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38"/>
  </p:notesMasterIdLst>
  <p:sldIdLst>
    <p:sldId id="256" r:id="rId2"/>
    <p:sldId id="257" r:id="rId3"/>
    <p:sldId id="283" r:id="rId4"/>
    <p:sldId id="259" r:id="rId5"/>
    <p:sldId id="284" r:id="rId6"/>
    <p:sldId id="276" r:id="rId7"/>
    <p:sldId id="285" r:id="rId8"/>
    <p:sldId id="275" r:id="rId9"/>
    <p:sldId id="258" r:id="rId10"/>
    <p:sldId id="267" r:id="rId11"/>
    <p:sldId id="268" r:id="rId12"/>
    <p:sldId id="269" r:id="rId13"/>
    <p:sldId id="270" r:id="rId14"/>
    <p:sldId id="271" r:id="rId15"/>
    <p:sldId id="272" r:id="rId16"/>
    <p:sldId id="273" r:id="rId17"/>
    <p:sldId id="299" r:id="rId18"/>
    <p:sldId id="274" r:id="rId19"/>
    <p:sldId id="288" r:id="rId20"/>
    <p:sldId id="286" r:id="rId21"/>
    <p:sldId id="290" r:id="rId22"/>
    <p:sldId id="291" r:id="rId23"/>
    <p:sldId id="294" r:id="rId24"/>
    <p:sldId id="297" r:id="rId25"/>
    <p:sldId id="296" r:id="rId26"/>
    <p:sldId id="295" r:id="rId27"/>
    <p:sldId id="282" r:id="rId28"/>
    <p:sldId id="277" r:id="rId29"/>
    <p:sldId id="278" r:id="rId30"/>
    <p:sldId id="280" r:id="rId31"/>
    <p:sldId id="279" r:id="rId32"/>
    <p:sldId id="289" r:id="rId33"/>
    <p:sldId id="300" r:id="rId34"/>
    <p:sldId id="301" r:id="rId35"/>
    <p:sldId id="292" r:id="rId36"/>
    <p:sldId id="293" r:id="rId37"/>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39" roundtripDataSignature="AMtx7mjRZGyY+vlRCUKYyuXznNFjOCd/z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577" autoAdjust="0"/>
    <p:restoredTop sz="94660"/>
  </p:normalViewPr>
  <p:slideViewPr>
    <p:cSldViewPr snapToGrid="0">
      <p:cViewPr varScale="1">
        <p:scale>
          <a:sx n="83" d="100"/>
          <a:sy n="83" d="100"/>
        </p:scale>
        <p:origin x="677"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customschemas.google.com/relationships/presentationmetadata" Target="meta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1304100152"/>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9" name="Google Shape;159;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920079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6" name="Google Shape;20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762184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6" name="Google Shape;20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111083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6" name="Google Shape;20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314758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6" name="Google Shape;20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205856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6" name="Google Shape;20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561786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6" name="Google Shape;20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146491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6" name="Google Shape;20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375984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6" name="Google Shape;20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190706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6" name="Google Shape;20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947364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6" name="Google Shape;186;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840835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6" name="Google Shape;186;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813302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6" name="Google Shape;20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795565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6" name="Google Shape;20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4173880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6" name="Google Shape;20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4149130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6" name="Google Shape;20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1738544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6" name="Google Shape;20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4318486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6" name="Google Shape;20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785532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6" name="Google Shape;20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7018964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9" name="Google Shape;159;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0869036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6" name="Google Shape;20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2661423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6" name="Google Shape;20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231494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6" name="Google Shape;186;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4196563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6" name="Google Shape;20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5006757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6" name="Google Shape;20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3700420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6" name="Google Shape;20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8883205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6" name="Google Shape;20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8915044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6" name="Google Shape;20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0727752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6" name="Google Shape;186;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0414877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6" name="Google Shape;20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617470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a:extLst>
            <a:ext uri="{FF2B5EF4-FFF2-40B4-BE49-F238E27FC236}">
              <a16:creationId xmlns="" xmlns:a16="http://schemas.microsoft.com/office/drawing/2014/main" id="{4E950B2C-EC0B-503D-691F-17E1B9C5B89B}"/>
            </a:ext>
          </a:extLst>
        </p:cNvPr>
        <p:cNvGrpSpPr/>
        <p:nvPr/>
      </p:nvGrpSpPr>
      <p:grpSpPr>
        <a:xfrm>
          <a:off x="0" y="0"/>
          <a:ext cx="0" cy="0"/>
          <a:chOff x="0" y="0"/>
          <a:chExt cx="0" cy="0"/>
        </a:xfrm>
      </p:grpSpPr>
      <p:sp>
        <p:nvSpPr>
          <p:cNvPr id="205" name="Google Shape;205;p3:notes">
            <a:extLst>
              <a:ext uri="{FF2B5EF4-FFF2-40B4-BE49-F238E27FC236}">
                <a16:creationId xmlns="" xmlns:a16="http://schemas.microsoft.com/office/drawing/2014/main" id="{CF4EF360-6F36-2497-9814-73D9FD431AF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6" name="Google Shape;206;p3:notes">
            <a:extLst>
              <a:ext uri="{FF2B5EF4-FFF2-40B4-BE49-F238E27FC236}">
                <a16:creationId xmlns="" xmlns:a16="http://schemas.microsoft.com/office/drawing/2014/main" id="{C7F558F1-9EDB-DCBC-6E94-9D56FF5FF2D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646493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6" name="Google Shape;186;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048135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a:extLst>
            <a:ext uri="{FF2B5EF4-FFF2-40B4-BE49-F238E27FC236}">
              <a16:creationId xmlns="" xmlns:a16="http://schemas.microsoft.com/office/drawing/2014/main" id="{4E950B2C-EC0B-503D-691F-17E1B9C5B89B}"/>
            </a:ext>
          </a:extLst>
        </p:cNvPr>
        <p:cNvGrpSpPr/>
        <p:nvPr/>
      </p:nvGrpSpPr>
      <p:grpSpPr>
        <a:xfrm>
          <a:off x="0" y="0"/>
          <a:ext cx="0" cy="0"/>
          <a:chOff x="0" y="0"/>
          <a:chExt cx="0" cy="0"/>
        </a:xfrm>
      </p:grpSpPr>
      <p:sp>
        <p:nvSpPr>
          <p:cNvPr id="205" name="Google Shape;205;p3:notes">
            <a:extLst>
              <a:ext uri="{FF2B5EF4-FFF2-40B4-BE49-F238E27FC236}">
                <a16:creationId xmlns="" xmlns:a16="http://schemas.microsoft.com/office/drawing/2014/main" id="{CF4EF360-6F36-2497-9814-73D9FD431AF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6" name="Google Shape;206;p3:notes">
            <a:extLst>
              <a:ext uri="{FF2B5EF4-FFF2-40B4-BE49-F238E27FC236}">
                <a16:creationId xmlns="" xmlns:a16="http://schemas.microsoft.com/office/drawing/2014/main" id="{C7F558F1-9EDB-DCBC-6E94-9D56FF5FF2D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287378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6" name="Google Shape;186;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181287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a:extLst>
            <a:ext uri="{FF2B5EF4-FFF2-40B4-BE49-F238E27FC236}">
              <a16:creationId xmlns="" xmlns:a16="http://schemas.microsoft.com/office/drawing/2014/main" id="{4E950B2C-EC0B-503D-691F-17E1B9C5B89B}"/>
            </a:ext>
          </a:extLst>
        </p:cNvPr>
        <p:cNvGrpSpPr/>
        <p:nvPr/>
      </p:nvGrpSpPr>
      <p:grpSpPr>
        <a:xfrm>
          <a:off x="0" y="0"/>
          <a:ext cx="0" cy="0"/>
          <a:chOff x="0" y="0"/>
          <a:chExt cx="0" cy="0"/>
        </a:xfrm>
      </p:grpSpPr>
      <p:sp>
        <p:nvSpPr>
          <p:cNvPr id="205" name="Google Shape;205;p3:notes">
            <a:extLst>
              <a:ext uri="{FF2B5EF4-FFF2-40B4-BE49-F238E27FC236}">
                <a16:creationId xmlns="" xmlns:a16="http://schemas.microsoft.com/office/drawing/2014/main" id="{CF4EF360-6F36-2497-9814-73D9FD431AF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6" name="Google Shape;206;p3:notes">
            <a:extLst>
              <a:ext uri="{FF2B5EF4-FFF2-40B4-BE49-F238E27FC236}">
                <a16:creationId xmlns="" xmlns:a16="http://schemas.microsoft.com/office/drawing/2014/main" id="{C7F558F1-9EDB-DCBC-6E94-9D56FF5FF2D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678926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6" name="Google Shape;20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654825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1"/>
        <p:cNvGrpSpPr/>
        <p:nvPr/>
      </p:nvGrpSpPr>
      <p:grpSpPr>
        <a:xfrm>
          <a:off x="0" y="0"/>
          <a:ext cx="0" cy="0"/>
          <a:chOff x="0" y="0"/>
          <a:chExt cx="0" cy="0"/>
        </a:xfrm>
      </p:grpSpPr>
      <p:sp>
        <p:nvSpPr>
          <p:cNvPr id="12" name="Google Shape;12;p17"/>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Arial"/>
              <a:buNone/>
              <a:defRPr sz="6000" b="1" cap="none">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13;p17"/>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cap="none"/>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grpSp>
        <p:nvGrpSpPr>
          <p:cNvPr id="14" name="Google Shape;14;p17"/>
          <p:cNvGrpSpPr/>
          <p:nvPr/>
        </p:nvGrpSpPr>
        <p:grpSpPr>
          <a:xfrm>
            <a:off x="10999563" y="5987064"/>
            <a:ext cx="1054465" cy="469689"/>
            <a:chOff x="9841624" y="4115729"/>
            <a:chExt cx="602169" cy="268223"/>
          </a:xfrm>
        </p:grpSpPr>
        <p:sp>
          <p:nvSpPr>
            <p:cNvPr id="15" name="Google Shape;15;p17"/>
            <p:cNvSpPr/>
            <p:nvPr/>
          </p:nvSpPr>
          <p:spPr>
            <a:xfrm>
              <a:off x="9841624" y="4115729"/>
              <a:ext cx="202882" cy="268223"/>
            </a:xfrm>
            <a:custGeom>
              <a:avLst/>
              <a:gdLst/>
              <a:ahLst/>
              <a:cxnLst/>
              <a:rect l="l" t="t" r="r" b="b"/>
              <a:pathLst>
                <a:path w="202882" h="268223" extrusionOk="0">
                  <a:moveTo>
                    <a:pt x="20765" y="268224"/>
                  </a:moveTo>
                  <a:lnTo>
                    <a:pt x="0" y="268224"/>
                  </a:lnTo>
                  <a:lnTo>
                    <a:pt x="182118" y="0"/>
                  </a:lnTo>
                  <a:lnTo>
                    <a:pt x="202883"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6" name="Google Shape;16;p17"/>
            <p:cNvSpPr/>
            <p:nvPr/>
          </p:nvSpPr>
          <p:spPr>
            <a:xfrm>
              <a:off x="9941445" y="4115729"/>
              <a:ext cx="202882" cy="268223"/>
            </a:xfrm>
            <a:custGeom>
              <a:avLst/>
              <a:gdLst/>
              <a:ahLst/>
              <a:cxnLst/>
              <a:rect l="l" t="t" r="r" b="b"/>
              <a:pathLst>
                <a:path w="202882" h="268223" extrusionOk="0">
                  <a:moveTo>
                    <a:pt x="20765" y="268224"/>
                  </a:moveTo>
                  <a:lnTo>
                    <a:pt x="0" y="268224"/>
                  </a:lnTo>
                  <a:lnTo>
                    <a:pt x="182118" y="0"/>
                  </a:lnTo>
                  <a:lnTo>
                    <a:pt x="202883"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7" name="Google Shape;17;p17"/>
            <p:cNvSpPr/>
            <p:nvPr/>
          </p:nvSpPr>
          <p:spPr>
            <a:xfrm>
              <a:off x="10041267" y="4115729"/>
              <a:ext cx="202882" cy="268223"/>
            </a:xfrm>
            <a:custGeom>
              <a:avLst/>
              <a:gdLst/>
              <a:ahLst/>
              <a:cxnLst/>
              <a:rect l="l" t="t" r="r" b="b"/>
              <a:pathLst>
                <a:path w="202882" h="268223" extrusionOk="0">
                  <a:moveTo>
                    <a:pt x="20669" y="268224"/>
                  </a:moveTo>
                  <a:lnTo>
                    <a:pt x="0" y="268224"/>
                  </a:lnTo>
                  <a:lnTo>
                    <a:pt x="182118" y="0"/>
                  </a:lnTo>
                  <a:lnTo>
                    <a:pt x="202883"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8" name="Google Shape;18;p17"/>
            <p:cNvSpPr/>
            <p:nvPr/>
          </p:nvSpPr>
          <p:spPr>
            <a:xfrm>
              <a:off x="10141090" y="4115729"/>
              <a:ext cx="202882" cy="268223"/>
            </a:xfrm>
            <a:custGeom>
              <a:avLst/>
              <a:gdLst/>
              <a:ahLst/>
              <a:cxnLst/>
              <a:rect l="l" t="t" r="r" b="b"/>
              <a:pathLst>
                <a:path w="202882" h="268223" extrusionOk="0">
                  <a:moveTo>
                    <a:pt x="20669" y="268224"/>
                  </a:moveTo>
                  <a:lnTo>
                    <a:pt x="0" y="268224"/>
                  </a:lnTo>
                  <a:lnTo>
                    <a:pt x="182118" y="0"/>
                  </a:lnTo>
                  <a:lnTo>
                    <a:pt x="202883"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9" name="Google Shape;19;p17"/>
            <p:cNvSpPr/>
            <p:nvPr/>
          </p:nvSpPr>
          <p:spPr>
            <a:xfrm>
              <a:off x="10240911" y="4115729"/>
              <a:ext cx="202882" cy="268223"/>
            </a:xfrm>
            <a:custGeom>
              <a:avLst/>
              <a:gdLst/>
              <a:ahLst/>
              <a:cxnLst/>
              <a:rect l="l" t="t" r="r" b="b"/>
              <a:pathLst>
                <a:path w="202882" h="268223" extrusionOk="0">
                  <a:moveTo>
                    <a:pt x="20669" y="268224"/>
                  </a:moveTo>
                  <a:lnTo>
                    <a:pt x="0" y="268224"/>
                  </a:lnTo>
                  <a:lnTo>
                    <a:pt x="182118" y="0"/>
                  </a:lnTo>
                  <a:lnTo>
                    <a:pt x="202883"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sp>
        <p:nvSpPr>
          <p:cNvPr id="20" name="Google Shape;20;p1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1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1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3" name="Google Shape;23;p17"/>
          <p:cNvSpPr/>
          <p:nvPr/>
        </p:nvSpPr>
        <p:spPr>
          <a:xfrm>
            <a:off x="320736" y="652894"/>
            <a:ext cx="319941" cy="319941"/>
          </a:xfrm>
          <a:prstGeom prst="ellipse">
            <a:avLst/>
          </a:prstGeom>
          <a:solidFill>
            <a:srgbClr val="CDF7E0"/>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31"/>
        <p:cNvGrpSpPr/>
        <p:nvPr/>
      </p:nvGrpSpPr>
      <p:grpSpPr>
        <a:xfrm>
          <a:off x="0" y="0"/>
          <a:ext cx="0" cy="0"/>
          <a:chOff x="0" y="0"/>
          <a:chExt cx="0" cy="0"/>
        </a:xfrm>
      </p:grpSpPr>
      <p:sp>
        <p:nvSpPr>
          <p:cNvPr id="132" name="Google Shape;132;p2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3" name="Google Shape;133;p26"/>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grpSp>
        <p:nvGrpSpPr>
          <p:cNvPr id="134" name="Google Shape;134;p26"/>
          <p:cNvGrpSpPr/>
          <p:nvPr/>
        </p:nvGrpSpPr>
        <p:grpSpPr>
          <a:xfrm>
            <a:off x="10999563" y="5987064"/>
            <a:ext cx="1054465" cy="469689"/>
            <a:chOff x="9841624" y="4115729"/>
            <a:chExt cx="602169" cy="268223"/>
          </a:xfrm>
        </p:grpSpPr>
        <p:sp>
          <p:nvSpPr>
            <p:cNvPr id="135" name="Google Shape;135;p26"/>
            <p:cNvSpPr/>
            <p:nvPr/>
          </p:nvSpPr>
          <p:spPr>
            <a:xfrm>
              <a:off x="9841624" y="4115729"/>
              <a:ext cx="202882" cy="268223"/>
            </a:xfrm>
            <a:custGeom>
              <a:avLst/>
              <a:gdLst/>
              <a:ahLst/>
              <a:cxnLst/>
              <a:rect l="l" t="t" r="r" b="b"/>
              <a:pathLst>
                <a:path w="202882" h="268223" extrusionOk="0">
                  <a:moveTo>
                    <a:pt x="20765" y="268224"/>
                  </a:moveTo>
                  <a:lnTo>
                    <a:pt x="0" y="268224"/>
                  </a:lnTo>
                  <a:lnTo>
                    <a:pt x="182118" y="0"/>
                  </a:lnTo>
                  <a:lnTo>
                    <a:pt x="202883"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36" name="Google Shape;136;p26"/>
            <p:cNvSpPr/>
            <p:nvPr/>
          </p:nvSpPr>
          <p:spPr>
            <a:xfrm>
              <a:off x="9941445" y="4115729"/>
              <a:ext cx="202882" cy="268223"/>
            </a:xfrm>
            <a:custGeom>
              <a:avLst/>
              <a:gdLst/>
              <a:ahLst/>
              <a:cxnLst/>
              <a:rect l="l" t="t" r="r" b="b"/>
              <a:pathLst>
                <a:path w="202882" h="268223" extrusionOk="0">
                  <a:moveTo>
                    <a:pt x="20765" y="268224"/>
                  </a:moveTo>
                  <a:lnTo>
                    <a:pt x="0" y="268224"/>
                  </a:lnTo>
                  <a:lnTo>
                    <a:pt x="182118" y="0"/>
                  </a:lnTo>
                  <a:lnTo>
                    <a:pt x="202883"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37" name="Google Shape;137;p26"/>
            <p:cNvSpPr/>
            <p:nvPr/>
          </p:nvSpPr>
          <p:spPr>
            <a:xfrm>
              <a:off x="10041267" y="4115729"/>
              <a:ext cx="202882" cy="268223"/>
            </a:xfrm>
            <a:custGeom>
              <a:avLst/>
              <a:gdLst/>
              <a:ahLst/>
              <a:cxnLst/>
              <a:rect l="l" t="t" r="r" b="b"/>
              <a:pathLst>
                <a:path w="202882" h="268223" extrusionOk="0">
                  <a:moveTo>
                    <a:pt x="20669" y="268224"/>
                  </a:moveTo>
                  <a:lnTo>
                    <a:pt x="0" y="268224"/>
                  </a:lnTo>
                  <a:lnTo>
                    <a:pt x="182118" y="0"/>
                  </a:lnTo>
                  <a:lnTo>
                    <a:pt x="202883"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38" name="Google Shape;138;p26"/>
            <p:cNvSpPr/>
            <p:nvPr/>
          </p:nvSpPr>
          <p:spPr>
            <a:xfrm>
              <a:off x="10141090" y="4115729"/>
              <a:ext cx="202882" cy="268223"/>
            </a:xfrm>
            <a:custGeom>
              <a:avLst/>
              <a:gdLst/>
              <a:ahLst/>
              <a:cxnLst/>
              <a:rect l="l" t="t" r="r" b="b"/>
              <a:pathLst>
                <a:path w="202882" h="268223" extrusionOk="0">
                  <a:moveTo>
                    <a:pt x="20669" y="268224"/>
                  </a:moveTo>
                  <a:lnTo>
                    <a:pt x="0" y="268224"/>
                  </a:lnTo>
                  <a:lnTo>
                    <a:pt x="182118" y="0"/>
                  </a:lnTo>
                  <a:lnTo>
                    <a:pt x="202883"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39" name="Google Shape;139;p26"/>
            <p:cNvSpPr/>
            <p:nvPr/>
          </p:nvSpPr>
          <p:spPr>
            <a:xfrm>
              <a:off x="10240911" y="4115729"/>
              <a:ext cx="202882" cy="268223"/>
            </a:xfrm>
            <a:custGeom>
              <a:avLst/>
              <a:gdLst/>
              <a:ahLst/>
              <a:cxnLst/>
              <a:rect l="l" t="t" r="r" b="b"/>
              <a:pathLst>
                <a:path w="202882" h="268223" extrusionOk="0">
                  <a:moveTo>
                    <a:pt x="20669" y="268224"/>
                  </a:moveTo>
                  <a:lnTo>
                    <a:pt x="0" y="268224"/>
                  </a:lnTo>
                  <a:lnTo>
                    <a:pt x="182118" y="0"/>
                  </a:lnTo>
                  <a:lnTo>
                    <a:pt x="202883"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sp>
        <p:nvSpPr>
          <p:cNvPr id="140" name="Google Shape;140;p2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1" name="Google Shape;141;p2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2" name="Google Shape;142;p2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143" name="Google Shape;143;p26"/>
          <p:cNvSpPr/>
          <p:nvPr/>
        </p:nvSpPr>
        <p:spPr>
          <a:xfrm>
            <a:off x="320736" y="652894"/>
            <a:ext cx="319941" cy="319941"/>
          </a:xfrm>
          <a:prstGeom prst="ellipse">
            <a:avLst/>
          </a:prstGeom>
          <a:solidFill>
            <a:srgbClr val="CDF7E0"/>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44"/>
        <p:cNvGrpSpPr/>
        <p:nvPr/>
      </p:nvGrpSpPr>
      <p:grpSpPr>
        <a:xfrm>
          <a:off x="0" y="0"/>
          <a:ext cx="0" cy="0"/>
          <a:chOff x="0" y="0"/>
          <a:chExt cx="0" cy="0"/>
        </a:xfrm>
      </p:grpSpPr>
      <p:sp>
        <p:nvSpPr>
          <p:cNvPr id="145" name="Google Shape;145;p27"/>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6" name="Google Shape;146;p27"/>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grpSp>
        <p:nvGrpSpPr>
          <p:cNvPr id="147" name="Google Shape;147;p27"/>
          <p:cNvGrpSpPr/>
          <p:nvPr/>
        </p:nvGrpSpPr>
        <p:grpSpPr>
          <a:xfrm>
            <a:off x="10999563" y="5987064"/>
            <a:ext cx="1054465" cy="469689"/>
            <a:chOff x="9841624" y="4115729"/>
            <a:chExt cx="602169" cy="268223"/>
          </a:xfrm>
        </p:grpSpPr>
        <p:sp>
          <p:nvSpPr>
            <p:cNvPr id="148" name="Google Shape;148;p27"/>
            <p:cNvSpPr/>
            <p:nvPr/>
          </p:nvSpPr>
          <p:spPr>
            <a:xfrm>
              <a:off x="9841624" y="4115729"/>
              <a:ext cx="202882" cy="268223"/>
            </a:xfrm>
            <a:custGeom>
              <a:avLst/>
              <a:gdLst/>
              <a:ahLst/>
              <a:cxnLst/>
              <a:rect l="l" t="t" r="r" b="b"/>
              <a:pathLst>
                <a:path w="202882" h="268223" extrusionOk="0">
                  <a:moveTo>
                    <a:pt x="20765" y="268224"/>
                  </a:moveTo>
                  <a:lnTo>
                    <a:pt x="0" y="268224"/>
                  </a:lnTo>
                  <a:lnTo>
                    <a:pt x="182118" y="0"/>
                  </a:lnTo>
                  <a:lnTo>
                    <a:pt x="202883"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49" name="Google Shape;149;p27"/>
            <p:cNvSpPr/>
            <p:nvPr/>
          </p:nvSpPr>
          <p:spPr>
            <a:xfrm>
              <a:off x="9941445" y="4115729"/>
              <a:ext cx="202882" cy="268223"/>
            </a:xfrm>
            <a:custGeom>
              <a:avLst/>
              <a:gdLst/>
              <a:ahLst/>
              <a:cxnLst/>
              <a:rect l="l" t="t" r="r" b="b"/>
              <a:pathLst>
                <a:path w="202882" h="268223" extrusionOk="0">
                  <a:moveTo>
                    <a:pt x="20765" y="268224"/>
                  </a:moveTo>
                  <a:lnTo>
                    <a:pt x="0" y="268224"/>
                  </a:lnTo>
                  <a:lnTo>
                    <a:pt x="182118" y="0"/>
                  </a:lnTo>
                  <a:lnTo>
                    <a:pt x="202883"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50" name="Google Shape;150;p27"/>
            <p:cNvSpPr/>
            <p:nvPr/>
          </p:nvSpPr>
          <p:spPr>
            <a:xfrm>
              <a:off x="10041267" y="4115729"/>
              <a:ext cx="202882" cy="268223"/>
            </a:xfrm>
            <a:custGeom>
              <a:avLst/>
              <a:gdLst/>
              <a:ahLst/>
              <a:cxnLst/>
              <a:rect l="l" t="t" r="r" b="b"/>
              <a:pathLst>
                <a:path w="202882" h="268223" extrusionOk="0">
                  <a:moveTo>
                    <a:pt x="20669" y="268224"/>
                  </a:moveTo>
                  <a:lnTo>
                    <a:pt x="0" y="268224"/>
                  </a:lnTo>
                  <a:lnTo>
                    <a:pt x="182118" y="0"/>
                  </a:lnTo>
                  <a:lnTo>
                    <a:pt x="202883"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51" name="Google Shape;151;p27"/>
            <p:cNvSpPr/>
            <p:nvPr/>
          </p:nvSpPr>
          <p:spPr>
            <a:xfrm>
              <a:off x="10141090" y="4115729"/>
              <a:ext cx="202882" cy="268223"/>
            </a:xfrm>
            <a:custGeom>
              <a:avLst/>
              <a:gdLst/>
              <a:ahLst/>
              <a:cxnLst/>
              <a:rect l="l" t="t" r="r" b="b"/>
              <a:pathLst>
                <a:path w="202882" h="268223" extrusionOk="0">
                  <a:moveTo>
                    <a:pt x="20669" y="268224"/>
                  </a:moveTo>
                  <a:lnTo>
                    <a:pt x="0" y="268224"/>
                  </a:lnTo>
                  <a:lnTo>
                    <a:pt x="182118" y="0"/>
                  </a:lnTo>
                  <a:lnTo>
                    <a:pt x="202883"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52" name="Google Shape;152;p27"/>
            <p:cNvSpPr/>
            <p:nvPr/>
          </p:nvSpPr>
          <p:spPr>
            <a:xfrm>
              <a:off x="10240911" y="4115729"/>
              <a:ext cx="202882" cy="268223"/>
            </a:xfrm>
            <a:custGeom>
              <a:avLst/>
              <a:gdLst/>
              <a:ahLst/>
              <a:cxnLst/>
              <a:rect l="l" t="t" r="r" b="b"/>
              <a:pathLst>
                <a:path w="202882" h="268223" extrusionOk="0">
                  <a:moveTo>
                    <a:pt x="20669" y="268224"/>
                  </a:moveTo>
                  <a:lnTo>
                    <a:pt x="0" y="268224"/>
                  </a:lnTo>
                  <a:lnTo>
                    <a:pt x="182118" y="0"/>
                  </a:lnTo>
                  <a:lnTo>
                    <a:pt x="202883"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sp>
        <p:nvSpPr>
          <p:cNvPr id="153" name="Google Shape;153;p2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4" name="Google Shape;154;p2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5" name="Google Shape;155;p2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156" name="Google Shape;156;p27"/>
          <p:cNvSpPr/>
          <p:nvPr/>
        </p:nvSpPr>
        <p:spPr>
          <a:xfrm>
            <a:off x="320736" y="652894"/>
            <a:ext cx="319941" cy="319941"/>
          </a:xfrm>
          <a:prstGeom prst="ellipse">
            <a:avLst/>
          </a:prstGeom>
          <a:solidFill>
            <a:srgbClr val="CDF7E0"/>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4"/>
        <p:cNvGrpSpPr/>
        <p:nvPr/>
      </p:nvGrpSpPr>
      <p:grpSpPr>
        <a:xfrm>
          <a:off x="0" y="0"/>
          <a:ext cx="0" cy="0"/>
          <a:chOff x="0" y="0"/>
          <a:chExt cx="0" cy="0"/>
        </a:xfrm>
      </p:grpSpPr>
      <p:sp>
        <p:nvSpPr>
          <p:cNvPr id="25" name="Google Shape;25;p1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 name="Google Shape;26;p18"/>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grpSp>
        <p:nvGrpSpPr>
          <p:cNvPr id="27" name="Google Shape;27;p18"/>
          <p:cNvGrpSpPr/>
          <p:nvPr/>
        </p:nvGrpSpPr>
        <p:grpSpPr>
          <a:xfrm>
            <a:off x="10999563" y="5987064"/>
            <a:ext cx="1054465" cy="469689"/>
            <a:chOff x="9841624" y="4115729"/>
            <a:chExt cx="602169" cy="268223"/>
          </a:xfrm>
        </p:grpSpPr>
        <p:sp>
          <p:nvSpPr>
            <p:cNvPr id="28" name="Google Shape;28;p18"/>
            <p:cNvSpPr/>
            <p:nvPr/>
          </p:nvSpPr>
          <p:spPr>
            <a:xfrm>
              <a:off x="9841624" y="4115729"/>
              <a:ext cx="202882" cy="268223"/>
            </a:xfrm>
            <a:custGeom>
              <a:avLst/>
              <a:gdLst/>
              <a:ahLst/>
              <a:cxnLst/>
              <a:rect l="l" t="t" r="r" b="b"/>
              <a:pathLst>
                <a:path w="202882" h="268223" extrusionOk="0">
                  <a:moveTo>
                    <a:pt x="20765" y="268224"/>
                  </a:moveTo>
                  <a:lnTo>
                    <a:pt x="0" y="268224"/>
                  </a:lnTo>
                  <a:lnTo>
                    <a:pt x="182118" y="0"/>
                  </a:lnTo>
                  <a:lnTo>
                    <a:pt x="202883"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9" name="Google Shape;29;p18"/>
            <p:cNvSpPr/>
            <p:nvPr/>
          </p:nvSpPr>
          <p:spPr>
            <a:xfrm>
              <a:off x="9941445" y="4115729"/>
              <a:ext cx="202882" cy="268223"/>
            </a:xfrm>
            <a:custGeom>
              <a:avLst/>
              <a:gdLst/>
              <a:ahLst/>
              <a:cxnLst/>
              <a:rect l="l" t="t" r="r" b="b"/>
              <a:pathLst>
                <a:path w="202882" h="268223" extrusionOk="0">
                  <a:moveTo>
                    <a:pt x="20765" y="268224"/>
                  </a:moveTo>
                  <a:lnTo>
                    <a:pt x="0" y="268224"/>
                  </a:lnTo>
                  <a:lnTo>
                    <a:pt x="182118" y="0"/>
                  </a:lnTo>
                  <a:lnTo>
                    <a:pt x="202883"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0" name="Google Shape;30;p18"/>
            <p:cNvSpPr/>
            <p:nvPr/>
          </p:nvSpPr>
          <p:spPr>
            <a:xfrm>
              <a:off x="10041267" y="4115729"/>
              <a:ext cx="202882" cy="268223"/>
            </a:xfrm>
            <a:custGeom>
              <a:avLst/>
              <a:gdLst/>
              <a:ahLst/>
              <a:cxnLst/>
              <a:rect l="l" t="t" r="r" b="b"/>
              <a:pathLst>
                <a:path w="202882" h="268223" extrusionOk="0">
                  <a:moveTo>
                    <a:pt x="20669" y="268224"/>
                  </a:moveTo>
                  <a:lnTo>
                    <a:pt x="0" y="268224"/>
                  </a:lnTo>
                  <a:lnTo>
                    <a:pt x="182118" y="0"/>
                  </a:lnTo>
                  <a:lnTo>
                    <a:pt x="202883"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1" name="Google Shape;31;p18"/>
            <p:cNvSpPr/>
            <p:nvPr/>
          </p:nvSpPr>
          <p:spPr>
            <a:xfrm>
              <a:off x="10141090" y="4115729"/>
              <a:ext cx="202882" cy="268223"/>
            </a:xfrm>
            <a:custGeom>
              <a:avLst/>
              <a:gdLst/>
              <a:ahLst/>
              <a:cxnLst/>
              <a:rect l="l" t="t" r="r" b="b"/>
              <a:pathLst>
                <a:path w="202882" h="268223" extrusionOk="0">
                  <a:moveTo>
                    <a:pt x="20669" y="268224"/>
                  </a:moveTo>
                  <a:lnTo>
                    <a:pt x="0" y="268224"/>
                  </a:lnTo>
                  <a:lnTo>
                    <a:pt x="182118" y="0"/>
                  </a:lnTo>
                  <a:lnTo>
                    <a:pt x="202883"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2" name="Google Shape;32;p18"/>
            <p:cNvSpPr/>
            <p:nvPr/>
          </p:nvSpPr>
          <p:spPr>
            <a:xfrm>
              <a:off x="10240911" y="4115729"/>
              <a:ext cx="202882" cy="268223"/>
            </a:xfrm>
            <a:custGeom>
              <a:avLst/>
              <a:gdLst/>
              <a:ahLst/>
              <a:cxnLst/>
              <a:rect l="l" t="t" r="r" b="b"/>
              <a:pathLst>
                <a:path w="202882" h="268223" extrusionOk="0">
                  <a:moveTo>
                    <a:pt x="20669" y="268224"/>
                  </a:moveTo>
                  <a:lnTo>
                    <a:pt x="0" y="268224"/>
                  </a:lnTo>
                  <a:lnTo>
                    <a:pt x="182118" y="0"/>
                  </a:lnTo>
                  <a:lnTo>
                    <a:pt x="202883"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sp>
        <p:nvSpPr>
          <p:cNvPr id="33" name="Google Shape;33;p1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1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1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36" name="Google Shape;36;p18"/>
          <p:cNvSpPr/>
          <p:nvPr/>
        </p:nvSpPr>
        <p:spPr>
          <a:xfrm>
            <a:off x="320736" y="652894"/>
            <a:ext cx="319941" cy="319941"/>
          </a:xfrm>
          <a:prstGeom prst="ellipse">
            <a:avLst/>
          </a:prstGeom>
          <a:solidFill>
            <a:srgbClr val="CDF7E0"/>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7"/>
        <p:cNvGrpSpPr/>
        <p:nvPr/>
      </p:nvGrpSpPr>
      <p:grpSpPr>
        <a:xfrm>
          <a:off x="0" y="0"/>
          <a:ext cx="0" cy="0"/>
          <a:chOff x="0" y="0"/>
          <a:chExt cx="0" cy="0"/>
        </a:xfrm>
      </p:grpSpPr>
      <p:sp>
        <p:nvSpPr>
          <p:cNvPr id="38" name="Google Shape;38;p19"/>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Arial"/>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9" name="Google Shape;39;p19"/>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grpSp>
        <p:nvGrpSpPr>
          <p:cNvPr id="40" name="Google Shape;40;p19"/>
          <p:cNvGrpSpPr/>
          <p:nvPr/>
        </p:nvGrpSpPr>
        <p:grpSpPr>
          <a:xfrm>
            <a:off x="10999563" y="5987064"/>
            <a:ext cx="1054465" cy="469689"/>
            <a:chOff x="9841624" y="4115729"/>
            <a:chExt cx="602169" cy="268223"/>
          </a:xfrm>
        </p:grpSpPr>
        <p:sp>
          <p:nvSpPr>
            <p:cNvPr id="41" name="Google Shape;41;p19"/>
            <p:cNvSpPr/>
            <p:nvPr/>
          </p:nvSpPr>
          <p:spPr>
            <a:xfrm>
              <a:off x="9841624" y="4115729"/>
              <a:ext cx="202882" cy="268223"/>
            </a:xfrm>
            <a:custGeom>
              <a:avLst/>
              <a:gdLst/>
              <a:ahLst/>
              <a:cxnLst/>
              <a:rect l="l" t="t" r="r" b="b"/>
              <a:pathLst>
                <a:path w="202882" h="268223" extrusionOk="0">
                  <a:moveTo>
                    <a:pt x="20765" y="268224"/>
                  </a:moveTo>
                  <a:lnTo>
                    <a:pt x="0" y="268224"/>
                  </a:lnTo>
                  <a:lnTo>
                    <a:pt x="182118" y="0"/>
                  </a:lnTo>
                  <a:lnTo>
                    <a:pt x="202883"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2" name="Google Shape;42;p19"/>
            <p:cNvSpPr/>
            <p:nvPr/>
          </p:nvSpPr>
          <p:spPr>
            <a:xfrm>
              <a:off x="9941445" y="4115729"/>
              <a:ext cx="202882" cy="268223"/>
            </a:xfrm>
            <a:custGeom>
              <a:avLst/>
              <a:gdLst/>
              <a:ahLst/>
              <a:cxnLst/>
              <a:rect l="l" t="t" r="r" b="b"/>
              <a:pathLst>
                <a:path w="202882" h="268223" extrusionOk="0">
                  <a:moveTo>
                    <a:pt x="20765" y="268224"/>
                  </a:moveTo>
                  <a:lnTo>
                    <a:pt x="0" y="268224"/>
                  </a:lnTo>
                  <a:lnTo>
                    <a:pt x="182118" y="0"/>
                  </a:lnTo>
                  <a:lnTo>
                    <a:pt x="202883"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3" name="Google Shape;43;p19"/>
            <p:cNvSpPr/>
            <p:nvPr/>
          </p:nvSpPr>
          <p:spPr>
            <a:xfrm>
              <a:off x="10041267" y="4115729"/>
              <a:ext cx="202882" cy="268223"/>
            </a:xfrm>
            <a:custGeom>
              <a:avLst/>
              <a:gdLst/>
              <a:ahLst/>
              <a:cxnLst/>
              <a:rect l="l" t="t" r="r" b="b"/>
              <a:pathLst>
                <a:path w="202882" h="268223" extrusionOk="0">
                  <a:moveTo>
                    <a:pt x="20669" y="268224"/>
                  </a:moveTo>
                  <a:lnTo>
                    <a:pt x="0" y="268224"/>
                  </a:lnTo>
                  <a:lnTo>
                    <a:pt x="182118" y="0"/>
                  </a:lnTo>
                  <a:lnTo>
                    <a:pt x="202883"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4" name="Google Shape;44;p19"/>
            <p:cNvSpPr/>
            <p:nvPr/>
          </p:nvSpPr>
          <p:spPr>
            <a:xfrm>
              <a:off x="10141090" y="4115729"/>
              <a:ext cx="202882" cy="268223"/>
            </a:xfrm>
            <a:custGeom>
              <a:avLst/>
              <a:gdLst/>
              <a:ahLst/>
              <a:cxnLst/>
              <a:rect l="l" t="t" r="r" b="b"/>
              <a:pathLst>
                <a:path w="202882" h="268223" extrusionOk="0">
                  <a:moveTo>
                    <a:pt x="20669" y="268224"/>
                  </a:moveTo>
                  <a:lnTo>
                    <a:pt x="0" y="268224"/>
                  </a:lnTo>
                  <a:lnTo>
                    <a:pt x="182118" y="0"/>
                  </a:lnTo>
                  <a:lnTo>
                    <a:pt x="202883"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5" name="Google Shape;45;p19"/>
            <p:cNvSpPr/>
            <p:nvPr/>
          </p:nvSpPr>
          <p:spPr>
            <a:xfrm>
              <a:off x="10240911" y="4115729"/>
              <a:ext cx="202882" cy="268223"/>
            </a:xfrm>
            <a:custGeom>
              <a:avLst/>
              <a:gdLst/>
              <a:ahLst/>
              <a:cxnLst/>
              <a:rect l="l" t="t" r="r" b="b"/>
              <a:pathLst>
                <a:path w="202882" h="268223" extrusionOk="0">
                  <a:moveTo>
                    <a:pt x="20669" y="268224"/>
                  </a:moveTo>
                  <a:lnTo>
                    <a:pt x="0" y="268224"/>
                  </a:lnTo>
                  <a:lnTo>
                    <a:pt x="182118" y="0"/>
                  </a:lnTo>
                  <a:lnTo>
                    <a:pt x="202883"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sp>
        <p:nvSpPr>
          <p:cNvPr id="46" name="Google Shape;46;p1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1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1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49" name="Google Shape;49;p19"/>
          <p:cNvSpPr/>
          <p:nvPr/>
        </p:nvSpPr>
        <p:spPr>
          <a:xfrm>
            <a:off x="320736" y="652894"/>
            <a:ext cx="319941" cy="319941"/>
          </a:xfrm>
          <a:prstGeom prst="ellipse">
            <a:avLst/>
          </a:prstGeom>
          <a:solidFill>
            <a:srgbClr val="CDF7E0"/>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50"/>
        <p:cNvGrpSpPr/>
        <p:nvPr/>
      </p:nvGrpSpPr>
      <p:grpSpPr>
        <a:xfrm>
          <a:off x="0" y="0"/>
          <a:ext cx="0" cy="0"/>
          <a:chOff x="0" y="0"/>
          <a:chExt cx="0" cy="0"/>
        </a:xfrm>
      </p:grpSpPr>
      <p:sp>
        <p:nvSpPr>
          <p:cNvPr id="51" name="Google Shape;51;p2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2" name="Google Shape;52;p20"/>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3" name="Google Shape;53;p20"/>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grpSp>
        <p:nvGrpSpPr>
          <p:cNvPr id="54" name="Google Shape;54;p20"/>
          <p:cNvGrpSpPr/>
          <p:nvPr/>
        </p:nvGrpSpPr>
        <p:grpSpPr>
          <a:xfrm>
            <a:off x="10999563" y="5987064"/>
            <a:ext cx="1054465" cy="469689"/>
            <a:chOff x="9841624" y="4115729"/>
            <a:chExt cx="602169" cy="268223"/>
          </a:xfrm>
        </p:grpSpPr>
        <p:sp>
          <p:nvSpPr>
            <p:cNvPr id="55" name="Google Shape;55;p20"/>
            <p:cNvSpPr/>
            <p:nvPr/>
          </p:nvSpPr>
          <p:spPr>
            <a:xfrm>
              <a:off x="9841624" y="4115729"/>
              <a:ext cx="202882" cy="268223"/>
            </a:xfrm>
            <a:custGeom>
              <a:avLst/>
              <a:gdLst/>
              <a:ahLst/>
              <a:cxnLst/>
              <a:rect l="l" t="t" r="r" b="b"/>
              <a:pathLst>
                <a:path w="202882" h="268223" extrusionOk="0">
                  <a:moveTo>
                    <a:pt x="20765" y="268224"/>
                  </a:moveTo>
                  <a:lnTo>
                    <a:pt x="0" y="268224"/>
                  </a:lnTo>
                  <a:lnTo>
                    <a:pt x="182118" y="0"/>
                  </a:lnTo>
                  <a:lnTo>
                    <a:pt x="202883"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6" name="Google Shape;56;p20"/>
            <p:cNvSpPr/>
            <p:nvPr/>
          </p:nvSpPr>
          <p:spPr>
            <a:xfrm>
              <a:off x="9941445" y="4115729"/>
              <a:ext cx="202882" cy="268223"/>
            </a:xfrm>
            <a:custGeom>
              <a:avLst/>
              <a:gdLst/>
              <a:ahLst/>
              <a:cxnLst/>
              <a:rect l="l" t="t" r="r" b="b"/>
              <a:pathLst>
                <a:path w="202882" h="268223" extrusionOk="0">
                  <a:moveTo>
                    <a:pt x="20765" y="268224"/>
                  </a:moveTo>
                  <a:lnTo>
                    <a:pt x="0" y="268224"/>
                  </a:lnTo>
                  <a:lnTo>
                    <a:pt x="182118" y="0"/>
                  </a:lnTo>
                  <a:lnTo>
                    <a:pt x="202883"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7" name="Google Shape;57;p20"/>
            <p:cNvSpPr/>
            <p:nvPr/>
          </p:nvSpPr>
          <p:spPr>
            <a:xfrm>
              <a:off x="10041267" y="4115729"/>
              <a:ext cx="202882" cy="268223"/>
            </a:xfrm>
            <a:custGeom>
              <a:avLst/>
              <a:gdLst/>
              <a:ahLst/>
              <a:cxnLst/>
              <a:rect l="l" t="t" r="r" b="b"/>
              <a:pathLst>
                <a:path w="202882" h="268223" extrusionOk="0">
                  <a:moveTo>
                    <a:pt x="20669" y="268224"/>
                  </a:moveTo>
                  <a:lnTo>
                    <a:pt x="0" y="268224"/>
                  </a:lnTo>
                  <a:lnTo>
                    <a:pt x="182118" y="0"/>
                  </a:lnTo>
                  <a:lnTo>
                    <a:pt x="202883"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8" name="Google Shape;58;p20"/>
            <p:cNvSpPr/>
            <p:nvPr/>
          </p:nvSpPr>
          <p:spPr>
            <a:xfrm>
              <a:off x="10141090" y="4115729"/>
              <a:ext cx="202882" cy="268223"/>
            </a:xfrm>
            <a:custGeom>
              <a:avLst/>
              <a:gdLst/>
              <a:ahLst/>
              <a:cxnLst/>
              <a:rect l="l" t="t" r="r" b="b"/>
              <a:pathLst>
                <a:path w="202882" h="268223" extrusionOk="0">
                  <a:moveTo>
                    <a:pt x="20669" y="268224"/>
                  </a:moveTo>
                  <a:lnTo>
                    <a:pt x="0" y="268224"/>
                  </a:lnTo>
                  <a:lnTo>
                    <a:pt x="182118" y="0"/>
                  </a:lnTo>
                  <a:lnTo>
                    <a:pt x="202883"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9" name="Google Shape;59;p20"/>
            <p:cNvSpPr/>
            <p:nvPr/>
          </p:nvSpPr>
          <p:spPr>
            <a:xfrm>
              <a:off x="10240911" y="4115729"/>
              <a:ext cx="202882" cy="268223"/>
            </a:xfrm>
            <a:custGeom>
              <a:avLst/>
              <a:gdLst/>
              <a:ahLst/>
              <a:cxnLst/>
              <a:rect l="l" t="t" r="r" b="b"/>
              <a:pathLst>
                <a:path w="202882" h="268223" extrusionOk="0">
                  <a:moveTo>
                    <a:pt x="20669" y="268224"/>
                  </a:moveTo>
                  <a:lnTo>
                    <a:pt x="0" y="268224"/>
                  </a:lnTo>
                  <a:lnTo>
                    <a:pt x="182118" y="0"/>
                  </a:lnTo>
                  <a:lnTo>
                    <a:pt x="202883"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sp>
        <p:nvSpPr>
          <p:cNvPr id="60" name="Google Shape;60;p2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1" name="Google Shape;61;p2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2" name="Google Shape;62;p2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63" name="Google Shape;63;p20"/>
          <p:cNvSpPr/>
          <p:nvPr/>
        </p:nvSpPr>
        <p:spPr>
          <a:xfrm>
            <a:off x="320736" y="652894"/>
            <a:ext cx="319941" cy="319941"/>
          </a:xfrm>
          <a:prstGeom prst="ellipse">
            <a:avLst/>
          </a:prstGeom>
          <a:solidFill>
            <a:srgbClr val="CDF7E0"/>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64"/>
        <p:cNvGrpSpPr/>
        <p:nvPr/>
      </p:nvGrpSpPr>
      <p:grpSpPr>
        <a:xfrm>
          <a:off x="0" y="0"/>
          <a:ext cx="0" cy="0"/>
          <a:chOff x="0" y="0"/>
          <a:chExt cx="0" cy="0"/>
        </a:xfrm>
      </p:grpSpPr>
      <p:sp>
        <p:nvSpPr>
          <p:cNvPr id="65" name="Google Shape;65;p21"/>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6" name="Google Shape;66;p21"/>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67" name="Google Shape;67;p21"/>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8" name="Google Shape;68;p21"/>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69" name="Google Shape;69;p21"/>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grpSp>
        <p:nvGrpSpPr>
          <p:cNvPr id="70" name="Google Shape;70;p21"/>
          <p:cNvGrpSpPr/>
          <p:nvPr/>
        </p:nvGrpSpPr>
        <p:grpSpPr>
          <a:xfrm>
            <a:off x="10999563" y="5987064"/>
            <a:ext cx="1054465" cy="469689"/>
            <a:chOff x="9841624" y="4115729"/>
            <a:chExt cx="602169" cy="268223"/>
          </a:xfrm>
        </p:grpSpPr>
        <p:sp>
          <p:nvSpPr>
            <p:cNvPr id="71" name="Google Shape;71;p21"/>
            <p:cNvSpPr/>
            <p:nvPr/>
          </p:nvSpPr>
          <p:spPr>
            <a:xfrm>
              <a:off x="9841624" y="4115729"/>
              <a:ext cx="202882" cy="268223"/>
            </a:xfrm>
            <a:custGeom>
              <a:avLst/>
              <a:gdLst/>
              <a:ahLst/>
              <a:cxnLst/>
              <a:rect l="l" t="t" r="r" b="b"/>
              <a:pathLst>
                <a:path w="202882" h="268223" extrusionOk="0">
                  <a:moveTo>
                    <a:pt x="20765" y="268224"/>
                  </a:moveTo>
                  <a:lnTo>
                    <a:pt x="0" y="268224"/>
                  </a:lnTo>
                  <a:lnTo>
                    <a:pt x="182118" y="0"/>
                  </a:lnTo>
                  <a:lnTo>
                    <a:pt x="202883"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2" name="Google Shape;72;p21"/>
            <p:cNvSpPr/>
            <p:nvPr/>
          </p:nvSpPr>
          <p:spPr>
            <a:xfrm>
              <a:off x="9941445" y="4115729"/>
              <a:ext cx="202882" cy="268223"/>
            </a:xfrm>
            <a:custGeom>
              <a:avLst/>
              <a:gdLst/>
              <a:ahLst/>
              <a:cxnLst/>
              <a:rect l="l" t="t" r="r" b="b"/>
              <a:pathLst>
                <a:path w="202882" h="268223" extrusionOk="0">
                  <a:moveTo>
                    <a:pt x="20765" y="268224"/>
                  </a:moveTo>
                  <a:lnTo>
                    <a:pt x="0" y="268224"/>
                  </a:lnTo>
                  <a:lnTo>
                    <a:pt x="182118" y="0"/>
                  </a:lnTo>
                  <a:lnTo>
                    <a:pt x="202883"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3" name="Google Shape;73;p21"/>
            <p:cNvSpPr/>
            <p:nvPr/>
          </p:nvSpPr>
          <p:spPr>
            <a:xfrm>
              <a:off x="10041267" y="4115729"/>
              <a:ext cx="202882" cy="268223"/>
            </a:xfrm>
            <a:custGeom>
              <a:avLst/>
              <a:gdLst/>
              <a:ahLst/>
              <a:cxnLst/>
              <a:rect l="l" t="t" r="r" b="b"/>
              <a:pathLst>
                <a:path w="202882" h="268223" extrusionOk="0">
                  <a:moveTo>
                    <a:pt x="20669" y="268224"/>
                  </a:moveTo>
                  <a:lnTo>
                    <a:pt x="0" y="268224"/>
                  </a:lnTo>
                  <a:lnTo>
                    <a:pt x="182118" y="0"/>
                  </a:lnTo>
                  <a:lnTo>
                    <a:pt x="202883"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4" name="Google Shape;74;p21"/>
            <p:cNvSpPr/>
            <p:nvPr/>
          </p:nvSpPr>
          <p:spPr>
            <a:xfrm>
              <a:off x="10141090" y="4115729"/>
              <a:ext cx="202882" cy="268223"/>
            </a:xfrm>
            <a:custGeom>
              <a:avLst/>
              <a:gdLst/>
              <a:ahLst/>
              <a:cxnLst/>
              <a:rect l="l" t="t" r="r" b="b"/>
              <a:pathLst>
                <a:path w="202882" h="268223" extrusionOk="0">
                  <a:moveTo>
                    <a:pt x="20669" y="268224"/>
                  </a:moveTo>
                  <a:lnTo>
                    <a:pt x="0" y="268224"/>
                  </a:lnTo>
                  <a:lnTo>
                    <a:pt x="182118" y="0"/>
                  </a:lnTo>
                  <a:lnTo>
                    <a:pt x="202883"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5" name="Google Shape;75;p21"/>
            <p:cNvSpPr/>
            <p:nvPr/>
          </p:nvSpPr>
          <p:spPr>
            <a:xfrm>
              <a:off x="10240911" y="4115729"/>
              <a:ext cx="202882" cy="268223"/>
            </a:xfrm>
            <a:custGeom>
              <a:avLst/>
              <a:gdLst/>
              <a:ahLst/>
              <a:cxnLst/>
              <a:rect l="l" t="t" r="r" b="b"/>
              <a:pathLst>
                <a:path w="202882" h="268223" extrusionOk="0">
                  <a:moveTo>
                    <a:pt x="20669" y="268224"/>
                  </a:moveTo>
                  <a:lnTo>
                    <a:pt x="0" y="268224"/>
                  </a:lnTo>
                  <a:lnTo>
                    <a:pt x="182118" y="0"/>
                  </a:lnTo>
                  <a:lnTo>
                    <a:pt x="202883"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sp>
        <p:nvSpPr>
          <p:cNvPr id="76" name="Google Shape;76;p2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2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2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79" name="Google Shape;79;p21"/>
          <p:cNvSpPr/>
          <p:nvPr/>
        </p:nvSpPr>
        <p:spPr>
          <a:xfrm>
            <a:off x="320736" y="652894"/>
            <a:ext cx="319941" cy="319941"/>
          </a:xfrm>
          <a:prstGeom prst="ellipse">
            <a:avLst/>
          </a:prstGeom>
          <a:solidFill>
            <a:srgbClr val="CDF7E0"/>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80"/>
        <p:cNvGrpSpPr/>
        <p:nvPr/>
      </p:nvGrpSpPr>
      <p:grpSpPr>
        <a:xfrm>
          <a:off x="0" y="0"/>
          <a:ext cx="0" cy="0"/>
          <a:chOff x="0" y="0"/>
          <a:chExt cx="0" cy="0"/>
        </a:xfrm>
      </p:grpSpPr>
      <p:sp>
        <p:nvSpPr>
          <p:cNvPr id="81" name="Google Shape;81;p2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grpSp>
        <p:nvGrpSpPr>
          <p:cNvPr id="82" name="Google Shape;82;p22"/>
          <p:cNvGrpSpPr/>
          <p:nvPr/>
        </p:nvGrpSpPr>
        <p:grpSpPr>
          <a:xfrm>
            <a:off x="10999563" y="5987064"/>
            <a:ext cx="1054465" cy="469689"/>
            <a:chOff x="9841624" y="4115729"/>
            <a:chExt cx="602169" cy="268223"/>
          </a:xfrm>
        </p:grpSpPr>
        <p:sp>
          <p:nvSpPr>
            <p:cNvPr id="83" name="Google Shape;83;p22"/>
            <p:cNvSpPr/>
            <p:nvPr/>
          </p:nvSpPr>
          <p:spPr>
            <a:xfrm>
              <a:off x="9841624" y="4115729"/>
              <a:ext cx="202882" cy="268223"/>
            </a:xfrm>
            <a:custGeom>
              <a:avLst/>
              <a:gdLst/>
              <a:ahLst/>
              <a:cxnLst/>
              <a:rect l="l" t="t" r="r" b="b"/>
              <a:pathLst>
                <a:path w="202882" h="268223" extrusionOk="0">
                  <a:moveTo>
                    <a:pt x="20765" y="268224"/>
                  </a:moveTo>
                  <a:lnTo>
                    <a:pt x="0" y="268224"/>
                  </a:lnTo>
                  <a:lnTo>
                    <a:pt x="182118" y="0"/>
                  </a:lnTo>
                  <a:lnTo>
                    <a:pt x="202883"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4" name="Google Shape;84;p22"/>
            <p:cNvSpPr/>
            <p:nvPr/>
          </p:nvSpPr>
          <p:spPr>
            <a:xfrm>
              <a:off x="9941445" y="4115729"/>
              <a:ext cx="202882" cy="268223"/>
            </a:xfrm>
            <a:custGeom>
              <a:avLst/>
              <a:gdLst/>
              <a:ahLst/>
              <a:cxnLst/>
              <a:rect l="l" t="t" r="r" b="b"/>
              <a:pathLst>
                <a:path w="202882" h="268223" extrusionOk="0">
                  <a:moveTo>
                    <a:pt x="20765" y="268224"/>
                  </a:moveTo>
                  <a:lnTo>
                    <a:pt x="0" y="268224"/>
                  </a:lnTo>
                  <a:lnTo>
                    <a:pt x="182118" y="0"/>
                  </a:lnTo>
                  <a:lnTo>
                    <a:pt x="202883"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5" name="Google Shape;85;p22"/>
            <p:cNvSpPr/>
            <p:nvPr/>
          </p:nvSpPr>
          <p:spPr>
            <a:xfrm>
              <a:off x="10041267" y="4115729"/>
              <a:ext cx="202882" cy="268223"/>
            </a:xfrm>
            <a:custGeom>
              <a:avLst/>
              <a:gdLst/>
              <a:ahLst/>
              <a:cxnLst/>
              <a:rect l="l" t="t" r="r" b="b"/>
              <a:pathLst>
                <a:path w="202882" h="268223" extrusionOk="0">
                  <a:moveTo>
                    <a:pt x="20669" y="268224"/>
                  </a:moveTo>
                  <a:lnTo>
                    <a:pt x="0" y="268224"/>
                  </a:lnTo>
                  <a:lnTo>
                    <a:pt x="182118" y="0"/>
                  </a:lnTo>
                  <a:lnTo>
                    <a:pt x="202883"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6" name="Google Shape;86;p22"/>
            <p:cNvSpPr/>
            <p:nvPr/>
          </p:nvSpPr>
          <p:spPr>
            <a:xfrm>
              <a:off x="10141090" y="4115729"/>
              <a:ext cx="202882" cy="268223"/>
            </a:xfrm>
            <a:custGeom>
              <a:avLst/>
              <a:gdLst/>
              <a:ahLst/>
              <a:cxnLst/>
              <a:rect l="l" t="t" r="r" b="b"/>
              <a:pathLst>
                <a:path w="202882" h="268223" extrusionOk="0">
                  <a:moveTo>
                    <a:pt x="20669" y="268224"/>
                  </a:moveTo>
                  <a:lnTo>
                    <a:pt x="0" y="268224"/>
                  </a:lnTo>
                  <a:lnTo>
                    <a:pt x="182118" y="0"/>
                  </a:lnTo>
                  <a:lnTo>
                    <a:pt x="202883"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7" name="Google Shape;87;p22"/>
            <p:cNvSpPr/>
            <p:nvPr/>
          </p:nvSpPr>
          <p:spPr>
            <a:xfrm>
              <a:off x="10240911" y="4115729"/>
              <a:ext cx="202882" cy="268223"/>
            </a:xfrm>
            <a:custGeom>
              <a:avLst/>
              <a:gdLst/>
              <a:ahLst/>
              <a:cxnLst/>
              <a:rect l="l" t="t" r="r" b="b"/>
              <a:pathLst>
                <a:path w="202882" h="268223" extrusionOk="0">
                  <a:moveTo>
                    <a:pt x="20669" y="268224"/>
                  </a:moveTo>
                  <a:lnTo>
                    <a:pt x="0" y="268224"/>
                  </a:lnTo>
                  <a:lnTo>
                    <a:pt x="182118" y="0"/>
                  </a:lnTo>
                  <a:lnTo>
                    <a:pt x="202883"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sp>
        <p:nvSpPr>
          <p:cNvPr id="88" name="Google Shape;88;p2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9" name="Google Shape;89;p2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0" name="Google Shape;90;p2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91" name="Google Shape;91;p22"/>
          <p:cNvSpPr/>
          <p:nvPr/>
        </p:nvSpPr>
        <p:spPr>
          <a:xfrm>
            <a:off x="320736" y="652894"/>
            <a:ext cx="319941" cy="319941"/>
          </a:xfrm>
          <a:prstGeom prst="ellipse">
            <a:avLst/>
          </a:prstGeom>
          <a:solidFill>
            <a:srgbClr val="CDF7E0"/>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2"/>
        <p:cNvGrpSpPr/>
        <p:nvPr/>
      </p:nvGrpSpPr>
      <p:grpSpPr>
        <a:xfrm>
          <a:off x="0" y="0"/>
          <a:ext cx="0" cy="0"/>
          <a:chOff x="0" y="0"/>
          <a:chExt cx="0" cy="0"/>
        </a:xfrm>
      </p:grpSpPr>
      <p:grpSp>
        <p:nvGrpSpPr>
          <p:cNvPr id="93" name="Google Shape;93;p23"/>
          <p:cNvGrpSpPr/>
          <p:nvPr/>
        </p:nvGrpSpPr>
        <p:grpSpPr>
          <a:xfrm>
            <a:off x="10999563" y="5987064"/>
            <a:ext cx="1054465" cy="469689"/>
            <a:chOff x="9841624" y="4115729"/>
            <a:chExt cx="602169" cy="268223"/>
          </a:xfrm>
        </p:grpSpPr>
        <p:sp>
          <p:nvSpPr>
            <p:cNvPr id="94" name="Google Shape;94;p23"/>
            <p:cNvSpPr/>
            <p:nvPr/>
          </p:nvSpPr>
          <p:spPr>
            <a:xfrm>
              <a:off x="9841624" y="4115729"/>
              <a:ext cx="202882" cy="268223"/>
            </a:xfrm>
            <a:custGeom>
              <a:avLst/>
              <a:gdLst/>
              <a:ahLst/>
              <a:cxnLst/>
              <a:rect l="l" t="t" r="r" b="b"/>
              <a:pathLst>
                <a:path w="202882" h="268223" extrusionOk="0">
                  <a:moveTo>
                    <a:pt x="20765" y="268224"/>
                  </a:moveTo>
                  <a:lnTo>
                    <a:pt x="0" y="268224"/>
                  </a:lnTo>
                  <a:lnTo>
                    <a:pt x="182118" y="0"/>
                  </a:lnTo>
                  <a:lnTo>
                    <a:pt x="202883"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5" name="Google Shape;95;p23"/>
            <p:cNvSpPr/>
            <p:nvPr/>
          </p:nvSpPr>
          <p:spPr>
            <a:xfrm>
              <a:off x="9941445" y="4115729"/>
              <a:ext cx="202882" cy="268223"/>
            </a:xfrm>
            <a:custGeom>
              <a:avLst/>
              <a:gdLst/>
              <a:ahLst/>
              <a:cxnLst/>
              <a:rect l="l" t="t" r="r" b="b"/>
              <a:pathLst>
                <a:path w="202882" h="268223" extrusionOk="0">
                  <a:moveTo>
                    <a:pt x="20765" y="268224"/>
                  </a:moveTo>
                  <a:lnTo>
                    <a:pt x="0" y="268224"/>
                  </a:lnTo>
                  <a:lnTo>
                    <a:pt x="182118" y="0"/>
                  </a:lnTo>
                  <a:lnTo>
                    <a:pt x="202883"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6" name="Google Shape;96;p23"/>
            <p:cNvSpPr/>
            <p:nvPr/>
          </p:nvSpPr>
          <p:spPr>
            <a:xfrm>
              <a:off x="10041267" y="4115729"/>
              <a:ext cx="202882" cy="268223"/>
            </a:xfrm>
            <a:custGeom>
              <a:avLst/>
              <a:gdLst/>
              <a:ahLst/>
              <a:cxnLst/>
              <a:rect l="l" t="t" r="r" b="b"/>
              <a:pathLst>
                <a:path w="202882" h="268223" extrusionOk="0">
                  <a:moveTo>
                    <a:pt x="20669" y="268224"/>
                  </a:moveTo>
                  <a:lnTo>
                    <a:pt x="0" y="268224"/>
                  </a:lnTo>
                  <a:lnTo>
                    <a:pt x="182118" y="0"/>
                  </a:lnTo>
                  <a:lnTo>
                    <a:pt x="202883"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7" name="Google Shape;97;p23"/>
            <p:cNvSpPr/>
            <p:nvPr/>
          </p:nvSpPr>
          <p:spPr>
            <a:xfrm>
              <a:off x="10141090" y="4115729"/>
              <a:ext cx="202882" cy="268223"/>
            </a:xfrm>
            <a:custGeom>
              <a:avLst/>
              <a:gdLst/>
              <a:ahLst/>
              <a:cxnLst/>
              <a:rect l="l" t="t" r="r" b="b"/>
              <a:pathLst>
                <a:path w="202882" h="268223" extrusionOk="0">
                  <a:moveTo>
                    <a:pt x="20669" y="268224"/>
                  </a:moveTo>
                  <a:lnTo>
                    <a:pt x="0" y="268224"/>
                  </a:lnTo>
                  <a:lnTo>
                    <a:pt x="182118" y="0"/>
                  </a:lnTo>
                  <a:lnTo>
                    <a:pt x="202883"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8" name="Google Shape;98;p23"/>
            <p:cNvSpPr/>
            <p:nvPr/>
          </p:nvSpPr>
          <p:spPr>
            <a:xfrm>
              <a:off x="10240911" y="4115729"/>
              <a:ext cx="202882" cy="268223"/>
            </a:xfrm>
            <a:custGeom>
              <a:avLst/>
              <a:gdLst/>
              <a:ahLst/>
              <a:cxnLst/>
              <a:rect l="l" t="t" r="r" b="b"/>
              <a:pathLst>
                <a:path w="202882" h="268223" extrusionOk="0">
                  <a:moveTo>
                    <a:pt x="20669" y="268224"/>
                  </a:moveTo>
                  <a:lnTo>
                    <a:pt x="0" y="268224"/>
                  </a:lnTo>
                  <a:lnTo>
                    <a:pt x="182118" y="0"/>
                  </a:lnTo>
                  <a:lnTo>
                    <a:pt x="202883"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sp>
        <p:nvSpPr>
          <p:cNvPr id="99" name="Google Shape;99;p2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0" name="Google Shape;100;p2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1" name="Google Shape;101;p2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102" name="Google Shape;102;p23"/>
          <p:cNvSpPr/>
          <p:nvPr/>
        </p:nvSpPr>
        <p:spPr>
          <a:xfrm>
            <a:off x="320736" y="652894"/>
            <a:ext cx="319941" cy="319941"/>
          </a:xfrm>
          <a:prstGeom prst="ellipse">
            <a:avLst/>
          </a:prstGeom>
          <a:solidFill>
            <a:srgbClr val="CDF7E0"/>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03"/>
        <p:cNvGrpSpPr/>
        <p:nvPr/>
      </p:nvGrpSpPr>
      <p:grpSpPr>
        <a:xfrm>
          <a:off x="0" y="0"/>
          <a:ext cx="0" cy="0"/>
          <a:chOff x="0" y="0"/>
          <a:chExt cx="0" cy="0"/>
        </a:xfrm>
      </p:grpSpPr>
      <p:sp>
        <p:nvSpPr>
          <p:cNvPr id="104" name="Google Shape;104;p24"/>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Arial"/>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5" name="Google Shape;105;p24"/>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106" name="Google Shape;106;p24"/>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grpSp>
        <p:nvGrpSpPr>
          <p:cNvPr id="107" name="Google Shape;107;p24"/>
          <p:cNvGrpSpPr/>
          <p:nvPr/>
        </p:nvGrpSpPr>
        <p:grpSpPr>
          <a:xfrm>
            <a:off x="10999563" y="5987064"/>
            <a:ext cx="1054465" cy="469689"/>
            <a:chOff x="9841624" y="4115729"/>
            <a:chExt cx="602169" cy="268223"/>
          </a:xfrm>
        </p:grpSpPr>
        <p:sp>
          <p:nvSpPr>
            <p:cNvPr id="108" name="Google Shape;108;p24"/>
            <p:cNvSpPr/>
            <p:nvPr/>
          </p:nvSpPr>
          <p:spPr>
            <a:xfrm>
              <a:off x="9841624" y="4115729"/>
              <a:ext cx="202882" cy="268223"/>
            </a:xfrm>
            <a:custGeom>
              <a:avLst/>
              <a:gdLst/>
              <a:ahLst/>
              <a:cxnLst/>
              <a:rect l="l" t="t" r="r" b="b"/>
              <a:pathLst>
                <a:path w="202882" h="268223" extrusionOk="0">
                  <a:moveTo>
                    <a:pt x="20765" y="268224"/>
                  </a:moveTo>
                  <a:lnTo>
                    <a:pt x="0" y="268224"/>
                  </a:lnTo>
                  <a:lnTo>
                    <a:pt x="182118" y="0"/>
                  </a:lnTo>
                  <a:lnTo>
                    <a:pt x="202883"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9" name="Google Shape;109;p24"/>
            <p:cNvSpPr/>
            <p:nvPr/>
          </p:nvSpPr>
          <p:spPr>
            <a:xfrm>
              <a:off x="9941445" y="4115729"/>
              <a:ext cx="202882" cy="268223"/>
            </a:xfrm>
            <a:custGeom>
              <a:avLst/>
              <a:gdLst/>
              <a:ahLst/>
              <a:cxnLst/>
              <a:rect l="l" t="t" r="r" b="b"/>
              <a:pathLst>
                <a:path w="202882" h="268223" extrusionOk="0">
                  <a:moveTo>
                    <a:pt x="20765" y="268224"/>
                  </a:moveTo>
                  <a:lnTo>
                    <a:pt x="0" y="268224"/>
                  </a:lnTo>
                  <a:lnTo>
                    <a:pt x="182118" y="0"/>
                  </a:lnTo>
                  <a:lnTo>
                    <a:pt x="202883"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10" name="Google Shape;110;p24"/>
            <p:cNvSpPr/>
            <p:nvPr/>
          </p:nvSpPr>
          <p:spPr>
            <a:xfrm>
              <a:off x="10041267" y="4115729"/>
              <a:ext cx="202882" cy="268223"/>
            </a:xfrm>
            <a:custGeom>
              <a:avLst/>
              <a:gdLst/>
              <a:ahLst/>
              <a:cxnLst/>
              <a:rect l="l" t="t" r="r" b="b"/>
              <a:pathLst>
                <a:path w="202882" h="268223" extrusionOk="0">
                  <a:moveTo>
                    <a:pt x="20669" y="268224"/>
                  </a:moveTo>
                  <a:lnTo>
                    <a:pt x="0" y="268224"/>
                  </a:lnTo>
                  <a:lnTo>
                    <a:pt x="182118" y="0"/>
                  </a:lnTo>
                  <a:lnTo>
                    <a:pt x="202883"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11" name="Google Shape;111;p24"/>
            <p:cNvSpPr/>
            <p:nvPr/>
          </p:nvSpPr>
          <p:spPr>
            <a:xfrm>
              <a:off x="10141090" y="4115729"/>
              <a:ext cx="202882" cy="268223"/>
            </a:xfrm>
            <a:custGeom>
              <a:avLst/>
              <a:gdLst/>
              <a:ahLst/>
              <a:cxnLst/>
              <a:rect l="l" t="t" r="r" b="b"/>
              <a:pathLst>
                <a:path w="202882" h="268223" extrusionOk="0">
                  <a:moveTo>
                    <a:pt x="20669" y="268224"/>
                  </a:moveTo>
                  <a:lnTo>
                    <a:pt x="0" y="268224"/>
                  </a:lnTo>
                  <a:lnTo>
                    <a:pt x="182118" y="0"/>
                  </a:lnTo>
                  <a:lnTo>
                    <a:pt x="202883"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12" name="Google Shape;112;p24"/>
            <p:cNvSpPr/>
            <p:nvPr/>
          </p:nvSpPr>
          <p:spPr>
            <a:xfrm>
              <a:off x="10240911" y="4115729"/>
              <a:ext cx="202882" cy="268223"/>
            </a:xfrm>
            <a:custGeom>
              <a:avLst/>
              <a:gdLst/>
              <a:ahLst/>
              <a:cxnLst/>
              <a:rect l="l" t="t" r="r" b="b"/>
              <a:pathLst>
                <a:path w="202882" h="268223" extrusionOk="0">
                  <a:moveTo>
                    <a:pt x="20669" y="268224"/>
                  </a:moveTo>
                  <a:lnTo>
                    <a:pt x="0" y="268224"/>
                  </a:lnTo>
                  <a:lnTo>
                    <a:pt x="182118" y="0"/>
                  </a:lnTo>
                  <a:lnTo>
                    <a:pt x="202883"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sp>
        <p:nvSpPr>
          <p:cNvPr id="113" name="Google Shape;113;p2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4" name="Google Shape;114;p2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5" name="Google Shape;115;p2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116" name="Google Shape;116;p24"/>
          <p:cNvSpPr/>
          <p:nvPr/>
        </p:nvSpPr>
        <p:spPr>
          <a:xfrm>
            <a:off x="320736" y="652894"/>
            <a:ext cx="319941" cy="319941"/>
          </a:xfrm>
          <a:prstGeom prst="ellipse">
            <a:avLst/>
          </a:prstGeom>
          <a:solidFill>
            <a:srgbClr val="CDF7E0"/>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17"/>
        <p:cNvGrpSpPr/>
        <p:nvPr/>
      </p:nvGrpSpPr>
      <p:grpSpPr>
        <a:xfrm>
          <a:off x="0" y="0"/>
          <a:ext cx="0" cy="0"/>
          <a:chOff x="0" y="0"/>
          <a:chExt cx="0" cy="0"/>
        </a:xfrm>
      </p:grpSpPr>
      <p:sp>
        <p:nvSpPr>
          <p:cNvPr id="118" name="Google Shape;118;p25"/>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Arial"/>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9" name="Google Shape;119;p25"/>
          <p:cNvSpPr>
            <a:spLocks noGrp="1"/>
          </p:cNvSpPr>
          <p:nvPr>
            <p:ph type="pic" idx="2"/>
          </p:nvPr>
        </p:nvSpPr>
        <p:spPr>
          <a:xfrm>
            <a:off x="5183188" y="987425"/>
            <a:ext cx="6172200" cy="4873625"/>
          </a:xfrm>
          <a:prstGeom prst="rect">
            <a:avLst/>
          </a:prstGeom>
          <a:noFill/>
          <a:ln>
            <a:noFill/>
          </a:ln>
        </p:spPr>
      </p:sp>
      <p:sp>
        <p:nvSpPr>
          <p:cNvPr id="120" name="Google Shape;120;p25"/>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grpSp>
        <p:nvGrpSpPr>
          <p:cNvPr id="121" name="Google Shape;121;p25"/>
          <p:cNvGrpSpPr/>
          <p:nvPr/>
        </p:nvGrpSpPr>
        <p:grpSpPr>
          <a:xfrm>
            <a:off x="10999563" y="5987064"/>
            <a:ext cx="1054465" cy="469689"/>
            <a:chOff x="9841624" y="4115729"/>
            <a:chExt cx="602169" cy="268223"/>
          </a:xfrm>
        </p:grpSpPr>
        <p:sp>
          <p:nvSpPr>
            <p:cNvPr id="122" name="Google Shape;122;p25"/>
            <p:cNvSpPr/>
            <p:nvPr/>
          </p:nvSpPr>
          <p:spPr>
            <a:xfrm>
              <a:off x="9841624" y="4115729"/>
              <a:ext cx="202882" cy="268223"/>
            </a:xfrm>
            <a:custGeom>
              <a:avLst/>
              <a:gdLst/>
              <a:ahLst/>
              <a:cxnLst/>
              <a:rect l="l" t="t" r="r" b="b"/>
              <a:pathLst>
                <a:path w="202882" h="268223" extrusionOk="0">
                  <a:moveTo>
                    <a:pt x="20765" y="268224"/>
                  </a:moveTo>
                  <a:lnTo>
                    <a:pt x="0" y="268224"/>
                  </a:lnTo>
                  <a:lnTo>
                    <a:pt x="182118" y="0"/>
                  </a:lnTo>
                  <a:lnTo>
                    <a:pt x="202883"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23" name="Google Shape;123;p25"/>
            <p:cNvSpPr/>
            <p:nvPr/>
          </p:nvSpPr>
          <p:spPr>
            <a:xfrm>
              <a:off x="9941445" y="4115729"/>
              <a:ext cx="202882" cy="268223"/>
            </a:xfrm>
            <a:custGeom>
              <a:avLst/>
              <a:gdLst/>
              <a:ahLst/>
              <a:cxnLst/>
              <a:rect l="l" t="t" r="r" b="b"/>
              <a:pathLst>
                <a:path w="202882" h="268223" extrusionOk="0">
                  <a:moveTo>
                    <a:pt x="20765" y="268224"/>
                  </a:moveTo>
                  <a:lnTo>
                    <a:pt x="0" y="268224"/>
                  </a:lnTo>
                  <a:lnTo>
                    <a:pt x="182118" y="0"/>
                  </a:lnTo>
                  <a:lnTo>
                    <a:pt x="202883"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24" name="Google Shape;124;p25"/>
            <p:cNvSpPr/>
            <p:nvPr/>
          </p:nvSpPr>
          <p:spPr>
            <a:xfrm>
              <a:off x="10041267" y="4115729"/>
              <a:ext cx="202882" cy="268223"/>
            </a:xfrm>
            <a:custGeom>
              <a:avLst/>
              <a:gdLst/>
              <a:ahLst/>
              <a:cxnLst/>
              <a:rect l="l" t="t" r="r" b="b"/>
              <a:pathLst>
                <a:path w="202882" h="268223" extrusionOk="0">
                  <a:moveTo>
                    <a:pt x="20669" y="268224"/>
                  </a:moveTo>
                  <a:lnTo>
                    <a:pt x="0" y="268224"/>
                  </a:lnTo>
                  <a:lnTo>
                    <a:pt x="182118" y="0"/>
                  </a:lnTo>
                  <a:lnTo>
                    <a:pt x="202883"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25" name="Google Shape;125;p25"/>
            <p:cNvSpPr/>
            <p:nvPr/>
          </p:nvSpPr>
          <p:spPr>
            <a:xfrm>
              <a:off x="10141090" y="4115729"/>
              <a:ext cx="202882" cy="268223"/>
            </a:xfrm>
            <a:custGeom>
              <a:avLst/>
              <a:gdLst/>
              <a:ahLst/>
              <a:cxnLst/>
              <a:rect l="l" t="t" r="r" b="b"/>
              <a:pathLst>
                <a:path w="202882" h="268223" extrusionOk="0">
                  <a:moveTo>
                    <a:pt x="20669" y="268224"/>
                  </a:moveTo>
                  <a:lnTo>
                    <a:pt x="0" y="268224"/>
                  </a:lnTo>
                  <a:lnTo>
                    <a:pt x="182118" y="0"/>
                  </a:lnTo>
                  <a:lnTo>
                    <a:pt x="202883"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26" name="Google Shape;126;p25"/>
            <p:cNvSpPr/>
            <p:nvPr/>
          </p:nvSpPr>
          <p:spPr>
            <a:xfrm>
              <a:off x="10240911" y="4115729"/>
              <a:ext cx="202882" cy="268223"/>
            </a:xfrm>
            <a:custGeom>
              <a:avLst/>
              <a:gdLst/>
              <a:ahLst/>
              <a:cxnLst/>
              <a:rect l="l" t="t" r="r" b="b"/>
              <a:pathLst>
                <a:path w="202882" h="268223" extrusionOk="0">
                  <a:moveTo>
                    <a:pt x="20669" y="268224"/>
                  </a:moveTo>
                  <a:lnTo>
                    <a:pt x="0" y="268224"/>
                  </a:lnTo>
                  <a:lnTo>
                    <a:pt x="182118" y="0"/>
                  </a:lnTo>
                  <a:lnTo>
                    <a:pt x="202883"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sp>
        <p:nvSpPr>
          <p:cNvPr id="127" name="Google Shape;127;p2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8" name="Google Shape;128;p2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9" name="Google Shape;129;p2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130" name="Google Shape;130;p25"/>
          <p:cNvSpPr/>
          <p:nvPr/>
        </p:nvSpPr>
        <p:spPr>
          <a:xfrm>
            <a:off x="320736" y="652894"/>
            <a:ext cx="319941" cy="319941"/>
          </a:xfrm>
          <a:prstGeom prst="ellipse">
            <a:avLst/>
          </a:prstGeom>
          <a:solidFill>
            <a:srgbClr val="CDF7E0"/>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Arial"/>
              <a:buNone/>
              <a:defRPr sz="4400" b="0"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6"/>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8" name="Google Shape;8;p1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1" i="0" u="none" strike="noStrike" cap="none">
                <a:solidFill>
                  <a:srgbClr val="888888"/>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9" name="Google Shape;9;p1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1" i="0" u="none" strike="noStrike" cap="none">
                <a:solidFill>
                  <a:srgbClr val="888888"/>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0" name="Google Shape;10;p1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1" i="0" u="none" strike="noStrike" cap="none">
                <a:solidFill>
                  <a:srgbClr val="888888"/>
                </a:solidFill>
                <a:latin typeface="Arial"/>
                <a:ea typeface="Arial"/>
                <a:cs typeface="Arial"/>
                <a:sym typeface="Arial"/>
              </a:defRPr>
            </a:lvl1pPr>
            <a:lvl2pPr marL="0" marR="0" lvl="1" indent="0" algn="r" rtl="0">
              <a:spcBef>
                <a:spcPts val="0"/>
              </a:spcBef>
              <a:buNone/>
              <a:defRPr sz="1200" b="1" i="0" u="none" strike="noStrike" cap="none">
                <a:solidFill>
                  <a:srgbClr val="888888"/>
                </a:solidFill>
                <a:latin typeface="Arial"/>
                <a:ea typeface="Arial"/>
                <a:cs typeface="Arial"/>
                <a:sym typeface="Arial"/>
              </a:defRPr>
            </a:lvl2pPr>
            <a:lvl3pPr marL="0" marR="0" lvl="2" indent="0" algn="r" rtl="0">
              <a:spcBef>
                <a:spcPts val="0"/>
              </a:spcBef>
              <a:buNone/>
              <a:defRPr sz="1200" b="1" i="0" u="none" strike="noStrike" cap="none">
                <a:solidFill>
                  <a:srgbClr val="888888"/>
                </a:solidFill>
                <a:latin typeface="Arial"/>
                <a:ea typeface="Arial"/>
                <a:cs typeface="Arial"/>
                <a:sym typeface="Arial"/>
              </a:defRPr>
            </a:lvl3pPr>
            <a:lvl4pPr marL="0" marR="0" lvl="3" indent="0" algn="r" rtl="0">
              <a:spcBef>
                <a:spcPts val="0"/>
              </a:spcBef>
              <a:buNone/>
              <a:defRPr sz="1200" b="1" i="0" u="none" strike="noStrike" cap="none">
                <a:solidFill>
                  <a:srgbClr val="888888"/>
                </a:solidFill>
                <a:latin typeface="Arial"/>
                <a:ea typeface="Arial"/>
                <a:cs typeface="Arial"/>
                <a:sym typeface="Arial"/>
              </a:defRPr>
            </a:lvl4pPr>
            <a:lvl5pPr marL="0" marR="0" lvl="4" indent="0" algn="r" rtl="0">
              <a:spcBef>
                <a:spcPts val="0"/>
              </a:spcBef>
              <a:buNone/>
              <a:defRPr sz="1200" b="1" i="0" u="none" strike="noStrike" cap="none">
                <a:solidFill>
                  <a:srgbClr val="888888"/>
                </a:solidFill>
                <a:latin typeface="Arial"/>
                <a:ea typeface="Arial"/>
                <a:cs typeface="Arial"/>
                <a:sym typeface="Arial"/>
              </a:defRPr>
            </a:lvl5pPr>
            <a:lvl6pPr marL="0" marR="0" lvl="5" indent="0" algn="r" rtl="0">
              <a:spcBef>
                <a:spcPts val="0"/>
              </a:spcBef>
              <a:buNone/>
              <a:defRPr sz="1200" b="1" i="0" u="none" strike="noStrike" cap="none">
                <a:solidFill>
                  <a:srgbClr val="888888"/>
                </a:solidFill>
                <a:latin typeface="Arial"/>
                <a:ea typeface="Arial"/>
                <a:cs typeface="Arial"/>
                <a:sym typeface="Arial"/>
              </a:defRPr>
            </a:lvl6pPr>
            <a:lvl7pPr marL="0" marR="0" lvl="6" indent="0" algn="r" rtl="0">
              <a:spcBef>
                <a:spcPts val="0"/>
              </a:spcBef>
              <a:buNone/>
              <a:defRPr sz="1200" b="1" i="0" u="none" strike="noStrike" cap="none">
                <a:solidFill>
                  <a:srgbClr val="888888"/>
                </a:solidFill>
                <a:latin typeface="Arial"/>
                <a:ea typeface="Arial"/>
                <a:cs typeface="Arial"/>
                <a:sym typeface="Arial"/>
              </a:defRPr>
            </a:lvl7pPr>
            <a:lvl8pPr marL="0" marR="0" lvl="7" indent="0" algn="r" rtl="0">
              <a:spcBef>
                <a:spcPts val="0"/>
              </a:spcBef>
              <a:buNone/>
              <a:defRPr sz="1200" b="1" i="0" u="none" strike="noStrike" cap="none">
                <a:solidFill>
                  <a:srgbClr val="888888"/>
                </a:solidFill>
                <a:latin typeface="Arial"/>
                <a:ea typeface="Arial"/>
                <a:cs typeface="Arial"/>
                <a:sym typeface="Arial"/>
              </a:defRPr>
            </a:lvl8pPr>
            <a:lvl9pPr marL="0" marR="0" lvl="8" indent="0" algn="r" rtl="0">
              <a:spcBef>
                <a:spcPts val="0"/>
              </a:spcBef>
              <a:buNone/>
              <a:defRPr sz="1200" b="1"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jpg"/><Relationship Id="rId5" Type="http://schemas.openxmlformats.org/officeDocument/2006/relationships/image" Target="../media/image3.jp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5.jp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7.jp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8.jp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19.jp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20.jpg"/></Relationships>
</file>

<file path=ppt/slides/_rels/slide27.xml.rels><?xml version="1.0" encoding="UTF-8" standalone="yes"?>
<Relationships xmlns="http://schemas.openxmlformats.org/package/2006/relationships"><Relationship Id="rId8" Type="http://schemas.openxmlformats.org/officeDocument/2006/relationships/hyperlink" Target="https://ieeexplore.ieee.org/author/37085430130" TargetMode="External"/><Relationship Id="rId3" Type="http://schemas.openxmlformats.org/officeDocument/2006/relationships/image" Target="../media/image1.png"/><Relationship Id="rId7" Type="http://schemas.openxmlformats.org/officeDocument/2006/relationships/hyperlink" Target="https://ieeexplore.ieee.org/author/37085595154" TargetMode="External"/><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hyperlink" Target="https://ieeexplore.ieee.org/xpl/conhome/6996691/proceeding" TargetMode="External"/><Relationship Id="rId5" Type="http://schemas.openxmlformats.org/officeDocument/2006/relationships/hyperlink" Target="https://doi.org/10.1109/ICACCCT.2014.7019240" TargetMode="External"/><Relationship Id="rId4" Type="http://schemas.openxmlformats.org/officeDocument/2006/relationships/image" Target="../media/image2.png"/></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rgbClr val="FFFFFF">
                <a:alpha val="6666"/>
              </a:srgbClr>
            </a:gs>
            <a:gs pos="27000">
              <a:srgbClr val="FFFFFF">
                <a:alpha val="6666"/>
              </a:srgbClr>
            </a:gs>
            <a:gs pos="100000">
              <a:srgbClr val="80FFB5">
                <a:alpha val="46666"/>
              </a:srgbClr>
            </a:gs>
          </a:gsLst>
          <a:lin ang="18900000" scaled="0"/>
        </a:gradFill>
        <a:effectLst/>
      </p:bgPr>
    </p:bg>
    <p:spTree>
      <p:nvGrpSpPr>
        <p:cNvPr id="1" name="Shape 160"/>
        <p:cNvGrpSpPr/>
        <p:nvPr/>
      </p:nvGrpSpPr>
      <p:grpSpPr>
        <a:xfrm>
          <a:off x="0" y="0"/>
          <a:ext cx="0" cy="0"/>
          <a:chOff x="0" y="0"/>
          <a:chExt cx="0" cy="0"/>
        </a:xfrm>
      </p:grpSpPr>
      <p:sp>
        <p:nvSpPr>
          <p:cNvPr id="161" name="Google Shape;161;p1"/>
          <p:cNvSpPr/>
          <p:nvPr/>
        </p:nvSpPr>
        <p:spPr>
          <a:xfrm>
            <a:off x="4937" y="2"/>
            <a:ext cx="12192000" cy="6858000"/>
          </a:xfrm>
          <a:prstGeom prst="rect">
            <a:avLst/>
          </a:prstGeom>
          <a:gradFill>
            <a:gsLst>
              <a:gs pos="0">
                <a:srgbClr val="FFFFFF">
                  <a:alpha val="6666"/>
                </a:srgbClr>
              </a:gs>
              <a:gs pos="27000">
                <a:srgbClr val="FFFFFF">
                  <a:alpha val="6666"/>
                </a:srgbClr>
              </a:gs>
              <a:gs pos="100000">
                <a:srgbClr val="80FFB5">
                  <a:alpha val="46666"/>
                </a:srgbClr>
              </a:gs>
            </a:gsLst>
            <a:lin ang="189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62" name="Google Shape;162;p1"/>
          <p:cNvSpPr/>
          <p:nvPr/>
        </p:nvSpPr>
        <p:spPr>
          <a:xfrm>
            <a:off x="3" y="2"/>
            <a:ext cx="2134216" cy="2258161"/>
          </a:xfrm>
          <a:custGeom>
            <a:avLst/>
            <a:gdLst/>
            <a:ahLst/>
            <a:cxnLst/>
            <a:rect l="l" t="t" r="r" b="b"/>
            <a:pathLst>
              <a:path w="3871489" h="4096327" extrusionOk="0">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1"/>
              </a:solidFill>
              <a:latin typeface="Arial"/>
              <a:ea typeface="Arial"/>
              <a:cs typeface="Arial"/>
              <a:sym typeface="Arial"/>
            </a:endParaRPr>
          </a:p>
        </p:txBody>
      </p:sp>
      <p:sp>
        <p:nvSpPr>
          <p:cNvPr id="163" name="Google Shape;163;p1"/>
          <p:cNvSpPr/>
          <p:nvPr/>
        </p:nvSpPr>
        <p:spPr>
          <a:xfrm>
            <a:off x="3" y="2"/>
            <a:ext cx="2134216" cy="2258161"/>
          </a:xfrm>
          <a:custGeom>
            <a:avLst/>
            <a:gdLst/>
            <a:ahLst/>
            <a:cxnLst/>
            <a:rect l="l" t="t" r="r" b="b"/>
            <a:pathLst>
              <a:path w="3871489" h="4096327" extrusionOk="0">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chemeClr val="accent1">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1"/>
              </a:solidFill>
              <a:latin typeface="Arial"/>
              <a:ea typeface="Arial"/>
              <a:cs typeface="Arial"/>
              <a:sym typeface="Arial"/>
            </a:endParaRPr>
          </a:p>
        </p:txBody>
      </p:sp>
      <p:sp>
        <p:nvSpPr>
          <p:cNvPr id="164" name="Google Shape;164;p1"/>
          <p:cNvSpPr/>
          <p:nvPr/>
        </p:nvSpPr>
        <p:spPr>
          <a:xfrm>
            <a:off x="1481312" y="743744"/>
            <a:ext cx="4860256" cy="4589316"/>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1"/>
              </a:solidFill>
              <a:latin typeface="Arial"/>
              <a:ea typeface="Arial"/>
              <a:cs typeface="Arial"/>
              <a:sym typeface="Arial"/>
            </a:endParaRPr>
          </a:p>
        </p:txBody>
      </p:sp>
      <p:sp>
        <p:nvSpPr>
          <p:cNvPr id="165" name="Google Shape;165;p1"/>
          <p:cNvSpPr/>
          <p:nvPr/>
        </p:nvSpPr>
        <p:spPr>
          <a:xfrm>
            <a:off x="1481312" y="743744"/>
            <a:ext cx="4860256" cy="4589316"/>
          </a:xfrm>
          <a:prstGeom prst="rect">
            <a:avLst/>
          </a:prstGeom>
          <a:solidFill>
            <a:schemeClr val="accent1">
              <a:alpha val="20000"/>
            </a:schemeClr>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66" name="Google Shape;166;p1"/>
          <p:cNvSpPr/>
          <p:nvPr/>
        </p:nvSpPr>
        <p:spPr>
          <a:xfrm>
            <a:off x="1379728" y="648364"/>
            <a:ext cx="5048503" cy="4810603"/>
          </a:xfrm>
          <a:prstGeom prst="rect">
            <a:avLst/>
          </a:prstGeom>
          <a:gradFill>
            <a:gsLst>
              <a:gs pos="0">
                <a:srgbClr val="FFFFFF">
                  <a:alpha val="6666"/>
                </a:srgbClr>
              </a:gs>
              <a:gs pos="27000">
                <a:srgbClr val="FFFFFF">
                  <a:alpha val="6666"/>
                </a:srgbClr>
              </a:gs>
              <a:gs pos="100000">
                <a:srgbClr val="80FFB5">
                  <a:alpha val="46666"/>
                </a:srgbClr>
              </a:gs>
            </a:gsLst>
            <a:lin ang="18900000" scaled="0"/>
          </a:gra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67" name="Google Shape;167;p1"/>
          <p:cNvSpPr txBox="1">
            <a:spLocks noGrp="1"/>
          </p:cNvSpPr>
          <p:nvPr>
            <p:ph type="ctrTitle"/>
          </p:nvPr>
        </p:nvSpPr>
        <p:spPr>
          <a:xfrm>
            <a:off x="1570037" y="799275"/>
            <a:ext cx="4579668" cy="2623253"/>
          </a:xfrm>
          <a:prstGeom prst="rect">
            <a:avLst/>
          </a:prstGeom>
          <a:noFill/>
          <a:ln>
            <a:noFill/>
          </a:ln>
        </p:spPr>
        <p:txBody>
          <a:bodyPr spcFirstLastPara="1" wrap="square" lIns="91425" tIns="45700" rIns="91425" bIns="45700" anchor="ctr" anchorCtr="0">
            <a:normAutofit/>
          </a:bodyPr>
          <a:lstStyle/>
          <a:p>
            <a:pPr marL="0" lvl="0" indent="0" algn="ctr" rtl="0">
              <a:lnSpc>
                <a:spcPct val="150000"/>
              </a:lnSpc>
              <a:spcBef>
                <a:spcPts val="0"/>
              </a:spcBef>
              <a:spcAft>
                <a:spcPts val="0"/>
              </a:spcAft>
              <a:buClr>
                <a:schemeClr val="dk2"/>
              </a:buClr>
              <a:buSzPts val="2000"/>
              <a:buFont typeface="Times New Roman"/>
              <a:buNone/>
            </a:pPr>
            <a:r>
              <a:rPr lang="en-US" sz="2400" u="sng" dirty="0" smtClean="0">
                <a:solidFill>
                  <a:schemeClr val="dk2"/>
                </a:solidFill>
                <a:latin typeface="Times New Roman"/>
                <a:ea typeface="Times New Roman"/>
                <a:cs typeface="Times New Roman"/>
                <a:sym typeface="Times New Roman"/>
              </a:rPr>
              <a:t>BÁO CÁO ĐỒ ÁN CUỐI KỲ</a:t>
            </a:r>
            <a:r>
              <a:rPr lang="en-US" sz="2400" dirty="0">
                <a:solidFill>
                  <a:schemeClr val="dk2"/>
                </a:solidFill>
                <a:latin typeface="Times New Roman"/>
                <a:ea typeface="Times New Roman"/>
                <a:cs typeface="Times New Roman"/>
                <a:sym typeface="Times New Roman"/>
              </a:rPr>
              <a:t/>
            </a:r>
            <a:br>
              <a:rPr lang="en-US" sz="2400" dirty="0">
                <a:solidFill>
                  <a:schemeClr val="dk2"/>
                </a:solidFill>
                <a:latin typeface="Times New Roman"/>
                <a:ea typeface="Times New Roman"/>
                <a:cs typeface="Times New Roman"/>
                <a:sym typeface="Times New Roman"/>
              </a:rPr>
            </a:br>
            <a:r>
              <a:rPr lang="en-US" sz="2400" u="sng" dirty="0" smtClean="0">
                <a:solidFill>
                  <a:schemeClr val="dk2"/>
                </a:solidFill>
                <a:latin typeface="Times New Roman"/>
                <a:ea typeface="Times New Roman"/>
                <a:cs typeface="Times New Roman"/>
                <a:sym typeface="Times New Roman"/>
              </a:rPr>
              <a:t>MÔN HỌC</a:t>
            </a:r>
            <a:r>
              <a:rPr lang="en-US" sz="2400" dirty="0" smtClean="0">
                <a:solidFill>
                  <a:schemeClr val="dk2"/>
                </a:solidFill>
                <a:latin typeface="Times New Roman"/>
                <a:ea typeface="Times New Roman"/>
                <a:cs typeface="Times New Roman"/>
                <a:sym typeface="Times New Roman"/>
              </a:rPr>
              <a:t/>
            </a:r>
            <a:br>
              <a:rPr lang="en-US" sz="2400" dirty="0" smtClean="0">
                <a:solidFill>
                  <a:schemeClr val="dk2"/>
                </a:solidFill>
                <a:latin typeface="Times New Roman"/>
                <a:ea typeface="Times New Roman"/>
                <a:cs typeface="Times New Roman"/>
                <a:sym typeface="Times New Roman"/>
              </a:rPr>
            </a:br>
            <a:r>
              <a:rPr lang="en-US" sz="2400" dirty="0" smtClean="0">
                <a:solidFill>
                  <a:schemeClr val="dk2"/>
                </a:solidFill>
                <a:latin typeface="Times New Roman"/>
                <a:ea typeface="Times New Roman"/>
                <a:cs typeface="Times New Roman"/>
                <a:sym typeface="Times New Roman"/>
              </a:rPr>
              <a:t> THIẾT KẾ LUẬN LÝ SỐ</a:t>
            </a:r>
            <a:br>
              <a:rPr lang="en-US" sz="2400" dirty="0" smtClean="0">
                <a:solidFill>
                  <a:schemeClr val="dk2"/>
                </a:solidFill>
                <a:latin typeface="Times New Roman"/>
                <a:ea typeface="Times New Roman"/>
                <a:cs typeface="Times New Roman"/>
                <a:sym typeface="Times New Roman"/>
              </a:rPr>
            </a:br>
            <a:r>
              <a:rPr lang="en-US" sz="2400" dirty="0" smtClean="0">
                <a:solidFill>
                  <a:schemeClr val="dk2"/>
                </a:solidFill>
                <a:latin typeface="Times New Roman"/>
                <a:ea typeface="Times New Roman"/>
                <a:cs typeface="Times New Roman"/>
                <a:sym typeface="Times New Roman"/>
              </a:rPr>
              <a:t>CE118.P14</a:t>
            </a:r>
            <a:endParaRPr sz="2400" dirty="0"/>
          </a:p>
        </p:txBody>
      </p:sp>
      <p:sp>
        <p:nvSpPr>
          <p:cNvPr id="168" name="Google Shape;168;p1"/>
          <p:cNvSpPr txBox="1">
            <a:spLocks noGrp="1"/>
          </p:cNvSpPr>
          <p:nvPr>
            <p:ph type="subTitle" idx="1"/>
          </p:nvPr>
        </p:nvSpPr>
        <p:spPr>
          <a:xfrm>
            <a:off x="1628830" y="3514992"/>
            <a:ext cx="4579668" cy="171671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2"/>
              </a:buClr>
              <a:buSzPts val="1400"/>
              <a:buNone/>
            </a:pPr>
            <a:r>
              <a:rPr lang="en-US" sz="1600" b="1" u="sng" dirty="0" smtClean="0">
                <a:solidFill>
                  <a:schemeClr val="dk2"/>
                </a:solidFill>
                <a:latin typeface="Times New Roman"/>
                <a:ea typeface="Times New Roman"/>
                <a:cs typeface="Times New Roman"/>
                <a:sym typeface="Times New Roman"/>
              </a:rPr>
              <a:t>GV:</a:t>
            </a:r>
            <a:r>
              <a:rPr lang="en-US" sz="1600" b="1" dirty="0" smtClean="0">
                <a:solidFill>
                  <a:schemeClr val="dk2"/>
                </a:solidFill>
                <a:latin typeface="Times New Roman"/>
                <a:ea typeface="Times New Roman"/>
                <a:cs typeface="Times New Roman"/>
                <a:sym typeface="Times New Roman"/>
              </a:rPr>
              <a:t> </a:t>
            </a:r>
            <a:r>
              <a:rPr lang="en-US" sz="1600" b="1" dirty="0">
                <a:solidFill>
                  <a:schemeClr val="dk2"/>
                </a:solidFill>
                <a:latin typeface="Times New Roman"/>
                <a:ea typeface="Times New Roman"/>
                <a:cs typeface="Times New Roman"/>
                <a:sym typeface="Times New Roman"/>
              </a:rPr>
              <a:t>TS. TRẦN THỊ ĐIỂM</a:t>
            </a:r>
            <a:endParaRPr sz="1600" b="1" dirty="0">
              <a:solidFill>
                <a:schemeClr val="dk2"/>
              </a:solidFill>
              <a:latin typeface="Times New Roman"/>
              <a:ea typeface="Times New Roman"/>
              <a:cs typeface="Times New Roman"/>
              <a:sym typeface="Times New Roman"/>
            </a:endParaRPr>
          </a:p>
          <a:p>
            <a:pPr marL="0" lvl="0" indent="0" algn="l" rtl="0">
              <a:lnSpc>
                <a:spcPct val="90000"/>
              </a:lnSpc>
              <a:spcBef>
                <a:spcPts val="1000"/>
              </a:spcBef>
              <a:spcAft>
                <a:spcPts val="0"/>
              </a:spcAft>
              <a:buClr>
                <a:schemeClr val="dk2"/>
              </a:buClr>
              <a:buSzPts val="1400"/>
              <a:buNone/>
            </a:pPr>
            <a:r>
              <a:rPr lang="en-US" sz="1600" b="1" dirty="0" smtClean="0">
                <a:solidFill>
                  <a:schemeClr val="dk2"/>
                </a:solidFill>
                <a:latin typeface="Times New Roman"/>
                <a:ea typeface="Times New Roman"/>
                <a:cs typeface="Times New Roman"/>
                <a:sym typeface="Times New Roman"/>
              </a:rPr>
              <a:t>                </a:t>
            </a:r>
            <a:r>
              <a:rPr lang="en-US" sz="1600" b="1" u="sng" dirty="0" smtClean="0">
                <a:solidFill>
                  <a:schemeClr val="dk2"/>
                </a:solidFill>
                <a:latin typeface="Times New Roman"/>
                <a:ea typeface="Times New Roman"/>
                <a:cs typeface="Times New Roman"/>
                <a:sym typeface="Times New Roman"/>
              </a:rPr>
              <a:t>SVTH</a:t>
            </a:r>
            <a:r>
              <a:rPr lang="en-US" sz="1600" b="1" dirty="0" smtClean="0">
                <a:solidFill>
                  <a:schemeClr val="dk2"/>
                </a:solidFill>
                <a:latin typeface="Times New Roman"/>
                <a:ea typeface="Times New Roman"/>
                <a:cs typeface="Times New Roman"/>
                <a:sym typeface="Times New Roman"/>
              </a:rPr>
              <a:t> 	</a:t>
            </a:r>
            <a:r>
              <a:rPr lang="en-US" sz="1600" b="1" dirty="0">
                <a:solidFill>
                  <a:schemeClr val="dk2"/>
                </a:solidFill>
                <a:latin typeface="Times New Roman"/>
                <a:ea typeface="Times New Roman"/>
                <a:cs typeface="Times New Roman"/>
                <a:sym typeface="Times New Roman"/>
              </a:rPr>
              <a:t> </a:t>
            </a:r>
            <a:r>
              <a:rPr lang="en-US" sz="1600" b="1" dirty="0" smtClean="0">
                <a:solidFill>
                  <a:schemeClr val="dk2"/>
                </a:solidFill>
                <a:latin typeface="Times New Roman"/>
                <a:ea typeface="Times New Roman"/>
                <a:cs typeface="Times New Roman"/>
                <a:sym typeface="Times New Roman"/>
              </a:rPr>
              <a:t>                     </a:t>
            </a:r>
            <a:r>
              <a:rPr lang="en-US" sz="1600" b="1" u="sng" dirty="0" smtClean="0">
                <a:solidFill>
                  <a:schemeClr val="dk2"/>
                </a:solidFill>
                <a:latin typeface="Times New Roman"/>
                <a:ea typeface="Times New Roman"/>
                <a:cs typeface="Times New Roman"/>
                <a:sym typeface="Times New Roman"/>
              </a:rPr>
              <a:t>MSSV</a:t>
            </a:r>
            <a:r>
              <a:rPr lang="en-US" sz="1600" b="1" dirty="0" smtClean="0">
                <a:solidFill>
                  <a:schemeClr val="dk2"/>
                </a:solidFill>
                <a:latin typeface="Times New Roman"/>
                <a:ea typeface="Times New Roman"/>
                <a:cs typeface="Times New Roman"/>
                <a:sym typeface="Times New Roman"/>
              </a:rPr>
              <a:t>	</a:t>
            </a:r>
          </a:p>
          <a:p>
            <a:pPr marL="0" lvl="0" indent="0" algn="l" rtl="0">
              <a:lnSpc>
                <a:spcPct val="90000"/>
              </a:lnSpc>
              <a:spcBef>
                <a:spcPts val="1000"/>
              </a:spcBef>
              <a:spcAft>
                <a:spcPts val="0"/>
              </a:spcAft>
              <a:buClr>
                <a:schemeClr val="dk2"/>
              </a:buClr>
              <a:buSzPts val="1400"/>
              <a:buNone/>
            </a:pPr>
            <a:r>
              <a:rPr lang="en-US" sz="1600" b="1" dirty="0" smtClean="0">
                <a:solidFill>
                  <a:schemeClr val="dk2"/>
                </a:solidFill>
                <a:latin typeface="Times New Roman"/>
                <a:ea typeface="Times New Roman"/>
                <a:cs typeface="Times New Roman"/>
                <a:sym typeface="Times New Roman"/>
              </a:rPr>
              <a:t> </a:t>
            </a:r>
            <a:r>
              <a:rPr lang="en-US" sz="1600" b="1" dirty="0">
                <a:solidFill>
                  <a:schemeClr val="dk2"/>
                </a:solidFill>
                <a:latin typeface="Times New Roman"/>
                <a:ea typeface="Times New Roman"/>
                <a:cs typeface="Times New Roman"/>
                <a:sym typeface="Times New Roman"/>
              </a:rPr>
              <a:t>NGUYỄN HOÀNG TẤN </a:t>
            </a:r>
            <a:r>
              <a:rPr lang="en-US" sz="1600" b="1" dirty="0" smtClean="0">
                <a:solidFill>
                  <a:schemeClr val="dk2"/>
                </a:solidFill>
                <a:latin typeface="Times New Roman"/>
                <a:ea typeface="Times New Roman"/>
                <a:cs typeface="Times New Roman"/>
                <a:sym typeface="Times New Roman"/>
              </a:rPr>
              <a:t>	 22521316</a:t>
            </a:r>
            <a:endParaRPr lang="en-US" sz="1600" b="1" dirty="0">
              <a:solidFill>
                <a:schemeClr val="dk2"/>
              </a:solidFill>
              <a:latin typeface="Times New Roman"/>
              <a:ea typeface="Times New Roman"/>
              <a:cs typeface="Times New Roman"/>
              <a:sym typeface="Times New Roman"/>
            </a:endParaRPr>
          </a:p>
          <a:p>
            <a:pPr marL="0" marR="0" lvl="0" indent="0" algn="l" defTabSz="914400" rtl="0" eaLnBrk="1" fontAlgn="auto" latinLnBrk="0" hangingPunct="1">
              <a:lnSpc>
                <a:spcPct val="90000"/>
              </a:lnSpc>
              <a:spcBef>
                <a:spcPts val="1000"/>
              </a:spcBef>
              <a:spcAft>
                <a:spcPts val="0"/>
              </a:spcAft>
              <a:buClr>
                <a:srgbClr val="2D2D2D"/>
              </a:buClr>
              <a:buSzPts val="1400"/>
              <a:buFont typeface="Arial"/>
              <a:buNone/>
              <a:tabLst/>
              <a:defRPr/>
            </a:pPr>
            <a:r>
              <a:rPr lang="en-US" sz="1600" b="1" dirty="0">
                <a:solidFill>
                  <a:srgbClr val="2D2D2D"/>
                </a:solidFill>
                <a:latin typeface="Times New Roman"/>
                <a:ea typeface="Times New Roman"/>
                <a:cs typeface="Times New Roman"/>
                <a:sym typeface="Times New Roman"/>
              </a:rPr>
              <a:t> </a:t>
            </a:r>
            <a:r>
              <a:rPr lang="en-US" sz="1600" b="1" dirty="0" smtClean="0">
                <a:solidFill>
                  <a:srgbClr val="2D2D2D"/>
                </a:solidFill>
                <a:latin typeface="Times New Roman"/>
                <a:ea typeface="Times New Roman"/>
                <a:cs typeface="Times New Roman"/>
                <a:sym typeface="Times New Roman"/>
              </a:rPr>
              <a:t>VÕ </a:t>
            </a:r>
            <a:r>
              <a:rPr lang="en-US" sz="1600" b="1" dirty="0">
                <a:solidFill>
                  <a:srgbClr val="2D2D2D"/>
                </a:solidFill>
                <a:latin typeface="Times New Roman"/>
                <a:ea typeface="Times New Roman"/>
                <a:cs typeface="Times New Roman"/>
                <a:sym typeface="Times New Roman"/>
              </a:rPr>
              <a:t>THIỆN HẢI QUÂN </a:t>
            </a:r>
            <a:r>
              <a:rPr lang="en-US" sz="1600" b="1" dirty="0" smtClean="0">
                <a:solidFill>
                  <a:srgbClr val="2D2D2D"/>
                </a:solidFill>
                <a:latin typeface="Times New Roman"/>
                <a:ea typeface="Times New Roman"/>
                <a:cs typeface="Times New Roman"/>
                <a:sym typeface="Times New Roman"/>
              </a:rPr>
              <a:t>	 </a:t>
            </a:r>
            <a:r>
              <a:rPr lang="en-US" sz="1600" b="1" dirty="0">
                <a:solidFill>
                  <a:srgbClr val="2D2D2D"/>
                </a:solidFill>
                <a:latin typeface="Times New Roman"/>
                <a:ea typeface="Times New Roman"/>
                <a:cs typeface="Times New Roman"/>
                <a:sym typeface="Times New Roman"/>
              </a:rPr>
              <a:t>22521194</a:t>
            </a:r>
            <a:endParaRPr kumimoji="0" lang="en-US" sz="1600" b="1" i="0" strike="noStrike" kern="0" cap="none" spc="0" normalizeH="0" baseline="0" noProof="0" dirty="0">
              <a:ln>
                <a:noFill/>
              </a:ln>
              <a:solidFill>
                <a:srgbClr val="2D2D2D"/>
              </a:solidFill>
              <a:effectLst/>
              <a:uLnTx/>
              <a:uFillTx/>
              <a:latin typeface="Times New Roman"/>
              <a:ea typeface="Times New Roman"/>
              <a:cs typeface="Times New Roman"/>
              <a:sym typeface="Times New Roman"/>
            </a:endParaRPr>
          </a:p>
          <a:p>
            <a:pPr marL="0" marR="0" lvl="0" indent="0" algn="l" defTabSz="914400" rtl="0" eaLnBrk="1" fontAlgn="auto" latinLnBrk="0" hangingPunct="1">
              <a:lnSpc>
                <a:spcPct val="90000"/>
              </a:lnSpc>
              <a:spcBef>
                <a:spcPts val="1000"/>
              </a:spcBef>
              <a:spcAft>
                <a:spcPts val="0"/>
              </a:spcAft>
              <a:buClr>
                <a:srgbClr val="2D2D2D"/>
              </a:buClr>
              <a:buSzPts val="1400"/>
              <a:buFont typeface="Arial"/>
              <a:buNone/>
              <a:tabLst/>
              <a:defRPr/>
            </a:pPr>
            <a:r>
              <a:rPr lang="en-US" sz="1600" b="1" dirty="0">
                <a:solidFill>
                  <a:srgbClr val="2D2D2D"/>
                </a:solidFill>
                <a:latin typeface="Times New Roman"/>
                <a:ea typeface="Times New Roman"/>
                <a:cs typeface="Times New Roman"/>
                <a:sym typeface="Times New Roman"/>
              </a:rPr>
              <a:t>              </a:t>
            </a:r>
            <a:endParaRPr lang="en-US" sz="1600" b="1" dirty="0"/>
          </a:p>
        </p:txBody>
      </p:sp>
      <p:grpSp>
        <p:nvGrpSpPr>
          <p:cNvPr id="169" name="Google Shape;169;p1"/>
          <p:cNvGrpSpPr/>
          <p:nvPr/>
        </p:nvGrpSpPr>
        <p:grpSpPr>
          <a:xfrm>
            <a:off x="10358345" y="1312929"/>
            <a:ext cx="843745" cy="375828"/>
            <a:chOff x="9841624" y="4115729"/>
            <a:chExt cx="602169" cy="268223"/>
          </a:xfrm>
        </p:grpSpPr>
        <p:sp>
          <p:nvSpPr>
            <p:cNvPr id="170" name="Google Shape;170;p1"/>
            <p:cNvSpPr/>
            <p:nvPr/>
          </p:nvSpPr>
          <p:spPr>
            <a:xfrm>
              <a:off x="9841624" y="4115729"/>
              <a:ext cx="202882" cy="268223"/>
            </a:xfrm>
            <a:custGeom>
              <a:avLst/>
              <a:gdLst/>
              <a:ahLst/>
              <a:cxnLst/>
              <a:rect l="l" t="t" r="r" b="b"/>
              <a:pathLst>
                <a:path w="202882" h="268223" extrusionOk="0">
                  <a:moveTo>
                    <a:pt x="20765" y="268224"/>
                  </a:moveTo>
                  <a:lnTo>
                    <a:pt x="0" y="268224"/>
                  </a:lnTo>
                  <a:lnTo>
                    <a:pt x="182118" y="0"/>
                  </a:lnTo>
                  <a:lnTo>
                    <a:pt x="202883" y="0"/>
                  </a:lnTo>
                  <a:close/>
                </a:path>
              </a:pathLst>
            </a:cu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1"/>
                </a:solidFill>
                <a:latin typeface="Arial"/>
                <a:ea typeface="Arial"/>
                <a:cs typeface="Arial"/>
                <a:sym typeface="Arial"/>
              </a:endParaRPr>
            </a:p>
          </p:txBody>
        </p:sp>
        <p:sp>
          <p:nvSpPr>
            <p:cNvPr id="171" name="Google Shape;171;p1"/>
            <p:cNvSpPr/>
            <p:nvPr/>
          </p:nvSpPr>
          <p:spPr>
            <a:xfrm>
              <a:off x="9941445" y="4115729"/>
              <a:ext cx="202882" cy="268223"/>
            </a:xfrm>
            <a:custGeom>
              <a:avLst/>
              <a:gdLst/>
              <a:ahLst/>
              <a:cxnLst/>
              <a:rect l="l" t="t" r="r" b="b"/>
              <a:pathLst>
                <a:path w="202882" h="268223" extrusionOk="0">
                  <a:moveTo>
                    <a:pt x="20765" y="268224"/>
                  </a:moveTo>
                  <a:lnTo>
                    <a:pt x="0" y="268224"/>
                  </a:lnTo>
                  <a:lnTo>
                    <a:pt x="182118" y="0"/>
                  </a:lnTo>
                  <a:lnTo>
                    <a:pt x="202883" y="0"/>
                  </a:lnTo>
                  <a:close/>
                </a:path>
              </a:pathLst>
            </a:cu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1"/>
                </a:solidFill>
                <a:latin typeface="Arial"/>
                <a:ea typeface="Arial"/>
                <a:cs typeface="Arial"/>
                <a:sym typeface="Arial"/>
              </a:endParaRPr>
            </a:p>
          </p:txBody>
        </p:sp>
        <p:sp>
          <p:nvSpPr>
            <p:cNvPr id="172" name="Google Shape;172;p1"/>
            <p:cNvSpPr/>
            <p:nvPr/>
          </p:nvSpPr>
          <p:spPr>
            <a:xfrm>
              <a:off x="10041267" y="4115729"/>
              <a:ext cx="202882" cy="268223"/>
            </a:xfrm>
            <a:custGeom>
              <a:avLst/>
              <a:gdLst/>
              <a:ahLst/>
              <a:cxnLst/>
              <a:rect l="l" t="t" r="r" b="b"/>
              <a:pathLst>
                <a:path w="202882" h="268223" extrusionOk="0">
                  <a:moveTo>
                    <a:pt x="20669" y="268224"/>
                  </a:moveTo>
                  <a:lnTo>
                    <a:pt x="0" y="268224"/>
                  </a:lnTo>
                  <a:lnTo>
                    <a:pt x="182118" y="0"/>
                  </a:lnTo>
                  <a:lnTo>
                    <a:pt x="202883" y="0"/>
                  </a:lnTo>
                  <a:close/>
                </a:path>
              </a:pathLst>
            </a:cu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1"/>
                </a:solidFill>
                <a:latin typeface="Arial"/>
                <a:ea typeface="Arial"/>
                <a:cs typeface="Arial"/>
                <a:sym typeface="Arial"/>
              </a:endParaRPr>
            </a:p>
          </p:txBody>
        </p:sp>
        <p:sp>
          <p:nvSpPr>
            <p:cNvPr id="173" name="Google Shape;173;p1"/>
            <p:cNvSpPr/>
            <p:nvPr/>
          </p:nvSpPr>
          <p:spPr>
            <a:xfrm>
              <a:off x="10141090" y="4115729"/>
              <a:ext cx="202882" cy="268223"/>
            </a:xfrm>
            <a:custGeom>
              <a:avLst/>
              <a:gdLst/>
              <a:ahLst/>
              <a:cxnLst/>
              <a:rect l="l" t="t" r="r" b="b"/>
              <a:pathLst>
                <a:path w="202882" h="268223" extrusionOk="0">
                  <a:moveTo>
                    <a:pt x="20669" y="268224"/>
                  </a:moveTo>
                  <a:lnTo>
                    <a:pt x="0" y="268224"/>
                  </a:lnTo>
                  <a:lnTo>
                    <a:pt x="182118" y="0"/>
                  </a:lnTo>
                  <a:lnTo>
                    <a:pt x="202883" y="0"/>
                  </a:lnTo>
                  <a:close/>
                </a:path>
              </a:pathLst>
            </a:cu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1"/>
                </a:solidFill>
                <a:latin typeface="Arial"/>
                <a:ea typeface="Arial"/>
                <a:cs typeface="Arial"/>
                <a:sym typeface="Arial"/>
              </a:endParaRPr>
            </a:p>
          </p:txBody>
        </p:sp>
        <p:sp>
          <p:nvSpPr>
            <p:cNvPr id="174" name="Google Shape;174;p1"/>
            <p:cNvSpPr/>
            <p:nvPr/>
          </p:nvSpPr>
          <p:spPr>
            <a:xfrm>
              <a:off x="10240911" y="4115729"/>
              <a:ext cx="202882" cy="268223"/>
            </a:xfrm>
            <a:custGeom>
              <a:avLst/>
              <a:gdLst/>
              <a:ahLst/>
              <a:cxnLst/>
              <a:rect l="l" t="t" r="r" b="b"/>
              <a:pathLst>
                <a:path w="202882" h="268223" extrusionOk="0">
                  <a:moveTo>
                    <a:pt x="20669" y="268224"/>
                  </a:moveTo>
                  <a:lnTo>
                    <a:pt x="0" y="268224"/>
                  </a:lnTo>
                  <a:lnTo>
                    <a:pt x="182118" y="0"/>
                  </a:lnTo>
                  <a:lnTo>
                    <a:pt x="202883" y="0"/>
                  </a:lnTo>
                  <a:close/>
                </a:path>
              </a:pathLst>
            </a:cu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1"/>
                </a:solidFill>
                <a:latin typeface="Arial"/>
                <a:ea typeface="Arial"/>
                <a:cs typeface="Arial"/>
                <a:sym typeface="Arial"/>
              </a:endParaRPr>
            </a:p>
          </p:txBody>
        </p:sp>
      </p:grpSp>
      <p:sp>
        <p:nvSpPr>
          <p:cNvPr id="175" name="Google Shape;175;p1"/>
          <p:cNvSpPr/>
          <p:nvPr/>
        </p:nvSpPr>
        <p:spPr>
          <a:xfrm>
            <a:off x="1174980" y="4074364"/>
            <a:ext cx="365125" cy="365125"/>
          </a:xfrm>
          <a:prstGeom prst="ellipse">
            <a:avLst/>
          </a:prstGeom>
          <a:solidFill>
            <a:srgbClr val="FFFFFF"/>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1"/>
              </a:solidFill>
              <a:latin typeface="Arial"/>
              <a:ea typeface="Arial"/>
              <a:cs typeface="Arial"/>
              <a:sym typeface="Arial"/>
            </a:endParaRPr>
          </a:p>
        </p:txBody>
      </p:sp>
      <p:sp>
        <p:nvSpPr>
          <p:cNvPr id="176" name="Google Shape;176;p1"/>
          <p:cNvSpPr/>
          <p:nvPr/>
        </p:nvSpPr>
        <p:spPr>
          <a:xfrm>
            <a:off x="1174980" y="4074364"/>
            <a:ext cx="365125" cy="365125"/>
          </a:xfrm>
          <a:prstGeom prst="ellipse">
            <a:avLst/>
          </a:prstGeom>
          <a:solidFill>
            <a:srgbClr val="CDF7E0"/>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77" name="Google Shape;177;p1"/>
          <p:cNvSpPr/>
          <p:nvPr/>
        </p:nvSpPr>
        <p:spPr>
          <a:xfrm>
            <a:off x="10602612" y="5333060"/>
            <a:ext cx="1589388" cy="1524940"/>
          </a:xfrm>
          <a:custGeom>
            <a:avLst/>
            <a:gdLst/>
            <a:ahLst/>
            <a:cxnLst/>
            <a:rect l="l" t="t" r="r" b="b"/>
            <a:pathLst>
              <a:path w="3432581" h="3293393" extrusionOk="0">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1"/>
              </a:solidFill>
              <a:latin typeface="Arial"/>
              <a:ea typeface="Arial"/>
              <a:cs typeface="Arial"/>
              <a:sym typeface="Arial"/>
            </a:endParaRPr>
          </a:p>
        </p:txBody>
      </p:sp>
      <p:sp>
        <p:nvSpPr>
          <p:cNvPr id="178" name="Google Shape;178;p1"/>
          <p:cNvSpPr/>
          <p:nvPr/>
        </p:nvSpPr>
        <p:spPr>
          <a:xfrm>
            <a:off x="10602612" y="5333060"/>
            <a:ext cx="1589388" cy="1524940"/>
          </a:xfrm>
          <a:custGeom>
            <a:avLst/>
            <a:gdLst/>
            <a:ahLst/>
            <a:cxnLst/>
            <a:rect l="l" t="t" r="r" b="b"/>
            <a:pathLst>
              <a:path w="3432581" h="3293393" extrusionOk="0">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chemeClr val="accent3">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pic>
        <p:nvPicPr>
          <p:cNvPr id="179" name="Google Shape;179;p1" descr="Untitled 1"/>
          <p:cNvPicPr preferRelativeResize="0"/>
          <p:nvPr/>
        </p:nvPicPr>
        <p:blipFill rotWithShape="1">
          <a:blip r:embed="rId3">
            <a:alphaModFix/>
          </a:blip>
          <a:srcRect/>
          <a:stretch/>
        </p:blipFill>
        <p:spPr>
          <a:xfrm>
            <a:off x="9779509" y="253379"/>
            <a:ext cx="1036725" cy="806172"/>
          </a:xfrm>
          <a:prstGeom prst="rect">
            <a:avLst/>
          </a:prstGeom>
          <a:noFill/>
          <a:ln w="9525" cap="flat" cmpd="sng">
            <a:solidFill>
              <a:srgbClr val="0070C0"/>
            </a:solidFill>
            <a:prstDash val="solid"/>
            <a:round/>
            <a:headEnd type="none" w="sm" len="sm"/>
            <a:tailEnd type="none" w="sm" len="sm"/>
          </a:ln>
          <a:effectLst>
            <a:outerShdw blurRad="50800" dist="38100" dir="2700000" algn="tl" rotWithShape="0">
              <a:srgbClr val="000000">
                <a:alpha val="40000"/>
              </a:srgbClr>
            </a:outerShdw>
          </a:effectLst>
        </p:spPr>
      </p:pic>
      <p:pic>
        <p:nvPicPr>
          <p:cNvPr id="180" name="Google Shape;180;p1" descr="Khoa Kỹ Thuật Máy Tính - CE.UIT - Logo chính thức của khoa KTMT | Facebook"/>
          <p:cNvPicPr preferRelativeResize="0"/>
          <p:nvPr/>
        </p:nvPicPr>
        <p:blipFill rotWithShape="1">
          <a:blip r:embed="rId4">
            <a:alphaModFix/>
          </a:blip>
          <a:srcRect l="10817" t="14436" r="10066" b="24267"/>
          <a:stretch/>
        </p:blipFill>
        <p:spPr>
          <a:xfrm>
            <a:off x="10917817" y="253379"/>
            <a:ext cx="1036725" cy="806172"/>
          </a:xfrm>
          <a:prstGeom prst="rect">
            <a:avLst/>
          </a:prstGeom>
          <a:noFill/>
          <a:ln w="9525" cap="flat" cmpd="sng">
            <a:solidFill>
              <a:srgbClr val="00F967"/>
            </a:solidFill>
            <a:prstDash val="solid"/>
            <a:round/>
            <a:headEnd type="none" w="sm" len="sm"/>
            <a:tailEnd type="none" w="sm" len="sm"/>
          </a:ln>
          <a:effectLst>
            <a:outerShdw blurRad="50800" dist="38100" dir="2700000" algn="tl" rotWithShape="0">
              <a:srgbClr val="000000">
                <a:alpha val="40000"/>
              </a:srgbClr>
            </a:outerShdw>
          </a:effectLst>
        </p:spPr>
      </p:pic>
      <p:pic>
        <p:nvPicPr>
          <p:cNvPr id="181" name="Google Shape;181;p1" descr="Computer Vision Through the Ages | TELUS International"/>
          <p:cNvPicPr preferRelativeResize="0"/>
          <p:nvPr/>
        </p:nvPicPr>
        <p:blipFill rotWithShape="1">
          <a:blip r:embed="rId5">
            <a:alphaModFix/>
          </a:blip>
          <a:srcRect/>
          <a:stretch/>
        </p:blipFill>
        <p:spPr>
          <a:xfrm>
            <a:off x="7848264" y="1797879"/>
            <a:ext cx="3407771" cy="2121543"/>
          </a:xfrm>
          <a:prstGeom prst="rect">
            <a:avLst/>
          </a:prstGeom>
          <a:noFill/>
          <a:ln w="19050" cap="flat" cmpd="sng">
            <a:solidFill>
              <a:srgbClr val="FF208B"/>
            </a:solidFill>
            <a:prstDash val="solid"/>
            <a:round/>
            <a:headEnd type="none" w="sm" len="sm"/>
            <a:tailEnd type="none" w="sm" len="sm"/>
          </a:ln>
          <a:effectLst>
            <a:outerShdw blurRad="50800" dist="38100" dir="2700000" algn="tl" rotWithShape="0">
              <a:srgbClr val="000000">
                <a:alpha val="40000"/>
              </a:srgbClr>
            </a:outerShdw>
          </a:effectLst>
        </p:spPr>
      </p:pic>
      <p:pic>
        <p:nvPicPr>
          <p:cNvPr id="182" name="Google Shape;182;p1" descr="What are field-programmable gate arrays (FPGAs)?"/>
          <p:cNvPicPr preferRelativeResize="0"/>
          <p:nvPr/>
        </p:nvPicPr>
        <p:blipFill rotWithShape="1">
          <a:blip r:embed="rId6">
            <a:alphaModFix/>
          </a:blip>
          <a:srcRect/>
          <a:stretch/>
        </p:blipFill>
        <p:spPr>
          <a:xfrm>
            <a:off x="7847646" y="4036162"/>
            <a:ext cx="3408389" cy="2130785"/>
          </a:xfrm>
          <a:prstGeom prst="rect">
            <a:avLst/>
          </a:prstGeom>
          <a:noFill/>
          <a:ln w="19050" cap="flat" cmpd="sng">
            <a:solidFill>
              <a:srgbClr val="6FDAEB"/>
            </a:solidFill>
            <a:prstDash val="solid"/>
            <a:round/>
            <a:headEnd type="none" w="sm" len="sm"/>
            <a:tailEnd type="none" w="sm" len="sm"/>
          </a:ln>
          <a:effectLst>
            <a:outerShdw blurRad="50800" dist="38100" dir="2700000" algn="tl" rotWithShape="0">
              <a:srgbClr val="000000">
                <a:alpha val="40000"/>
              </a:srgbClr>
            </a:outerShdw>
          </a:effectLst>
        </p:spPr>
      </p:pic>
      <p:sp>
        <p:nvSpPr>
          <p:cNvPr id="183" name="Google Shape;183;p1"/>
          <p:cNvSpPr txBox="1"/>
          <p:nvPr/>
        </p:nvSpPr>
        <p:spPr>
          <a:xfrm>
            <a:off x="81268" y="6488539"/>
            <a:ext cx="3964951"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dirty="0">
                <a:solidFill>
                  <a:schemeClr val="dk1"/>
                </a:solidFill>
                <a:latin typeface="Century"/>
                <a:ea typeface="Century"/>
                <a:cs typeface="Century"/>
                <a:sym typeface="Century"/>
              </a:rPr>
              <a:t>Tuesday 5/11/2024 – ĐHQG TPHCM – UIT – KTMT</a:t>
            </a:r>
            <a:endParaRPr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rgbClr val="FFFFFF">
                <a:alpha val="6666"/>
              </a:srgbClr>
            </a:gs>
            <a:gs pos="68000">
              <a:srgbClr val="FFFFFF">
                <a:alpha val="6666"/>
              </a:srgbClr>
            </a:gs>
            <a:gs pos="100000">
              <a:srgbClr val="80FFB5">
                <a:alpha val="46666"/>
              </a:srgbClr>
            </a:gs>
          </a:gsLst>
          <a:lin ang="16200000" scaled="0"/>
        </a:gradFill>
        <a:effectLst/>
      </p:bgPr>
    </p:bg>
    <p:spTree>
      <p:nvGrpSpPr>
        <p:cNvPr id="1" name="Shape 207"/>
        <p:cNvGrpSpPr/>
        <p:nvPr/>
      </p:nvGrpSpPr>
      <p:grpSpPr>
        <a:xfrm>
          <a:off x="0" y="0"/>
          <a:ext cx="0" cy="0"/>
          <a:chOff x="0" y="0"/>
          <a:chExt cx="0" cy="0"/>
        </a:xfrm>
      </p:grpSpPr>
      <p:sp>
        <p:nvSpPr>
          <p:cNvPr id="208" name="Google Shape;208;p3"/>
          <p:cNvSpPr txBox="1">
            <a:spLocks noGrp="1"/>
          </p:cNvSpPr>
          <p:nvPr>
            <p:ph type="title"/>
          </p:nvPr>
        </p:nvSpPr>
        <p:spPr>
          <a:xfrm>
            <a:off x="838200" y="309437"/>
            <a:ext cx="10515600" cy="694056"/>
          </a:xfrm>
          <a:prstGeom prst="rect">
            <a:avLst/>
          </a:prstGeom>
          <a:noFill/>
          <a:ln>
            <a:noFill/>
          </a:ln>
        </p:spPr>
        <p:txBody>
          <a:bodyPr spcFirstLastPara="1" wrap="square" lIns="91425" tIns="45700" rIns="91425" bIns="45700" anchor="ctr" anchorCtr="0">
            <a:normAutofit/>
          </a:bodyPr>
          <a:lstStyle/>
          <a:p>
            <a:pPr lvl="0">
              <a:buClr>
                <a:srgbClr val="007C33"/>
              </a:buClr>
              <a:buSzPct val="100000"/>
            </a:pPr>
            <a:r>
              <a:rPr lang="en-US" sz="3200" b="1" u="sng" dirty="0" err="1" smtClean="0">
                <a:solidFill>
                  <a:srgbClr val="007C33"/>
                </a:solidFill>
                <a:latin typeface="Times New Roman"/>
                <a:cs typeface="Times New Roman"/>
                <a:sym typeface="Times New Roman"/>
              </a:rPr>
              <a:t>Các</a:t>
            </a:r>
            <a:r>
              <a:rPr lang="en-US" sz="3200" b="1" u="sng" dirty="0" smtClean="0">
                <a:solidFill>
                  <a:srgbClr val="007C33"/>
                </a:solidFill>
                <a:latin typeface="Times New Roman"/>
                <a:cs typeface="Times New Roman"/>
                <a:sym typeface="Times New Roman"/>
              </a:rPr>
              <a:t> </a:t>
            </a:r>
            <a:r>
              <a:rPr lang="en-US" sz="3200" b="1" u="sng" dirty="0" err="1" smtClean="0">
                <a:solidFill>
                  <a:srgbClr val="007C33"/>
                </a:solidFill>
                <a:latin typeface="Times New Roman"/>
                <a:cs typeface="Times New Roman"/>
                <a:sym typeface="Times New Roman"/>
              </a:rPr>
              <a:t>Khối</a:t>
            </a:r>
            <a:r>
              <a:rPr lang="en-US" sz="3200" b="1" u="sng" dirty="0" smtClean="0">
                <a:solidFill>
                  <a:srgbClr val="007C33"/>
                </a:solidFill>
                <a:latin typeface="Times New Roman"/>
                <a:cs typeface="Times New Roman"/>
                <a:sym typeface="Times New Roman"/>
              </a:rPr>
              <a:t> </a:t>
            </a:r>
            <a:r>
              <a:rPr lang="en-US" sz="3200" b="1" u="sng" dirty="0" err="1" smtClean="0">
                <a:solidFill>
                  <a:srgbClr val="007C33"/>
                </a:solidFill>
                <a:latin typeface="Times New Roman"/>
                <a:cs typeface="Times New Roman"/>
                <a:sym typeface="Times New Roman"/>
              </a:rPr>
              <a:t>Thiết</a:t>
            </a:r>
            <a:r>
              <a:rPr lang="en-US" sz="3200" b="1" u="sng" dirty="0" smtClean="0">
                <a:solidFill>
                  <a:srgbClr val="007C33"/>
                </a:solidFill>
                <a:latin typeface="Times New Roman"/>
                <a:cs typeface="Times New Roman"/>
                <a:sym typeface="Times New Roman"/>
              </a:rPr>
              <a:t> </a:t>
            </a:r>
            <a:r>
              <a:rPr lang="en-US" sz="3200" b="1" u="sng" dirty="0" err="1" smtClean="0">
                <a:solidFill>
                  <a:srgbClr val="007C33"/>
                </a:solidFill>
                <a:latin typeface="Times New Roman"/>
                <a:cs typeface="Times New Roman"/>
                <a:sym typeface="Times New Roman"/>
              </a:rPr>
              <a:t>Kế</a:t>
            </a:r>
            <a:r>
              <a:rPr lang="en-US" sz="3200" b="1" u="sng" dirty="0" smtClean="0">
                <a:solidFill>
                  <a:srgbClr val="007C33"/>
                </a:solidFill>
                <a:latin typeface="Times New Roman"/>
                <a:cs typeface="Times New Roman"/>
                <a:sym typeface="Times New Roman"/>
              </a:rPr>
              <a:t> </a:t>
            </a:r>
            <a:r>
              <a:rPr lang="en-US" sz="3200" b="1" u="sng" dirty="0" err="1" smtClean="0">
                <a:solidFill>
                  <a:srgbClr val="007C33"/>
                </a:solidFill>
                <a:latin typeface="Times New Roman"/>
                <a:cs typeface="Times New Roman"/>
                <a:sym typeface="Times New Roman"/>
              </a:rPr>
              <a:t>Trong</a:t>
            </a:r>
            <a:r>
              <a:rPr lang="en-US" sz="3200" b="1" u="sng" dirty="0" smtClean="0">
                <a:solidFill>
                  <a:srgbClr val="007C33"/>
                </a:solidFill>
                <a:latin typeface="Times New Roman"/>
                <a:cs typeface="Times New Roman"/>
                <a:sym typeface="Times New Roman"/>
              </a:rPr>
              <a:t> </a:t>
            </a:r>
            <a:r>
              <a:rPr lang="en-US" sz="3200" b="1" u="sng" dirty="0" err="1" smtClean="0">
                <a:solidFill>
                  <a:srgbClr val="007C33"/>
                </a:solidFill>
                <a:latin typeface="Times New Roman"/>
                <a:cs typeface="Times New Roman"/>
                <a:sym typeface="Times New Roman"/>
              </a:rPr>
              <a:t>Datapath</a:t>
            </a:r>
            <a:r>
              <a:rPr lang="en-US" sz="3200" b="1" u="sng" dirty="0" smtClean="0">
                <a:solidFill>
                  <a:srgbClr val="007C33"/>
                </a:solidFill>
                <a:latin typeface="Times New Roman"/>
                <a:cs typeface="Times New Roman"/>
                <a:sym typeface="Times New Roman"/>
              </a:rPr>
              <a:t> MIPS</a:t>
            </a:r>
            <a:endParaRPr sz="3200" u="sng" dirty="0">
              <a:solidFill>
                <a:srgbClr val="007C33"/>
              </a:solidFill>
            </a:endParaRPr>
          </a:p>
        </p:txBody>
      </p:sp>
      <p:sp>
        <p:nvSpPr>
          <p:cNvPr id="209" name="Google Shape;209;p3"/>
          <p:cNvSpPr txBox="1">
            <a:spLocks noGrp="1"/>
          </p:cNvSpPr>
          <p:nvPr>
            <p:ph type="body" idx="1"/>
          </p:nvPr>
        </p:nvSpPr>
        <p:spPr>
          <a:xfrm>
            <a:off x="838200" y="1003494"/>
            <a:ext cx="4685839" cy="4962966"/>
          </a:xfrm>
          <a:prstGeom prst="rect">
            <a:avLst/>
          </a:prstGeom>
          <a:noFill/>
          <a:ln>
            <a:noFill/>
          </a:ln>
        </p:spPr>
        <p:txBody>
          <a:bodyPr spcFirstLastPara="1" wrap="square" lIns="91425" tIns="45700" rIns="91425" bIns="45700" numCol="1" anchor="t" anchorCtr="0">
            <a:normAutofit/>
          </a:bodyPr>
          <a:lstStyle/>
          <a:p>
            <a:pPr marL="133350" indent="0">
              <a:spcBef>
                <a:spcPts val="1100"/>
              </a:spcBef>
              <a:buSzPts val="2100"/>
              <a:buNone/>
            </a:pPr>
            <a:r>
              <a:rPr lang="en-US" sz="1800" b="1" dirty="0" smtClean="0">
                <a:latin typeface="Times New Roman"/>
                <a:ea typeface="Times New Roman"/>
                <a:cs typeface="Times New Roman"/>
                <a:sym typeface="Times New Roman"/>
              </a:rPr>
              <a:t>2. </a:t>
            </a:r>
            <a:r>
              <a:rPr lang="en-US" sz="1800" b="1" dirty="0" err="1" smtClean="0">
                <a:latin typeface="Times New Roman"/>
                <a:ea typeface="Times New Roman"/>
                <a:cs typeface="Times New Roman"/>
                <a:sym typeface="Times New Roman"/>
              </a:rPr>
              <a:t>Khối</a:t>
            </a:r>
            <a:r>
              <a:rPr lang="en-US" sz="1800" b="1" dirty="0" smtClean="0">
                <a:latin typeface="Times New Roman"/>
                <a:ea typeface="Times New Roman"/>
                <a:cs typeface="Times New Roman"/>
                <a:sym typeface="Times New Roman"/>
              </a:rPr>
              <a:t> Instruction Memory</a:t>
            </a:r>
          </a:p>
          <a:p>
            <a:pPr marL="133350" indent="0">
              <a:spcBef>
                <a:spcPts val="1100"/>
              </a:spcBef>
              <a:buSzPts val="2100"/>
              <a:buNone/>
            </a:pPr>
            <a:r>
              <a:rPr lang="en-US" sz="1800" dirty="0" err="1" smtClean="0">
                <a:latin typeface="Times New Roman"/>
                <a:ea typeface="Times New Roman"/>
                <a:cs typeface="Times New Roman"/>
                <a:sym typeface="Times New Roman"/>
              </a:rPr>
              <a:t>Chức</a:t>
            </a:r>
            <a:r>
              <a:rPr lang="en-US" sz="1800" dirty="0" smtClean="0">
                <a:latin typeface="Times New Roman"/>
                <a:ea typeface="Times New Roman"/>
                <a:cs typeface="Times New Roman"/>
                <a:sym typeface="Times New Roman"/>
              </a:rPr>
              <a:t> </a:t>
            </a:r>
            <a:r>
              <a:rPr lang="en-US" sz="1800" dirty="0" err="1" smtClean="0">
                <a:latin typeface="Times New Roman"/>
                <a:ea typeface="Times New Roman"/>
                <a:cs typeface="Times New Roman"/>
                <a:sym typeface="Times New Roman"/>
              </a:rPr>
              <a:t>năng</a:t>
            </a:r>
            <a:r>
              <a:rPr lang="en-US" sz="1800" dirty="0" smtClean="0">
                <a:latin typeface="Times New Roman"/>
                <a:ea typeface="Times New Roman"/>
                <a:cs typeface="Times New Roman"/>
                <a:sym typeface="Times New Roman"/>
              </a:rPr>
              <a:t> </a:t>
            </a:r>
            <a:r>
              <a:rPr lang="en-US" sz="1800" dirty="0" err="1" smtClean="0">
                <a:latin typeface="Times New Roman"/>
                <a:ea typeface="Times New Roman"/>
                <a:cs typeface="Times New Roman"/>
                <a:sym typeface="Times New Roman"/>
              </a:rPr>
              <a:t>chính</a:t>
            </a:r>
            <a:r>
              <a:rPr lang="en-US" sz="1800" dirty="0" smtClean="0">
                <a:latin typeface="Times New Roman"/>
                <a:ea typeface="Times New Roman"/>
                <a:cs typeface="Times New Roman"/>
                <a:sym typeface="Times New Roman"/>
              </a:rPr>
              <a:t>: </a:t>
            </a:r>
          </a:p>
          <a:p>
            <a:pPr marL="419100" indent="-285750">
              <a:spcBef>
                <a:spcPts val="1100"/>
              </a:spcBef>
              <a:buSzPts val="2100"/>
              <a:buFontTx/>
              <a:buChar char="-"/>
            </a:pPr>
            <a:r>
              <a:rPr lang="en-US" sz="1800" dirty="0" err="1" smtClean="0">
                <a:latin typeface="Times New Roman"/>
                <a:ea typeface="Times New Roman"/>
                <a:cs typeface="Times New Roman"/>
                <a:sym typeface="Times New Roman"/>
              </a:rPr>
              <a:t>Lưu</a:t>
            </a:r>
            <a:r>
              <a:rPr lang="en-US" sz="1800" dirty="0" smtClean="0">
                <a:latin typeface="Times New Roman"/>
                <a:ea typeface="Times New Roman"/>
                <a:cs typeface="Times New Roman"/>
                <a:sym typeface="Times New Roman"/>
              </a:rPr>
              <a:t> </a:t>
            </a:r>
            <a:r>
              <a:rPr lang="en-US" sz="1800" dirty="0" err="1" smtClean="0">
                <a:latin typeface="Times New Roman"/>
                <a:ea typeface="Times New Roman"/>
                <a:cs typeface="Times New Roman"/>
                <a:sym typeface="Times New Roman"/>
              </a:rPr>
              <a:t>trữ</a:t>
            </a:r>
            <a:r>
              <a:rPr lang="en-US" sz="1800" dirty="0" smtClean="0">
                <a:latin typeface="Times New Roman"/>
                <a:ea typeface="Times New Roman"/>
                <a:cs typeface="Times New Roman"/>
                <a:sym typeface="Times New Roman"/>
              </a:rPr>
              <a:t> </a:t>
            </a:r>
            <a:r>
              <a:rPr lang="en-US" sz="1800" dirty="0" err="1" smtClean="0">
                <a:latin typeface="Times New Roman"/>
                <a:ea typeface="Times New Roman"/>
                <a:cs typeface="Times New Roman"/>
                <a:sym typeface="Times New Roman"/>
              </a:rPr>
              <a:t>mã</a:t>
            </a:r>
            <a:r>
              <a:rPr lang="en-US" sz="1800" dirty="0" smtClean="0">
                <a:latin typeface="Times New Roman"/>
                <a:ea typeface="Times New Roman"/>
                <a:cs typeface="Times New Roman"/>
                <a:sym typeface="Times New Roman"/>
              </a:rPr>
              <a:t> </a:t>
            </a:r>
            <a:r>
              <a:rPr lang="en-US" sz="1800" dirty="0" err="1" smtClean="0">
                <a:latin typeface="Times New Roman"/>
                <a:ea typeface="Times New Roman"/>
                <a:cs typeface="Times New Roman"/>
                <a:sym typeface="Times New Roman"/>
              </a:rPr>
              <a:t>lệnh</a:t>
            </a:r>
            <a:r>
              <a:rPr lang="en-US" sz="1800" dirty="0" smtClean="0">
                <a:latin typeface="Times New Roman"/>
                <a:ea typeface="Times New Roman"/>
                <a:cs typeface="Times New Roman"/>
                <a:sym typeface="Times New Roman"/>
              </a:rPr>
              <a:t> (32 bit) </a:t>
            </a:r>
            <a:r>
              <a:rPr lang="en-US" sz="1800" dirty="0" err="1" smtClean="0">
                <a:latin typeface="Times New Roman"/>
                <a:ea typeface="Times New Roman"/>
                <a:cs typeface="Times New Roman"/>
                <a:sym typeface="Times New Roman"/>
              </a:rPr>
              <a:t>của</a:t>
            </a:r>
            <a:r>
              <a:rPr lang="en-US" sz="1800" dirty="0" smtClean="0">
                <a:latin typeface="Times New Roman"/>
                <a:ea typeface="Times New Roman"/>
                <a:cs typeface="Times New Roman"/>
                <a:sym typeface="Times New Roman"/>
              </a:rPr>
              <a:t> </a:t>
            </a:r>
            <a:r>
              <a:rPr lang="en-US" sz="1800" dirty="0" err="1" smtClean="0">
                <a:latin typeface="Times New Roman"/>
                <a:ea typeface="Times New Roman"/>
                <a:cs typeface="Times New Roman"/>
                <a:sym typeface="Times New Roman"/>
              </a:rPr>
              <a:t>chương</a:t>
            </a:r>
            <a:r>
              <a:rPr lang="en-US" sz="1800" dirty="0" smtClean="0">
                <a:latin typeface="Times New Roman"/>
                <a:ea typeface="Times New Roman"/>
                <a:cs typeface="Times New Roman"/>
                <a:sym typeface="Times New Roman"/>
              </a:rPr>
              <a:t> </a:t>
            </a:r>
            <a:r>
              <a:rPr lang="en-US" sz="1800" dirty="0" err="1" smtClean="0">
                <a:latin typeface="Times New Roman"/>
                <a:ea typeface="Times New Roman"/>
                <a:cs typeface="Times New Roman"/>
                <a:sym typeface="Times New Roman"/>
              </a:rPr>
              <a:t>trình</a:t>
            </a:r>
            <a:r>
              <a:rPr lang="en-US" sz="1800" dirty="0" smtClean="0">
                <a:latin typeface="Times New Roman"/>
                <a:ea typeface="Times New Roman"/>
                <a:cs typeface="Times New Roman"/>
                <a:sym typeface="Times New Roman"/>
              </a:rPr>
              <a:t> </a:t>
            </a:r>
          </a:p>
          <a:p>
            <a:pPr marL="419100" indent="-285750">
              <a:spcBef>
                <a:spcPts val="1100"/>
              </a:spcBef>
              <a:buSzPts val="2100"/>
              <a:buFontTx/>
              <a:buChar char="-"/>
            </a:pPr>
            <a:r>
              <a:rPr lang="en-US" sz="1800" dirty="0" err="1" smtClean="0">
                <a:latin typeface="Times New Roman"/>
                <a:ea typeface="Times New Roman"/>
                <a:cs typeface="Times New Roman"/>
                <a:sym typeface="Times New Roman"/>
              </a:rPr>
              <a:t>Truy</a:t>
            </a:r>
            <a:r>
              <a:rPr lang="en-US" sz="1800" dirty="0" smtClean="0">
                <a:latin typeface="Times New Roman"/>
                <a:ea typeface="Times New Roman"/>
                <a:cs typeface="Times New Roman"/>
                <a:sym typeface="Times New Roman"/>
              </a:rPr>
              <a:t> </a:t>
            </a:r>
            <a:r>
              <a:rPr lang="en-US" sz="1800" dirty="0" err="1" smtClean="0">
                <a:latin typeface="Times New Roman"/>
                <a:ea typeface="Times New Roman"/>
                <a:cs typeface="Times New Roman"/>
                <a:sym typeface="Times New Roman"/>
              </a:rPr>
              <a:t>xuất</a:t>
            </a:r>
            <a:r>
              <a:rPr lang="en-US" sz="1800" dirty="0" smtClean="0">
                <a:latin typeface="Times New Roman"/>
                <a:ea typeface="Times New Roman"/>
                <a:cs typeface="Times New Roman"/>
                <a:sym typeface="Times New Roman"/>
              </a:rPr>
              <a:t> </a:t>
            </a:r>
            <a:r>
              <a:rPr lang="en-US" sz="1800" dirty="0" err="1" smtClean="0">
                <a:latin typeface="Times New Roman"/>
                <a:ea typeface="Times New Roman"/>
                <a:cs typeface="Times New Roman"/>
                <a:sym typeface="Times New Roman"/>
              </a:rPr>
              <a:t>lệnh</a:t>
            </a:r>
            <a:r>
              <a:rPr lang="en-US" sz="1800" dirty="0" smtClean="0">
                <a:latin typeface="Times New Roman"/>
                <a:ea typeface="Times New Roman"/>
                <a:cs typeface="Times New Roman"/>
                <a:sym typeface="Times New Roman"/>
              </a:rPr>
              <a:t> </a:t>
            </a:r>
            <a:r>
              <a:rPr lang="en-US" sz="1800" dirty="0" err="1" smtClean="0">
                <a:latin typeface="Times New Roman"/>
                <a:ea typeface="Times New Roman"/>
                <a:cs typeface="Times New Roman"/>
                <a:sym typeface="Times New Roman"/>
              </a:rPr>
              <a:t>theo</a:t>
            </a:r>
            <a:r>
              <a:rPr lang="en-US" sz="1800" dirty="0" smtClean="0">
                <a:latin typeface="Times New Roman"/>
                <a:ea typeface="Times New Roman"/>
                <a:cs typeface="Times New Roman"/>
                <a:sym typeface="Times New Roman"/>
              </a:rPr>
              <a:t> </a:t>
            </a:r>
            <a:r>
              <a:rPr lang="en-US" sz="1800" dirty="0" err="1" smtClean="0">
                <a:latin typeface="Times New Roman"/>
                <a:ea typeface="Times New Roman"/>
                <a:cs typeface="Times New Roman"/>
                <a:sym typeface="Times New Roman"/>
              </a:rPr>
              <a:t>địa</a:t>
            </a:r>
            <a:r>
              <a:rPr lang="en-US" sz="1800" dirty="0" smtClean="0">
                <a:latin typeface="Times New Roman"/>
                <a:ea typeface="Times New Roman"/>
                <a:cs typeface="Times New Roman"/>
                <a:sym typeface="Times New Roman"/>
              </a:rPr>
              <a:t> </a:t>
            </a:r>
            <a:r>
              <a:rPr lang="en-US" sz="1800" dirty="0" err="1" smtClean="0">
                <a:latin typeface="Times New Roman"/>
                <a:ea typeface="Times New Roman"/>
                <a:cs typeface="Times New Roman"/>
                <a:sym typeface="Times New Roman"/>
              </a:rPr>
              <a:t>chỉ</a:t>
            </a:r>
            <a:r>
              <a:rPr lang="en-US" sz="1800" dirty="0" smtClean="0">
                <a:latin typeface="Times New Roman"/>
                <a:ea typeface="Times New Roman"/>
                <a:cs typeface="Times New Roman"/>
                <a:sym typeface="Times New Roman"/>
              </a:rPr>
              <a:t> </a:t>
            </a:r>
            <a:r>
              <a:rPr lang="en-US" sz="1800" dirty="0" err="1" smtClean="0">
                <a:latin typeface="Times New Roman"/>
                <a:ea typeface="Times New Roman"/>
                <a:cs typeface="Times New Roman"/>
                <a:sym typeface="Times New Roman"/>
              </a:rPr>
              <a:t>từ</a:t>
            </a:r>
            <a:r>
              <a:rPr lang="en-US" sz="1800" dirty="0" smtClean="0">
                <a:latin typeface="Times New Roman"/>
                <a:ea typeface="Times New Roman"/>
                <a:cs typeface="Times New Roman"/>
                <a:sym typeface="Times New Roman"/>
              </a:rPr>
              <a:t> PC</a:t>
            </a:r>
          </a:p>
          <a:p>
            <a:pPr marL="419100" indent="-285750">
              <a:spcBef>
                <a:spcPts val="1100"/>
              </a:spcBef>
              <a:buSzPts val="2100"/>
              <a:buFontTx/>
              <a:buChar char="-"/>
            </a:pPr>
            <a:r>
              <a:rPr lang="en-US" sz="1800" dirty="0" err="1" smtClean="0">
                <a:latin typeface="Times New Roman"/>
                <a:ea typeface="Times New Roman"/>
                <a:cs typeface="Times New Roman"/>
                <a:sym typeface="Times New Roman"/>
              </a:rPr>
              <a:t>Cung</a:t>
            </a:r>
            <a:r>
              <a:rPr lang="en-US" sz="1800" dirty="0" smtClean="0">
                <a:latin typeface="Times New Roman"/>
                <a:ea typeface="Times New Roman"/>
                <a:cs typeface="Times New Roman"/>
                <a:sym typeface="Times New Roman"/>
              </a:rPr>
              <a:t> </a:t>
            </a:r>
            <a:r>
              <a:rPr lang="en-US" sz="1800" dirty="0" err="1" smtClean="0">
                <a:latin typeface="Times New Roman"/>
                <a:ea typeface="Times New Roman"/>
                <a:cs typeface="Times New Roman"/>
                <a:sym typeface="Times New Roman"/>
              </a:rPr>
              <a:t>cấp</a:t>
            </a:r>
            <a:r>
              <a:rPr lang="en-US" sz="1800" dirty="0" smtClean="0">
                <a:latin typeface="Times New Roman"/>
                <a:ea typeface="Times New Roman"/>
                <a:cs typeface="Times New Roman"/>
                <a:sym typeface="Times New Roman"/>
              </a:rPr>
              <a:t> </a:t>
            </a:r>
            <a:r>
              <a:rPr lang="en-US" sz="1800" dirty="0" err="1" smtClean="0">
                <a:latin typeface="Times New Roman"/>
                <a:ea typeface="Times New Roman"/>
                <a:cs typeface="Times New Roman"/>
                <a:sym typeface="Times New Roman"/>
              </a:rPr>
              <a:t>lệnh</a:t>
            </a:r>
            <a:r>
              <a:rPr lang="en-US" sz="1800" dirty="0" smtClean="0">
                <a:latin typeface="Times New Roman"/>
                <a:ea typeface="Times New Roman"/>
                <a:cs typeface="Times New Roman"/>
                <a:sym typeface="Times New Roman"/>
              </a:rPr>
              <a:t> </a:t>
            </a:r>
            <a:r>
              <a:rPr lang="en-US" sz="1800" dirty="0" err="1" smtClean="0">
                <a:latin typeface="Times New Roman"/>
                <a:ea typeface="Times New Roman"/>
                <a:cs typeface="Times New Roman"/>
                <a:sym typeface="Times New Roman"/>
              </a:rPr>
              <a:t>để</a:t>
            </a:r>
            <a:r>
              <a:rPr lang="en-US" sz="1800" dirty="0" smtClean="0">
                <a:latin typeface="Times New Roman"/>
                <a:ea typeface="Times New Roman"/>
                <a:cs typeface="Times New Roman"/>
                <a:sym typeface="Times New Roman"/>
              </a:rPr>
              <a:t> </a:t>
            </a:r>
            <a:r>
              <a:rPr lang="en-US" sz="1800" dirty="0" err="1" smtClean="0">
                <a:latin typeface="Times New Roman"/>
                <a:ea typeface="Times New Roman"/>
                <a:cs typeface="Times New Roman"/>
                <a:sym typeface="Times New Roman"/>
              </a:rPr>
              <a:t>giải</a:t>
            </a:r>
            <a:r>
              <a:rPr lang="en-US" sz="1800" dirty="0" smtClean="0">
                <a:latin typeface="Times New Roman"/>
                <a:ea typeface="Times New Roman"/>
                <a:cs typeface="Times New Roman"/>
                <a:sym typeface="Times New Roman"/>
              </a:rPr>
              <a:t> </a:t>
            </a:r>
            <a:r>
              <a:rPr lang="en-US" sz="1800" dirty="0" err="1" smtClean="0">
                <a:latin typeface="Times New Roman"/>
                <a:ea typeface="Times New Roman"/>
                <a:cs typeface="Times New Roman"/>
                <a:sym typeface="Times New Roman"/>
              </a:rPr>
              <a:t>mã</a:t>
            </a:r>
            <a:r>
              <a:rPr lang="en-US" sz="1800" dirty="0" smtClean="0">
                <a:latin typeface="Times New Roman"/>
                <a:ea typeface="Times New Roman"/>
                <a:cs typeface="Times New Roman"/>
                <a:sym typeface="Times New Roman"/>
              </a:rPr>
              <a:t> </a:t>
            </a:r>
            <a:r>
              <a:rPr lang="en-US" sz="1800" dirty="0" err="1" smtClean="0">
                <a:latin typeface="Times New Roman"/>
                <a:ea typeface="Times New Roman"/>
                <a:cs typeface="Times New Roman"/>
                <a:sym typeface="Times New Roman"/>
              </a:rPr>
              <a:t>và</a:t>
            </a:r>
            <a:r>
              <a:rPr lang="en-US" sz="1800" dirty="0" smtClean="0">
                <a:latin typeface="Times New Roman"/>
                <a:ea typeface="Times New Roman"/>
                <a:cs typeface="Times New Roman"/>
                <a:sym typeface="Times New Roman"/>
              </a:rPr>
              <a:t> </a:t>
            </a:r>
            <a:r>
              <a:rPr lang="en-US" sz="1800" dirty="0" err="1" smtClean="0">
                <a:latin typeface="Times New Roman"/>
                <a:ea typeface="Times New Roman"/>
                <a:cs typeface="Times New Roman"/>
                <a:sym typeface="Times New Roman"/>
              </a:rPr>
              <a:t>thực</a:t>
            </a:r>
            <a:r>
              <a:rPr lang="en-US" sz="1800" dirty="0" smtClean="0">
                <a:latin typeface="Times New Roman"/>
                <a:ea typeface="Times New Roman"/>
                <a:cs typeface="Times New Roman"/>
                <a:sym typeface="Times New Roman"/>
              </a:rPr>
              <a:t> </a:t>
            </a:r>
            <a:r>
              <a:rPr lang="en-US" sz="1800" dirty="0" err="1" smtClean="0">
                <a:latin typeface="Times New Roman"/>
                <a:ea typeface="Times New Roman"/>
                <a:cs typeface="Times New Roman"/>
                <a:sym typeface="Times New Roman"/>
              </a:rPr>
              <a:t>th</a:t>
            </a:r>
            <a:r>
              <a:rPr lang="en-US" sz="1800" dirty="0" err="1">
                <a:latin typeface="Times New Roman"/>
                <a:ea typeface="Times New Roman"/>
                <a:cs typeface="Times New Roman"/>
                <a:sym typeface="Times New Roman"/>
              </a:rPr>
              <a:t>i</a:t>
            </a:r>
            <a:endParaRPr lang="en-US" sz="1800" dirty="0">
              <a:latin typeface="Times New Roman"/>
              <a:ea typeface="Times New Roman"/>
              <a:cs typeface="Times New Roman"/>
              <a:sym typeface="Times New Roman"/>
            </a:endParaRPr>
          </a:p>
          <a:p>
            <a:pPr marL="590550" lvl="1" indent="0">
              <a:spcBef>
                <a:spcPts val="1100"/>
              </a:spcBef>
              <a:buSzPts val="2100"/>
              <a:buNone/>
            </a:pPr>
            <a:endParaRPr lang="en-US" sz="1800" dirty="0">
              <a:latin typeface="Times New Roman"/>
              <a:ea typeface="Times New Roman"/>
              <a:cs typeface="Times New Roman"/>
              <a:sym typeface="Times New Roman"/>
            </a:endParaRPr>
          </a:p>
        </p:txBody>
      </p:sp>
      <p:pic>
        <p:nvPicPr>
          <p:cNvPr id="210" name="Google Shape;210;p3" descr="Khoa Kỹ Thuật Máy Tính - CE.UIT - Logo chính thức của khoa KTMT | Facebook"/>
          <p:cNvPicPr preferRelativeResize="0"/>
          <p:nvPr/>
        </p:nvPicPr>
        <p:blipFill rotWithShape="1">
          <a:blip r:embed="rId3">
            <a:alphaModFix/>
          </a:blip>
          <a:srcRect l="10817" t="14436" r="10066" b="24267"/>
          <a:stretch/>
        </p:blipFill>
        <p:spPr>
          <a:xfrm>
            <a:off x="10917817" y="253379"/>
            <a:ext cx="1036725" cy="806172"/>
          </a:xfrm>
          <a:prstGeom prst="rect">
            <a:avLst/>
          </a:prstGeom>
          <a:noFill/>
          <a:ln w="9525" cap="flat" cmpd="sng">
            <a:solidFill>
              <a:srgbClr val="00F967"/>
            </a:solidFill>
            <a:prstDash val="solid"/>
            <a:round/>
            <a:headEnd type="none" w="sm" len="sm"/>
            <a:tailEnd type="none" w="sm" len="sm"/>
          </a:ln>
          <a:effectLst>
            <a:outerShdw blurRad="50800" dist="38100" dir="2700000" algn="tl" rotWithShape="0">
              <a:srgbClr val="000000">
                <a:alpha val="40000"/>
              </a:srgbClr>
            </a:outerShdw>
          </a:effectLst>
        </p:spPr>
      </p:pic>
      <p:sp>
        <p:nvSpPr>
          <p:cNvPr id="211" name="Google Shape;211;p3"/>
          <p:cNvSpPr txBox="1"/>
          <p:nvPr/>
        </p:nvSpPr>
        <p:spPr>
          <a:xfrm>
            <a:off x="81268" y="6488539"/>
            <a:ext cx="3964951"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dirty="0">
                <a:solidFill>
                  <a:schemeClr val="dk1"/>
                </a:solidFill>
                <a:latin typeface="Century"/>
                <a:ea typeface="Century"/>
                <a:cs typeface="Century"/>
                <a:sym typeface="Century"/>
              </a:rPr>
              <a:t>Tuesday 5/11/2024 – ĐHQG TPHCM – UIT – KTMT</a:t>
            </a:r>
            <a:endParaRPr dirty="0"/>
          </a:p>
        </p:txBody>
      </p:sp>
      <p:pic>
        <p:nvPicPr>
          <p:cNvPr id="4" name="Picture 3"/>
          <p:cNvPicPr>
            <a:picLocks noChangeAspect="1"/>
          </p:cNvPicPr>
          <p:nvPr/>
        </p:nvPicPr>
        <p:blipFill>
          <a:blip r:embed="rId4"/>
          <a:stretch>
            <a:fillRect/>
          </a:stretch>
        </p:blipFill>
        <p:spPr>
          <a:xfrm>
            <a:off x="5524039" y="1145225"/>
            <a:ext cx="6430503" cy="4821235"/>
          </a:xfrm>
          <a:prstGeom prst="rect">
            <a:avLst/>
          </a:prstGeom>
        </p:spPr>
      </p:pic>
    </p:spTree>
    <p:extLst>
      <p:ext uri="{BB962C8B-B14F-4D97-AF65-F5344CB8AC3E}">
        <p14:creationId xmlns:p14="http://schemas.microsoft.com/office/powerpoint/2010/main" val="2303172064"/>
      </p:ext>
    </p:extLst>
  </p:cSld>
  <p:clrMapOvr>
    <a:masterClrMapping/>
  </p:clrMapOvr>
  <p:transition spd="med">
    <p:push/>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rgbClr val="FFFFFF">
                <a:alpha val="6666"/>
              </a:srgbClr>
            </a:gs>
            <a:gs pos="68000">
              <a:srgbClr val="FFFFFF">
                <a:alpha val="6666"/>
              </a:srgbClr>
            </a:gs>
            <a:gs pos="100000">
              <a:srgbClr val="80FFB5">
                <a:alpha val="46666"/>
              </a:srgbClr>
            </a:gs>
          </a:gsLst>
          <a:lin ang="16200000" scaled="0"/>
        </a:gradFill>
        <a:effectLst/>
      </p:bgPr>
    </p:bg>
    <p:spTree>
      <p:nvGrpSpPr>
        <p:cNvPr id="1" name="Shape 207"/>
        <p:cNvGrpSpPr/>
        <p:nvPr/>
      </p:nvGrpSpPr>
      <p:grpSpPr>
        <a:xfrm>
          <a:off x="0" y="0"/>
          <a:ext cx="0" cy="0"/>
          <a:chOff x="0" y="0"/>
          <a:chExt cx="0" cy="0"/>
        </a:xfrm>
      </p:grpSpPr>
      <p:sp>
        <p:nvSpPr>
          <p:cNvPr id="208" name="Google Shape;208;p3"/>
          <p:cNvSpPr txBox="1">
            <a:spLocks noGrp="1"/>
          </p:cNvSpPr>
          <p:nvPr>
            <p:ph type="title"/>
          </p:nvPr>
        </p:nvSpPr>
        <p:spPr>
          <a:xfrm>
            <a:off x="838200" y="309437"/>
            <a:ext cx="10515600" cy="694056"/>
          </a:xfrm>
          <a:prstGeom prst="rect">
            <a:avLst/>
          </a:prstGeom>
          <a:noFill/>
          <a:ln>
            <a:noFill/>
          </a:ln>
        </p:spPr>
        <p:txBody>
          <a:bodyPr spcFirstLastPara="1" wrap="square" lIns="91425" tIns="45700" rIns="91425" bIns="45700" anchor="ctr" anchorCtr="0">
            <a:normAutofit/>
          </a:bodyPr>
          <a:lstStyle/>
          <a:p>
            <a:pPr lvl="0">
              <a:buClr>
                <a:srgbClr val="007C33"/>
              </a:buClr>
              <a:buSzPct val="100000"/>
            </a:pPr>
            <a:r>
              <a:rPr lang="en-US" sz="3200" b="1" u="sng" dirty="0" err="1" smtClean="0">
                <a:solidFill>
                  <a:srgbClr val="007C33"/>
                </a:solidFill>
                <a:latin typeface="Times New Roman"/>
                <a:cs typeface="Times New Roman"/>
                <a:sym typeface="Times New Roman"/>
              </a:rPr>
              <a:t>Các</a:t>
            </a:r>
            <a:r>
              <a:rPr lang="en-US" sz="3200" b="1" u="sng" dirty="0" smtClean="0">
                <a:solidFill>
                  <a:srgbClr val="007C33"/>
                </a:solidFill>
                <a:latin typeface="Times New Roman"/>
                <a:cs typeface="Times New Roman"/>
                <a:sym typeface="Times New Roman"/>
              </a:rPr>
              <a:t> </a:t>
            </a:r>
            <a:r>
              <a:rPr lang="en-US" sz="3200" b="1" u="sng" dirty="0" err="1" smtClean="0">
                <a:solidFill>
                  <a:srgbClr val="007C33"/>
                </a:solidFill>
                <a:latin typeface="Times New Roman"/>
                <a:cs typeface="Times New Roman"/>
                <a:sym typeface="Times New Roman"/>
              </a:rPr>
              <a:t>Khối</a:t>
            </a:r>
            <a:r>
              <a:rPr lang="en-US" sz="3200" b="1" u="sng" dirty="0" smtClean="0">
                <a:solidFill>
                  <a:srgbClr val="007C33"/>
                </a:solidFill>
                <a:latin typeface="Times New Roman"/>
                <a:cs typeface="Times New Roman"/>
                <a:sym typeface="Times New Roman"/>
              </a:rPr>
              <a:t> </a:t>
            </a:r>
            <a:r>
              <a:rPr lang="en-US" sz="3200" b="1" u="sng" dirty="0" err="1" smtClean="0">
                <a:solidFill>
                  <a:srgbClr val="007C33"/>
                </a:solidFill>
                <a:latin typeface="Times New Roman"/>
                <a:cs typeface="Times New Roman"/>
                <a:sym typeface="Times New Roman"/>
              </a:rPr>
              <a:t>Thiết</a:t>
            </a:r>
            <a:r>
              <a:rPr lang="en-US" sz="3200" b="1" u="sng" dirty="0" smtClean="0">
                <a:solidFill>
                  <a:srgbClr val="007C33"/>
                </a:solidFill>
                <a:latin typeface="Times New Roman"/>
                <a:cs typeface="Times New Roman"/>
                <a:sym typeface="Times New Roman"/>
              </a:rPr>
              <a:t> </a:t>
            </a:r>
            <a:r>
              <a:rPr lang="en-US" sz="3200" b="1" u="sng" dirty="0" err="1" smtClean="0">
                <a:solidFill>
                  <a:srgbClr val="007C33"/>
                </a:solidFill>
                <a:latin typeface="Times New Roman"/>
                <a:cs typeface="Times New Roman"/>
                <a:sym typeface="Times New Roman"/>
              </a:rPr>
              <a:t>Kế</a:t>
            </a:r>
            <a:r>
              <a:rPr lang="en-US" sz="3200" b="1" u="sng" dirty="0" smtClean="0">
                <a:solidFill>
                  <a:srgbClr val="007C33"/>
                </a:solidFill>
                <a:latin typeface="Times New Roman"/>
                <a:cs typeface="Times New Roman"/>
                <a:sym typeface="Times New Roman"/>
              </a:rPr>
              <a:t> </a:t>
            </a:r>
            <a:r>
              <a:rPr lang="en-US" sz="3200" b="1" u="sng" dirty="0" err="1" smtClean="0">
                <a:solidFill>
                  <a:srgbClr val="007C33"/>
                </a:solidFill>
                <a:latin typeface="Times New Roman"/>
                <a:cs typeface="Times New Roman"/>
                <a:sym typeface="Times New Roman"/>
              </a:rPr>
              <a:t>Trong</a:t>
            </a:r>
            <a:r>
              <a:rPr lang="en-US" sz="3200" b="1" u="sng" dirty="0" smtClean="0">
                <a:solidFill>
                  <a:srgbClr val="007C33"/>
                </a:solidFill>
                <a:latin typeface="Times New Roman"/>
                <a:cs typeface="Times New Roman"/>
                <a:sym typeface="Times New Roman"/>
              </a:rPr>
              <a:t> </a:t>
            </a:r>
            <a:r>
              <a:rPr lang="en-US" sz="3200" b="1" u="sng" dirty="0" err="1" smtClean="0">
                <a:solidFill>
                  <a:srgbClr val="007C33"/>
                </a:solidFill>
                <a:latin typeface="Times New Roman"/>
                <a:cs typeface="Times New Roman"/>
                <a:sym typeface="Times New Roman"/>
              </a:rPr>
              <a:t>Datapath</a:t>
            </a:r>
            <a:r>
              <a:rPr lang="en-US" sz="3200" b="1" u="sng" dirty="0" smtClean="0">
                <a:solidFill>
                  <a:srgbClr val="007C33"/>
                </a:solidFill>
                <a:latin typeface="Times New Roman"/>
                <a:cs typeface="Times New Roman"/>
                <a:sym typeface="Times New Roman"/>
              </a:rPr>
              <a:t> MIPS</a:t>
            </a:r>
            <a:endParaRPr sz="3200" u="sng" dirty="0">
              <a:solidFill>
                <a:srgbClr val="007C33"/>
              </a:solidFill>
            </a:endParaRPr>
          </a:p>
        </p:txBody>
      </p:sp>
      <p:sp>
        <p:nvSpPr>
          <p:cNvPr id="209" name="Google Shape;209;p3"/>
          <p:cNvSpPr txBox="1">
            <a:spLocks noGrp="1"/>
          </p:cNvSpPr>
          <p:nvPr>
            <p:ph type="body" idx="1"/>
          </p:nvPr>
        </p:nvSpPr>
        <p:spPr>
          <a:xfrm>
            <a:off x="838200" y="1003494"/>
            <a:ext cx="4648200" cy="4962966"/>
          </a:xfrm>
          <a:prstGeom prst="rect">
            <a:avLst/>
          </a:prstGeom>
          <a:noFill/>
          <a:ln>
            <a:noFill/>
          </a:ln>
        </p:spPr>
        <p:txBody>
          <a:bodyPr spcFirstLastPara="1" wrap="square" lIns="91425" tIns="45700" rIns="91425" bIns="45700" numCol="1" anchor="t" anchorCtr="0">
            <a:normAutofit/>
          </a:bodyPr>
          <a:lstStyle/>
          <a:p>
            <a:pPr marL="133350" indent="0">
              <a:spcBef>
                <a:spcPts val="1100"/>
              </a:spcBef>
              <a:buSzPts val="2100"/>
              <a:buNone/>
            </a:pPr>
            <a:r>
              <a:rPr lang="en-US" sz="1800" b="1" dirty="0" smtClean="0">
                <a:latin typeface="Times New Roman"/>
                <a:ea typeface="Times New Roman"/>
                <a:cs typeface="Times New Roman"/>
                <a:sym typeface="Times New Roman"/>
              </a:rPr>
              <a:t>3. </a:t>
            </a:r>
            <a:r>
              <a:rPr lang="en-US" sz="1800" b="1" dirty="0" err="1" smtClean="0">
                <a:latin typeface="Times New Roman"/>
                <a:ea typeface="Times New Roman"/>
                <a:cs typeface="Times New Roman"/>
                <a:sym typeface="Times New Roman"/>
              </a:rPr>
              <a:t>Khối</a:t>
            </a:r>
            <a:r>
              <a:rPr lang="en-US" sz="1800" b="1" dirty="0" smtClean="0">
                <a:latin typeface="Times New Roman"/>
                <a:ea typeface="Times New Roman"/>
                <a:cs typeface="Times New Roman"/>
                <a:sym typeface="Times New Roman"/>
              </a:rPr>
              <a:t> Register</a:t>
            </a:r>
          </a:p>
          <a:p>
            <a:pPr marL="133350" indent="0">
              <a:spcBef>
                <a:spcPts val="1100"/>
              </a:spcBef>
              <a:buSzPts val="2100"/>
              <a:buNone/>
            </a:pPr>
            <a:r>
              <a:rPr lang="en-US" sz="1800" dirty="0" err="1" smtClean="0">
                <a:latin typeface="Times New Roman"/>
                <a:ea typeface="Times New Roman"/>
                <a:cs typeface="Times New Roman"/>
                <a:sym typeface="Times New Roman"/>
              </a:rPr>
              <a:t>Chức</a:t>
            </a:r>
            <a:r>
              <a:rPr lang="en-US" sz="1800" dirty="0" smtClean="0">
                <a:latin typeface="Times New Roman"/>
                <a:ea typeface="Times New Roman"/>
                <a:cs typeface="Times New Roman"/>
                <a:sym typeface="Times New Roman"/>
              </a:rPr>
              <a:t> </a:t>
            </a:r>
            <a:r>
              <a:rPr lang="en-US" sz="1800" dirty="0" err="1" smtClean="0">
                <a:latin typeface="Times New Roman"/>
                <a:ea typeface="Times New Roman"/>
                <a:cs typeface="Times New Roman"/>
                <a:sym typeface="Times New Roman"/>
              </a:rPr>
              <a:t>năng</a:t>
            </a:r>
            <a:r>
              <a:rPr lang="en-US" sz="1800" dirty="0" smtClean="0">
                <a:latin typeface="Times New Roman"/>
                <a:ea typeface="Times New Roman"/>
                <a:cs typeface="Times New Roman"/>
                <a:sym typeface="Times New Roman"/>
              </a:rPr>
              <a:t> </a:t>
            </a:r>
            <a:r>
              <a:rPr lang="en-US" sz="1800" dirty="0" err="1" smtClean="0">
                <a:latin typeface="Times New Roman"/>
                <a:ea typeface="Times New Roman"/>
                <a:cs typeface="Times New Roman"/>
                <a:sym typeface="Times New Roman"/>
              </a:rPr>
              <a:t>chính</a:t>
            </a:r>
            <a:r>
              <a:rPr lang="en-US" sz="1800" dirty="0" smtClean="0">
                <a:latin typeface="Times New Roman"/>
                <a:ea typeface="Times New Roman"/>
                <a:cs typeface="Times New Roman"/>
                <a:sym typeface="Times New Roman"/>
              </a:rPr>
              <a:t>: </a:t>
            </a:r>
            <a:endParaRPr lang="en-US" sz="1800" dirty="0">
              <a:latin typeface="Times New Roman"/>
              <a:ea typeface="Times New Roman"/>
              <a:cs typeface="Times New Roman"/>
              <a:sym typeface="Times New Roman"/>
            </a:endParaRPr>
          </a:p>
          <a:p>
            <a:pPr marL="419100" indent="-285750">
              <a:spcBef>
                <a:spcPts val="1100"/>
              </a:spcBef>
              <a:buSzPts val="2100"/>
              <a:buFontTx/>
              <a:buChar char="-"/>
            </a:pPr>
            <a:r>
              <a:rPr lang="en-US" sz="1800" dirty="0" err="1" smtClean="0">
                <a:latin typeface="Times New Roman"/>
                <a:ea typeface="Times New Roman"/>
                <a:cs typeface="Times New Roman"/>
                <a:sym typeface="Times New Roman"/>
              </a:rPr>
              <a:t>Lưu</a:t>
            </a:r>
            <a:r>
              <a:rPr lang="en-US" sz="1800" dirty="0" smtClean="0">
                <a:latin typeface="Times New Roman"/>
                <a:ea typeface="Times New Roman"/>
                <a:cs typeface="Times New Roman"/>
                <a:sym typeface="Times New Roman"/>
              </a:rPr>
              <a:t> </a:t>
            </a:r>
            <a:r>
              <a:rPr lang="en-US" sz="1800" dirty="0" err="1" smtClean="0">
                <a:latin typeface="Times New Roman"/>
                <a:ea typeface="Times New Roman"/>
                <a:cs typeface="Times New Roman"/>
                <a:sym typeface="Times New Roman"/>
              </a:rPr>
              <a:t>trữ</a:t>
            </a:r>
            <a:r>
              <a:rPr lang="en-US" sz="1800" dirty="0" smtClean="0">
                <a:latin typeface="Times New Roman"/>
                <a:ea typeface="Times New Roman"/>
                <a:cs typeface="Times New Roman"/>
                <a:sym typeface="Times New Roman"/>
              </a:rPr>
              <a:t> </a:t>
            </a:r>
            <a:r>
              <a:rPr lang="en-US" sz="1800" dirty="0" err="1" smtClean="0">
                <a:latin typeface="Times New Roman"/>
                <a:ea typeface="Times New Roman"/>
                <a:cs typeface="Times New Roman"/>
                <a:sym typeface="Times New Roman"/>
              </a:rPr>
              <a:t>dữ</a:t>
            </a:r>
            <a:r>
              <a:rPr lang="en-US" sz="1800" dirty="0" smtClean="0">
                <a:latin typeface="Times New Roman"/>
                <a:ea typeface="Times New Roman"/>
                <a:cs typeface="Times New Roman"/>
                <a:sym typeface="Times New Roman"/>
              </a:rPr>
              <a:t> </a:t>
            </a:r>
            <a:r>
              <a:rPr lang="en-US" sz="1800" dirty="0" err="1" smtClean="0">
                <a:latin typeface="Times New Roman"/>
                <a:ea typeface="Times New Roman"/>
                <a:cs typeface="Times New Roman"/>
                <a:sym typeface="Times New Roman"/>
              </a:rPr>
              <a:t>liệu</a:t>
            </a:r>
            <a:r>
              <a:rPr lang="en-US" sz="1800" dirty="0" smtClean="0">
                <a:latin typeface="Times New Roman"/>
                <a:ea typeface="Times New Roman"/>
                <a:cs typeface="Times New Roman"/>
                <a:sym typeface="Times New Roman"/>
              </a:rPr>
              <a:t> </a:t>
            </a:r>
            <a:r>
              <a:rPr lang="en-US" sz="1800" dirty="0" err="1" smtClean="0">
                <a:latin typeface="Times New Roman"/>
                <a:ea typeface="Times New Roman"/>
                <a:cs typeface="Times New Roman"/>
                <a:sym typeface="Times New Roman"/>
              </a:rPr>
              <a:t>tạm</a:t>
            </a:r>
            <a:r>
              <a:rPr lang="en-US" sz="1800" dirty="0" smtClean="0">
                <a:latin typeface="Times New Roman"/>
                <a:ea typeface="Times New Roman"/>
                <a:cs typeface="Times New Roman"/>
                <a:sym typeface="Times New Roman"/>
              </a:rPr>
              <a:t> </a:t>
            </a:r>
            <a:r>
              <a:rPr lang="en-US" sz="1800" dirty="0" err="1" smtClean="0">
                <a:latin typeface="Times New Roman"/>
                <a:ea typeface="Times New Roman"/>
                <a:cs typeface="Times New Roman"/>
                <a:sym typeface="Times New Roman"/>
              </a:rPr>
              <a:t>thời</a:t>
            </a:r>
            <a:r>
              <a:rPr lang="en-US" sz="1800" dirty="0" smtClean="0">
                <a:latin typeface="Times New Roman"/>
                <a:ea typeface="Times New Roman"/>
                <a:cs typeface="Times New Roman"/>
                <a:sym typeface="Times New Roman"/>
              </a:rPr>
              <a:t> </a:t>
            </a:r>
            <a:r>
              <a:rPr lang="en-US" sz="1800" dirty="0" err="1" smtClean="0">
                <a:latin typeface="Times New Roman"/>
                <a:ea typeface="Times New Roman"/>
                <a:cs typeface="Times New Roman"/>
                <a:sym typeface="Times New Roman"/>
              </a:rPr>
              <a:t>trong</a:t>
            </a:r>
            <a:r>
              <a:rPr lang="en-US" sz="1800" dirty="0" smtClean="0">
                <a:latin typeface="Times New Roman"/>
                <a:ea typeface="Times New Roman"/>
                <a:cs typeface="Times New Roman"/>
                <a:sym typeface="Times New Roman"/>
              </a:rPr>
              <a:t> 32 </a:t>
            </a:r>
            <a:r>
              <a:rPr lang="en-US" sz="1800" dirty="0" err="1" smtClean="0">
                <a:latin typeface="Times New Roman"/>
                <a:ea typeface="Times New Roman"/>
                <a:cs typeface="Times New Roman"/>
                <a:sym typeface="Times New Roman"/>
              </a:rPr>
              <a:t>thanh</a:t>
            </a:r>
            <a:r>
              <a:rPr lang="en-US" sz="1800" dirty="0" smtClean="0">
                <a:latin typeface="Times New Roman"/>
                <a:ea typeface="Times New Roman"/>
                <a:cs typeface="Times New Roman"/>
                <a:sym typeface="Times New Roman"/>
              </a:rPr>
              <a:t> </a:t>
            </a:r>
            <a:r>
              <a:rPr lang="en-US" sz="1800" dirty="0" err="1" smtClean="0">
                <a:latin typeface="Times New Roman"/>
                <a:ea typeface="Times New Roman"/>
                <a:cs typeface="Times New Roman"/>
                <a:sym typeface="Times New Roman"/>
              </a:rPr>
              <a:t>ghi</a:t>
            </a:r>
            <a:r>
              <a:rPr lang="en-US" sz="1800" dirty="0" smtClean="0">
                <a:latin typeface="Times New Roman"/>
                <a:ea typeface="Times New Roman"/>
                <a:cs typeface="Times New Roman"/>
                <a:sym typeface="Times New Roman"/>
              </a:rPr>
              <a:t> ( </a:t>
            </a:r>
            <a:r>
              <a:rPr lang="en-US" sz="1800" dirty="0" err="1" smtClean="0">
                <a:latin typeface="Times New Roman"/>
                <a:ea typeface="Times New Roman"/>
                <a:cs typeface="Times New Roman"/>
                <a:sym typeface="Times New Roman"/>
              </a:rPr>
              <a:t>mỗi</a:t>
            </a:r>
            <a:r>
              <a:rPr lang="en-US" sz="1800" dirty="0" smtClean="0">
                <a:latin typeface="Times New Roman"/>
                <a:ea typeface="Times New Roman"/>
                <a:cs typeface="Times New Roman"/>
                <a:sym typeface="Times New Roman"/>
              </a:rPr>
              <a:t> </a:t>
            </a:r>
            <a:r>
              <a:rPr lang="en-US" sz="1800" dirty="0" err="1" smtClean="0">
                <a:latin typeface="Times New Roman"/>
                <a:ea typeface="Times New Roman"/>
                <a:cs typeface="Times New Roman"/>
                <a:sym typeface="Times New Roman"/>
              </a:rPr>
              <a:t>thanh</a:t>
            </a:r>
            <a:r>
              <a:rPr lang="en-US" sz="1800" dirty="0" smtClean="0">
                <a:latin typeface="Times New Roman"/>
                <a:ea typeface="Times New Roman"/>
                <a:cs typeface="Times New Roman"/>
                <a:sym typeface="Times New Roman"/>
              </a:rPr>
              <a:t> </a:t>
            </a:r>
            <a:r>
              <a:rPr lang="en-US" sz="1800" dirty="0" err="1" smtClean="0">
                <a:latin typeface="Times New Roman"/>
                <a:ea typeface="Times New Roman"/>
                <a:cs typeface="Times New Roman"/>
                <a:sym typeface="Times New Roman"/>
              </a:rPr>
              <a:t>ghi</a:t>
            </a:r>
            <a:r>
              <a:rPr lang="en-US" sz="1800" dirty="0" smtClean="0">
                <a:latin typeface="Times New Roman"/>
                <a:ea typeface="Times New Roman"/>
                <a:cs typeface="Times New Roman"/>
                <a:sym typeface="Times New Roman"/>
              </a:rPr>
              <a:t> </a:t>
            </a:r>
            <a:r>
              <a:rPr lang="en-US" sz="1800" dirty="0" err="1" smtClean="0">
                <a:latin typeface="Times New Roman"/>
                <a:ea typeface="Times New Roman"/>
                <a:cs typeface="Times New Roman"/>
                <a:sym typeface="Times New Roman"/>
              </a:rPr>
              <a:t>có</a:t>
            </a:r>
            <a:r>
              <a:rPr lang="en-US" sz="1800" dirty="0" smtClean="0">
                <a:latin typeface="Times New Roman"/>
                <a:ea typeface="Times New Roman"/>
                <a:cs typeface="Times New Roman"/>
                <a:sym typeface="Times New Roman"/>
              </a:rPr>
              <a:t> </a:t>
            </a:r>
            <a:r>
              <a:rPr lang="en-US" sz="1800" dirty="0" err="1" smtClean="0">
                <a:latin typeface="Times New Roman"/>
                <a:ea typeface="Times New Roman"/>
                <a:cs typeface="Times New Roman"/>
                <a:sym typeface="Times New Roman"/>
              </a:rPr>
              <a:t>độ</a:t>
            </a:r>
            <a:r>
              <a:rPr lang="en-US" sz="1800" dirty="0" smtClean="0">
                <a:latin typeface="Times New Roman"/>
                <a:ea typeface="Times New Roman"/>
                <a:cs typeface="Times New Roman"/>
                <a:sym typeface="Times New Roman"/>
              </a:rPr>
              <a:t> </a:t>
            </a:r>
            <a:r>
              <a:rPr lang="en-US" sz="1800" dirty="0" err="1" smtClean="0">
                <a:latin typeface="Times New Roman"/>
                <a:ea typeface="Times New Roman"/>
                <a:cs typeface="Times New Roman"/>
                <a:sym typeface="Times New Roman"/>
              </a:rPr>
              <a:t>dài</a:t>
            </a:r>
            <a:r>
              <a:rPr lang="en-US" sz="1800" dirty="0" smtClean="0">
                <a:latin typeface="Times New Roman"/>
                <a:ea typeface="Times New Roman"/>
                <a:cs typeface="Times New Roman"/>
                <a:sym typeface="Times New Roman"/>
              </a:rPr>
              <a:t> 32 bit ).</a:t>
            </a:r>
          </a:p>
          <a:p>
            <a:pPr marL="419100" indent="-285750">
              <a:spcBef>
                <a:spcPts val="1100"/>
              </a:spcBef>
              <a:buSzPts val="2100"/>
              <a:buFontTx/>
              <a:buChar char="-"/>
            </a:pPr>
            <a:r>
              <a:rPr lang="en-US" sz="1800" dirty="0" err="1" smtClean="0">
                <a:latin typeface="Times New Roman"/>
                <a:ea typeface="Times New Roman"/>
                <a:cs typeface="Times New Roman"/>
                <a:sym typeface="Times New Roman"/>
              </a:rPr>
              <a:t>Với</a:t>
            </a:r>
            <a:r>
              <a:rPr lang="en-US" sz="1800" dirty="0" smtClean="0">
                <a:latin typeface="Times New Roman"/>
                <a:ea typeface="Times New Roman"/>
                <a:cs typeface="Times New Roman"/>
                <a:sym typeface="Times New Roman"/>
              </a:rPr>
              <a:t> </a:t>
            </a:r>
            <a:r>
              <a:rPr lang="en-US" sz="1800" dirty="0" err="1" smtClean="0">
                <a:latin typeface="Times New Roman"/>
                <a:ea typeface="Times New Roman"/>
                <a:cs typeface="Times New Roman"/>
                <a:sym typeface="Times New Roman"/>
              </a:rPr>
              <a:t>mỗi</a:t>
            </a:r>
            <a:r>
              <a:rPr lang="en-US" sz="1800" dirty="0" smtClean="0">
                <a:latin typeface="Times New Roman"/>
                <a:ea typeface="Times New Roman"/>
                <a:cs typeface="Times New Roman"/>
                <a:sym typeface="Times New Roman"/>
              </a:rPr>
              <a:t> </a:t>
            </a:r>
            <a:r>
              <a:rPr lang="en-US" sz="1800" dirty="0" err="1" smtClean="0">
                <a:latin typeface="Times New Roman"/>
                <a:ea typeface="Times New Roman"/>
                <a:cs typeface="Times New Roman"/>
                <a:sym typeface="Times New Roman"/>
              </a:rPr>
              <a:t>lệnh</a:t>
            </a:r>
            <a:r>
              <a:rPr lang="en-US" sz="1800" dirty="0" smtClean="0">
                <a:latin typeface="Times New Roman"/>
                <a:ea typeface="Times New Roman"/>
                <a:cs typeface="Times New Roman"/>
                <a:sym typeface="Times New Roman"/>
              </a:rPr>
              <a:t>, </a:t>
            </a:r>
            <a:r>
              <a:rPr lang="en-US" sz="1800" dirty="0" err="1" smtClean="0">
                <a:latin typeface="Times New Roman"/>
                <a:ea typeface="Times New Roman"/>
                <a:cs typeface="Times New Roman"/>
                <a:sym typeface="Times New Roman"/>
              </a:rPr>
              <a:t>cho</a:t>
            </a:r>
            <a:r>
              <a:rPr lang="en-US" sz="1800" dirty="0" smtClean="0">
                <a:latin typeface="Times New Roman"/>
                <a:ea typeface="Times New Roman"/>
                <a:cs typeface="Times New Roman"/>
                <a:sym typeface="Times New Roman"/>
              </a:rPr>
              <a:t> </a:t>
            </a:r>
            <a:r>
              <a:rPr lang="en-US" sz="1800" dirty="0" err="1" smtClean="0">
                <a:latin typeface="Times New Roman"/>
                <a:ea typeface="Times New Roman"/>
                <a:cs typeface="Times New Roman"/>
                <a:sym typeface="Times New Roman"/>
              </a:rPr>
              <a:t>phép</a:t>
            </a:r>
            <a:r>
              <a:rPr lang="en-US" sz="1800" dirty="0" smtClean="0">
                <a:latin typeface="Times New Roman"/>
                <a:ea typeface="Times New Roman"/>
                <a:cs typeface="Times New Roman"/>
                <a:sym typeface="Times New Roman"/>
              </a:rPr>
              <a:t> </a:t>
            </a:r>
            <a:r>
              <a:rPr lang="en-US" sz="1800" dirty="0" err="1" smtClean="0">
                <a:latin typeface="Times New Roman"/>
                <a:ea typeface="Times New Roman"/>
                <a:cs typeface="Times New Roman"/>
                <a:sym typeface="Times New Roman"/>
              </a:rPr>
              <a:t>đọc</a:t>
            </a:r>
            <a:r>
              <a:rPr lang="en-US" sz="1800" dirty="0" smtClean="0">
                <a:latin typeface="Times New Roman"/>
                <a:ea typeface="Times New Roman"/>
                <a:cs typeface="Times New Roman"/>
                <a:sym typeface="Times New Roman"/>
              </a:rPr>
              <a:t> </a:t>
            </a:r>
            <a:r>
              <a:rPr lang="en-US" sz="1800" dirty="0" err="1" smtClean="0">
                <a:latin typeface="Times New Roman"/>
                <a:ea typeface="Times New Roman"/>
                <a:cs typeface="Times New Roman"/>
                <a:sym typeface="Times New Roman"/>
              </a:rPr>
              <a:t>nhiều</a:t>
            </a:r>
            <a:r>
              <a:rPr lang="en-US" sz="1800" dirty="0" smtClean="0">
                <a:latin typeface="Times New Roman"/>
                <a:ea typeface="Times New Roman"/>
                <a:cs typeface="Times New Roman"/>
                <a:sym typeface="Times New Roman"/>
              </a:rPr>
              <a:t> </a:t>
            </a:r>
            <a:r>
              <a:rPr lang="en-US" sz="1800" dirty="0" err="1" smtClean="0">
                <a:latin typeface="Times New Roman"/>
                <a:ea typeface="Times New Roman"/>
                <a:cs typeface="Times New Roman"/>
                <a:sym typeface="Times New Roman"/>
              </a:rPr>
              <a:t>nhất</a:t>
            </a:r>
            <a:r>
              <a:rPr lang="en-US" sz="1800" dirty="0" smtClean="0">
                <a:latin typeface="Times New Roman"/>
                <a:ea typeface="Times New Roman"/>
                <a:cs typeface="Times New Roman"/>
                <a:sym typeface="Times New Roman"/>
              </a:rPr>
              <a:t> </a:t>
            </a:r>
            <a:r>
              <a:rPr lang="en-US" sz="1800" dirty="0" err="1" smtClean="0">
                <a:latin typeface="Times New Roman"/>
                <a:ea typeface="Times New Roman"/>
                <a:cs typeface="Times New Roman"/>
                <a:sym typeface="Times New Roman"/>
              </a:rPr>
              <a:t>hai</a:t>
            </a:r>
            <a:r>
              <a:rPr lang="en-US" sz="1800" dirty="0" smtClean="0">
                <a:latin typeface="Times New Roman"/>
                <a:ea typeface="Times New Roman"/>
                <a:cs typeface="Times New Roman"/>
                <a:sym typeface="Times New Roman"/>
              </a:rPr>
              <a:t> </a:t>
            </a:r>
            <a:r>
              <a:rPr lang="en-US" sz="1800" dirty="0" err="1" smtClean="0">
                <a:latin typeface="Times New Roman"/>
                <a:ea typeface="Times New Roman"/>
                <a:cs typeface="Times New Roman"/>
                <a:sym typeface="Times New Roman"/>
              </a:rPr>
              <a:t>thanh</a:t>
            </a:r>
            <a:r>
              <a:rPr lang="en-US" sz="1800" dirty="0" smtClean="0">
                <a:latin typeface="Times New Roman"/>
                <a:ea typeface="Times New Roman"/>
                <a:cs typeface="Times New Roman"/>
                <a:sym typeface="Times New Roman"/>
              </a:rPr>
              <a:t> </a:t>
            </a:r>
            <a:r>
              <a:rPr lang="en-US" sz="1800" dirty="0" err="1" smtClean="0">
                <a:latin typeface="Times New Roman"/>
                <a:ea typeface="Times New Roman"/>
                <a:cs typeface="Times New Roman"/>
                <a:sym typeface="Times New Roman"/>
              </a:rPr>
              <a:t>ghi</a:t>
            </a:r>
            <a:r>
              <a:rPr lang="en-US" sz="1800" dirty="0" smtClean="0">
                <a:latin typeface="Times New Roman"/>
                <a:ea typeface="Times New Roman"/>
                <a:cs typeface="Times New Roman"/>
                <a:sym typeface="Times New Roman"/>
              </a:rPr>
              <a:t> </a:t>
            </a:r>
            <a:r>
              <a:rPr lang="en-US" sz="1800" dirty="0" err="1" smtClean="0">
                <a:latin typeface="Times New Roman"/>
                <a:ea typeface="Times New Roman"/>
                <a:cs typeface="Times New Roman"/>
                <a:sym typeface="Times New Roman"/>
              </a:rPr>
              <a:t>và</a:t>
            </a:r>
            <a:r>
              <a:rPr lang="en-US" sz="1800" dirty="0" smtClean="0">
                <a:latin typeface="Times New Roman"/>
                <a:ea typeface="Times New Roman"/>
                <a:cs typeface="Times New Roman"/>
                <a:sym typeface="Times New Roman"/>
              </a:rPr>
              <a:t>  </a:t>
            </a:r>
            <a:r>
              <a:rPr lang="en-US" sz="1800" dirty="0" err="1" smtClean="0">
                <a:latin typeface="Times New Roman"/>
                <a:ea typeface="Times New Roman"/>
                <a:cs typeface="Times New Roman"/>
                <a:sym typeface="Times New Roman"/>
              </a:rPr>
              <a:t>cho</a:t>
            </a:r>
            <a:r>
              <a:rPr lang="en-US" sz="1800" dirty="0" smtClean="0">
                <a:latin typeface="Times New Roman"/>
                <a:ea typeface="Times New Roman"/>
                <a:cs typeface="Times New Roman"/>
                <a:sym typeface="Times New Roman"/>
              </a:rPr>
              <a:t> </a:t>
            </a:r>
            <a:r>
              <a:rPr lang="en-US" sz="1800" dirty="0" err="1" smtClean="0">
                <a:latin typeface="Times New Roman"/>
                <a:ea typeface="Times New Roman"/>
                <a:cs typeface="Times New Roman"/>
                <a:sym typeface="Times New Roman"/>
              </a:rPr>
              <a:t>phép</a:t>
            </a:r>
            <a:r>
              <a:rPr lang="en-US" sz="1800" dirty="0" smtClean="0">
                <a:latin typeface="Times New Roman"/>
                <a:ea typeface="Times New Roman"/>
                <a:cs typeface="Times New Roman"/>
                <a:sym typeface="Times New Roman"/>
              </a:rPr>
              <a:t> </a:t>
            </a:r>
            <a:r>
              <a:rPr lang="en-US" sz="1800" dirty="0" err="1" smtClean="0">
                <a:latin typeface="Times New Roman"/>
                <a:ea typeface="Times New Roman"/>
                <a:cs typeface="Times New Roman"/>
                <a:sym typeface="Times New Roman"/>
              </a:rPr>
              <a:t>ghi</a:t>
            </a:r>
            <a:r>
              <a:rPr lang="en-US" sz="1800" dirty="0" smtClean="0">
                <a:latin typeface="Times New Roman"/>
                <a:ea typeface="Times New Roman"/>
                <a:cs typeface="Times New Roman"/>
                <a:sym typeface="Times New Roman"/>
              </a:rPr>
              <a:t> </a:t>
            </a:r>
            <a:r>
              <a:rPr lang="en-US" sz="1800" dirty="0" err="1" smtClean="0">
                <a:latin typeface="Times New Roman"/>
                <a:ea typeface="Times New Roman"/>
                <a:cs typeface="Times New Roman"/>
                <a:sym typeface="Times New Roman"/>
              </a:rPr>
              <a:t>nhiều</a:t>
            </a:r>
            <a:r>
              <a:rPr lang="en-US" sz="1800" dirty="0" smtClean="0">
                <a:latin typeface="Times New Roman"/>
                <a:ea typeface="Times New Roman"/>
                <a:cs typeface="Times New Roman"/>
                <a:sym typeface="Times New Roman"/>
              </a:rPr>
              <a:t> </a:t>
            </a:r>
            <a:r>
              <a:rPr lang="en-US" sz="1800" dirty="0" err="1" smtClean="0">
                <a:latin typeface="Times New Roman"/>
                <a:ea typeface="Times New Roman"/>
                <a:cs typeface="Times New Roman"/>
                <a:sym typeface="Times New Roman"/>
              </a:rPr>
              <a:t>nhất</a:t>
            </a:r>
            <a:r>
              <a:rPr lang="en-US" sz="1800" dirty="0" smtClean="0">
                <a:latin typeface="Times New Roman"/>
                <a:ea typeface="Times New Roman"/>
                <a:cs typeface="Times New Roman"/>
                <a:sym typeface="Times New Roman"/>
              </a:rPr>
              <a:t> </a:t>
            </a:r>
            <a:r>
              <a:rPr lang="en-US" sz="1800" dirty="0" err="1" smtClean="0">
                <a:latin typeface="Times New Roman"/>
                <a:ea typeface="Times New Roman"/>
                <a:cs typeface="Times New Roman"/>
                <a:sym typeface="Times New Roman"/>
              </a:rPr>
              <a:t>vào</a:t>
            </a:r>
            <a:r>
              <a:rPr lang="en-US" sz="1800" dirty="0" smtClean="0">
                <a:latin typeface="Times New Roman"/>
                <a:ea typeface="Times New Roman"/>
                <a:cs typeface="Times New Roman"/>
                <a:sym typeface="Times New Roman"/>
              </a:rPr>
              <a:t> </a:t>
            </a:r>
            <a:r>
              <a:rPr lang="en-US" sz="1800" dirty="0" err="1" smtClean="0">
                <a:latin typeface="Times New Roman"/>
                <a:ea typeface="Times New Roman"/>
                <a:cs typeface="Times New Roman"/>
                <a:sym typeface="Times New Roman"/>
              </a:rPr>
              <a:t>một</a:t>
            </a:r>
            <a:r>
              <a:rPr lang="en-US" sz="1800" dirty="0" smtClean="0">
                <a:latin typeface="Times New Roman"/>
                <a:ea typeface="Times New Roman"/>
                <a:cs typeface="Times New Roman"/>
                <a:sym typeface="Times New Roman"/>
              </a:rPr>
              <a:t> </a:t>
            </a:r>
            <a:r>
              <a:rPr lang="en-US" sz="1800" dirty="0" err="1" smtClean="0">
                <a:latin typeface="Times New Roman"/>
                <a:ea typeface="Times New Roman"/>
                <a:cs typeface="Times New Roman"/>
                <a:sym typeface="Times New Roman"/>
              </a:rPr>
              <a:t>thanh</a:t>
            </a:r>
            <a:r>
              <a:rPr lang="en-US" sz="1800" dirty="0" smtClean="0">
                <a:latin typeface="Times New Roman"/>
                <a:ea typeface="Times New Roman"/>
                <a:cs typeface="Times New Roman"/>
                <a:sym typeface="Times New Roman"/>
              </a:rPr>
              <a:t> </a:t>
            </a:r>
            <a:r>
              <a:rPr lang="en-US" sz="1800" dirty="0" err="1" smtClean="0">
                <a:latin typeface="Times New Roman"/>
                <a:ea typeface="Times New Roman"/>
                <a:cs typeface="Times New Roman"/>
                <a:sym typeface="Times New Roman"/>
              </a:rPr>
              <a:t>ghi</a:t>
            </a:r>
            <a:r>
              <a:rPr lang="en-US" sz="1800" dirty="0" smtClean="0">
                <a:latin typeface="Times New Roman"/>
                <a:ea typeface="Times New Roman"/>
                <a:cs typeface="Times New Roman"/>
                <a:sym typeface="Times New Roman"/>
              </a:rPr>
              <a:t> </a:t>
            </a:r>
          </a:p>
          <a:p>
            <a:pPr marL="419100" indent="-285750">
              <a:spcBef>
                <a:spcPts val="1100"/>
              </a:spcBef>
              <a:buSzPts val="2100"/>
              <a:buFontTx/>
              <a:buChar char="-"/>
            </a:pPr>
            <a:r>
              <a:rPr lang="en-US" sz="1800" dirty="0" err="1" smtClean="0">
                <a:latin typeface="Times New Roman"/>
                <a:ea typeface="Times New Roman"/>
                <a:cs typeface="Times New Roman"/>
                <a:sym typeface="Times New Roman"/>
              </a:rPr>
              <a:t>Tín</a:t>
            </a:r>
            <a:r>
              <a:rPr lang="en-US" sz="1800" dirty="0" smtClean="0">
                <a:latin typeface="Times New Roman"/>
                <a:ea typeface="Times New Roman"/>
                <a:cs typeface="Times New Roman"/>
                <a:sym typeface="Times New Roman"/>
              </a:rPr>
              <a:t> </a:t>
            </a:r>
            <a:r>
              <a:rPr lang="en-US" sz="1800" dirty="0" err="1" smtClean="0">
                <a:latin typeface="Times New Roman"/>
                <a:ea typeface="Times New Roman"/>
                <a:cs typeface="Times New Roman"/>
                <a:sym typeface="Times New Roman"/>
              </a:rPr>
              <a:t>hiệu</a:t>
            </a:r>
            <a:r>
              <a:rPr lang="en-US" sz="1800" dirty="0" smtClean="0">
                <a:latin typeface="Times New Roman"/>
                <a:ea typeface="Times New Roman"/>
                <a:cs typeface="Times New Roman"/>
                <a:sym typeface="Times New Roman"/>
              </a:rPr>
              <a:t> </a:t>
            </a:r>
            <a:r>
              <a:rPr lang="en-US" sz="1800" dirty="0" err="1" smtClean="0">
                <a:latin typeface="Times New Roman"/>
                <a:ea typeface="Times New Roman"/>
                <a:cs typeface="Times New Roman"/>
                <a:sym typeface="Times New Roman"/>
              </a:rPr>
              <a:t>RegWrite</a:t>
            </a:r>
            <a:r>
              <a:rPr lang="en-US" sz="1800" dirty="0" smtClean="0">
                <a:latin typeface="Times New Roman"/>
                <a:ea typeface="Times New Roman"/>
                <a:cs typeface="Times New Roman"/>
                <a:sym typeface="Times New Roman"/>
              </a:rPr>
              <a:t> </a:t>
            </a:r>
            <a:r>
              <a:rPr lang="en-US" sz="1800" dirty="0" err="1" smtClean="0">
                <a:latin typeface="Times New Roman"/>
                <a:ea typeface="Times New Roman"/>
                <a:cs typeface="Times New Roman"/>
                <a:sym typeface="Times New Roman"/>
              </a:rPr>
              <a:t>cho</a:t>
            </a:r>
            <a:r>
              <a:rPr lang="en-US" sz="1800" dirty="0" smtClean="0">
                <a:latin typeface="Times New Roman"/>
                <a:ea typeface="Times New Roman"/>
                <a:cs typeface="Times New Roman"/>
                <a:sym typeface="Times New Roman"/>
              </a:rPr>
              <a:t> </a:t>
            </a:r>
            <a:r>
              <a:rPr lang="en-US" sz="1800" dirty="0" err="1" smtClean="0">
                <a:latin typeface="Times New Roman"/>
                <a:ea typeface="Times New Roman"/>
                <a:cs typeface="Times New Roman"/>
                <a:sym typeface="Times New Roman"/>
              </a:rPr>
              <a:t>phép</a:t>
            </a:r>
            <a:r>
              <a:rPr lang="en-US" sz="1800" dirty="0" smtClean="0">
                <a:latin typeface="Times New Roman"/>
                <a:ea typeface="Times New Roman"/>
                <a:cs typeface="Times New Roman"/>
                <a:sym typeface="Times New Roman"/>
              </a:rPr>
              <a:t> </a:t>
            </a:r>
            <a:r>
              <a:rPr lang="en-US" sz="1800" dirty="0" err="1" smtClean="0">
                <a:latin typeface="Times New Roman"/>
                <a:ea typeface="Times New Roman"/>
                <a:cs typeface="Times New Roman"/>
                <a:sym typeface="Times New Roman"/>
              </a:rPr>
              <a:t>ghi</a:t>
            </a:r>
            <a:r>
              <a:rPr lang="en-US" sz="1800" dirty="0" smtClean="0">
                <a:latin typeface="Times New Roman"/>
                <a:ea typeface="Times New Roman"/>
                <a:cs typeface="Times New Roman"/>
                <a:sym typeface="Times New Roman"/>
              </a:rPr>
              <a:t> </a:t>
            </a:r>
            <a:r>
              <a:rPr lang="en-US" sz="1800" dirty="0" err="1" smtClean="0">
                <a:latin typeface="Times New Roman"/>
                <a:ea typeface="Times New Roman"/>
                <a:cs typeface="Times New Roman"/>
                <a:sym typeface="Times New Roman"/>
              </a:rPr>
              <a:t>vào</a:t>
            </a:r>
            <a:r>
              <a:rPr lang="en-US" sz="1800" dirty="0" smtClean="0">
                <a:latin typeface="Times New Roman"/>
                <a:ea typeface="Times New Roman"/>
                <a:cs typeface="Times New Roman"/>
                <a:sym typeface="Times New Roman"/>
              </a:rPr>
              <a:t> </a:t>
            </a:r>
            <a:r>
              <a:rPr lang="en-US" sz="1800" dirty="0" err="1" smtClean="0">
                <a:latin typeface="Times New Roman"/>
                <a:ea typeface="Times New Roman"/>
                <a:cs typeface="Times New Roman"/>
                <a:sym typeface="Times New Roman"/>
              </a:rPr>
              <a:t>một</a:t>
            </a:r>
            <a:r>
              <a:rPr lang="en-US" sz="1800" dirty="0" smtClean="0">
                <a:latin typeface="Times New Roman"/>
                <a:ea typeface="Times New Roman"/>
                <a:cs typeface="Times New Roman"/>
                <a:sym typeface="Times New Roman"/>
              </a:rPr>
              <a:t> </a:t>
            </a:r>
            <a:r>
              <a:rPr lang="en-US" sz="1800" dirty="0" err="1" smtClean="0">
                <a:latin typeface="Times New Roman"/>
                <a:ea typeface="Times New Roman"/>
                <a:cs typeface="Times New Roman"/>
                <a:sym typeface="Times New Roman"/>
              </a:rPr>
              <a:t>thanh</a:t>
            </a:r>
            <a:r>
              <a:rPr lang="en-US" sz="1800" dirty="0" smtClean="0">
                <a:latin typeface="Times New Roman"/>
                <a:ea typeface="Times New Roman"/>
                <a:cs typeface="Times New Roman"/>
                <a:sym typeface="Times New Roman"/>
              </a:rPr>
              <a:t> </a:t>
            </a:r>
            <a:r>
              <a:rPr lang="en-US" sz="1800" dirty="0" err="1" smtClean="0">
                <a:latin typeface="Times New Roman"/>
                <a:ea typeface="Times New Roman"/>
                <a:cs typeface="Times New Roman"/>
                <a:sym typeface="Times New Roman"/>
              </a:rPr>
              <a:t>ghi</a:t>
            </a:r>
            <a:r>
              <a:rPr lang="en-US" sz="1800" dirty="0" smtClean="0">
                <a:latin typeface="Times New Roman"/>
                <a:ea typeface="Times New Roman"/>
                <a:cs typeface="Times New Roman"/>
                <a:sym typeface="Times New Roman"/>
              </a:rPr>
              <a:t> hay </a:t>
            </a:r>
            <a:r>
              <a:rPr lang="en-US" sz="1800" dirty="0" err="1" smtClean="0">
                <a:latin typeface="Times New Roman"/>
                <a:ea typeface="Times New Roman"/>
                <a:cs typeface="Times New Roman"/>
                <a:sym typeface="Times New Roman"/>
              </a:rPr>
              <a:t>không</a:t>
            </a:r>
            <a:r>
              <a:rPr lang="en-US" sz="1800" dirty="0" smtClean="0">
                <a:latin typeface="Times New Roman"/>
                <a:ea typeface="Times New Roman"/>
                <a:cs typeface="Times New Roman"/>
                <a:sym typeface="Times New Roman"/>
              </a:rPr>
              <a:t> </a:t>
            </a:r>
          </a:p>
        </p:txBody>
      </p:sp>
      <p:pic>
        <p:nvPicPr>
          <p:cNvPr id="210" name="Google Shape;210;p3" descr="Khoa Kỹ Thuật Máy Tính - CE.UIT - Logo chính thức của khoa KTMT | Facebook"/>
          <p:cNvPicPr preferRelativeResize="0"/>
          <p:nvPr/>
        </p:nvPicPr>
        <p:blipFill rotWithShape="1">
          <a:blip r:embed="rId3">
            <a:alphaModFix/>
          </a:blip>
          <a:srcRect l="10817" t="14436" r="10066" b="24267"/>
          <a:stretch/>
        </p:blipFill>
        <p:spPr>
          <a:xfrm>
            <a:off x="10917817" y="253379"/>
            <a:ext cx="1036725" cy="806172"/>
          </a:xfrm>
          <a:prstGeom prst="rect">
            <a:avLst/>
          </a:prstGeom>
          <a:noFill/>
          <a:ln w="9525" cap="flat" cmpd="sng">
            <a:solidFill>
              <a:srgbClr val="00F967"/>
            </a:solidFill>
            <a:prstDash val="solid"/>
            <a:round/>
            <a:headEnd type="none" w="sm" len="sm"/>
            <a:tailEnd type="none" w="sm" len="sm"/>
          </a:ln>
          <a:effectLst>
            <a:outerShdw blurRad="50800" dist="38100" dir="2700000" algn="tl" rotWithShape="0">
              <a:srgbClr val="000000">
                <a:alpha val="40000"/>
              </a:srgbClr>
            </a:outerShdw>
          </a:effectLst>
        </p:spPr>
      </p:pic>
      <p:sp>
        <p:nvSpPr>
          <p:cNvPr id="211" name="Google Shape;211;p3"/>
          <p:cNvSpPr txBox="1"/>
          <p:nvPr/>
        </p:nvSpPr>
        <p:spPr>
          <a:xfrm>
            <a:off x="81268" y="6488539"/>
            <a:ext cx="3964951"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dirty="0">
                <a:solidFill>
                  <a:schemeClr val="dk1"/>
                </a:solidFill>
                <a:latin typeface="Century"/>
                <a:ea typeface="Century"/>
                <a:cs typeface="Century"/>
                <a:sym typeface="Century"/>
              </a:rPr>
              <a:t>Tuesday 5/11/2024 – ĐHQG TPHCM – UIT – KTMT</a:t>
            </a:r>
            <a:endParaRPr dirty="0"/>
          </a:p>
        </p:txBody>
      </p:sp>
      <p:pic>
        <p:nvPicPr>
          <p:cNvPr id="4" name="Picture 3"/>
          <p:cNvPicPr>
            <a:picLocks noChangeAspect="1"/>
          </p:cNvPicPr>
          <p:nvPr/>
        </p:nvPicPr>
        <p:blipFill>
          <a:blip r:embed="rId4"/>
          <a:stretch>
            <a:fillRect/>
          </a:stretch>
        </p:blipFill>
        <p:spPr>
          <a:xfrm>
            <a:off x="5730642" y="1131805"/>
            <a:ext cx="6223900" cy="4706344"/>
          </a:xfrm>
          <a:prstGeom prst="rect">
            <a:avLst/>
          </a:prstGeom>
        </p:spPr>
      </p:pic>
    </p:spTree>
    <p:extLst>
      <p:ext uri="{BB962C8B-B14F-4D97-AF65-F5344CB8AC3E}">
        <p14:creationId xmlns:p14="http://schemas.microsoft.com/office/powerpoint/2010/main" val="1194986547"/>
      </p:ext>
    </p:extLst>
  </p:cSld>
  <p:clrMapOvr>
    <a:masterClrMapping/>
  </p:clrMapOvr>
  <p:transition spd="med">
    <p:push/>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0">
              <a:srgbClr val="FFFFFF">
                <a:alpha val="6666"/>
              </a:srgbClr>
            </a:gs>
            <a:gs pos="68000">
              <a:srgbClr val="FFFFFF">
                <a:alpha val="6666"/>
              </a:srgbClr>
            </a:gs>
            <a:gs pos="100000">
              <a:srgbClr val="80FFB5">
                <a:alpha val="46666"/>
              </a:srgbClr>
            </a:gs>
          </a:gsLst>
          <a:lin ang="16200000" scaled="0"/>
        </a:gradFill>
        <a:effectLst/>
      </p:bgPr>
    </p:bg>
    <p:spTree>
      <p:nvGrpSpPr>
        <p:cNvPr id="1" name="Shape 207"/>
        <p:cNvGrpSpPr/>
        <p:nvPr/>
      </p:nvGrpSpPr>
      <p:grpSpPr>
        <a:xfrm>
          <a:off x="0" y="0"/>
          <a:ext cx="0" cy="0"/>
          <a:chOff x="0" y="0"/>
          <a:chExt cx="0" cy="0"/>
        </a:xfrm>
      </p:grpSpPr>
      <p:sp>
        <p:nvSpPr>
          <p:cNvPr id="208" name="Google Shape;208;p3"/>
          <p:cNvSpPr txBox="1">
            <a:spLocks noGrp="1"/>
          </p:cNvSpPr>
          <p:nvPr>
            <p:ph type="title"/>
          </p:nvPr>
        </p:nvSpPr>
        <p:spPr>
          <a:xfrm>
            <a:off x="838200" y="309437"/>
            <a:ext cx="10515600" cy="694056"/>
          </a:xfrm>
          <a:prstGeom prst="rect">
            <a:avLst/>
          </a:prstGeom>
          <a:noFill/>
          <a:ln>
            <a:noFill/>
          </a:ln>
        </p:spPr>
        <p:txBody>
          <a:bodyPr spcFirstLastPara="1" wrap="square" lIns="91425" tIns="45700" rIns="91425" bIns="45700" anchor="ctr" anchorCtr="0">
            <a:normAutofit/>
          </a:bodyPr>
          <a:lstStyle/>
          <a:p>
            <a:pPr lvl="0">
              <a:buClr>
                <a:srgbClr val="007C33"/>
              </a:buClr>
              <a:buSzPct val="100000"/>
            </a:pPr>
            <a:r>
              <a:rPr lang="en-US" sz="3200" b="1" u="sng" dirty="0" err="1" smtClean="0">
                <a:solidFill>
                  <a:srgbClr val="007C33"/>
                </a:solidFill>
                <a:latin typeface="Times New Roman"/>
                <a:cs typeface="Times New Roman"/>
                <a:sym typeface="Times New Roman"/>
              </a:rPr>
              <a:t>Các</a:t>
            </a:r>
            <a:r>
              <a:rPr lang="en-US" sz="3200" b="1" u="sng" dirty="0" smtClean="0">
                <a:solidFill>
                  <a:srgbClr val="007C33"/>
                </a:solidFill>
                <a:latin typeface="Times New Roman"/>
                <a:cs typeface="Times New Roman"/>
                <a:sym typeface="Times New Roman"/>
              </a:rPr>
              <a:t> </a:t>
            </a:r>
            <a:r>
              <a:rPr lang="en-US" sz="3200" b="1" u="sng" dirty="0" err="1" smtClean="0">
                <a:solidFill>
                  <a:srgbClr val="007C33"/>
                </a:solidFill>
                <a:latin typeface="Times New Roman"/>
                <a:cs typeface="Times New Roman"/>
                <a:sym typeface="Times New Roman"/>
              </a:rPr>
              <a:t>Khối</a:t>
            </a:r>
            <a:r>
              <a:rPr lang="en-US" sz="3200" b="1" u="sng" dirty="0" smtClean="0">
                <a:solidFill>
                  <a:srgbClr val="007C33"/>
                </a:solidFill>
                <a:latin typeface="Times New Roman"/>
                <a:cs typeface="Times New Roman"/>
                <a:sym typeface="Times New Roman"/>
              </a:rPr>
              <a:t> </a:t>
            </a:r>
            <a:r>
              <a:rPr lang="en-US" sz="3200" b="1" u="sng" dirty="0" err="1" smtClean="0">
                <a:solidFill>
                  <a:srgbClr val="007C33"/>
                </a:solidFill>
                <a:latin typeface="Times New Roman"/>
                <a:cs typeface="Times New Roman"/>
                <a:sym typeface="Times New Roman"/>
              </a:rPr>
              <a:t>Thiết</a:t>
            </a:r>
            <a:r>
              <a:rPr lang="en-US" sz="3200" b="1" u="sng" dirty="0" smtClean="0">
                <a:solidFill>
                  <a:srgbClr val="007C33"/>
                </a:solidFill>
                <a:latin typeface="Times New Roman"/>
                <a:cs typeface="Times New Roman"/>
                <a:sym typeface="Times New Roman"/>
              </a:rPr>
              <a:t> </a:t>
            </a:r>
            <a:r>
              <a:rPr lang="en-US" sz="3200" b="1" u="sng" dirty="0" err="1" smtClean="0">
                <a:solidFill>
                  <a:srgbClr val="007C33"/>
                </a:solidFill>
                <a:latin typeface="Times New Roman"/>
                <a:cs typeface="Times New Roman"/>
                <a:sym typeface="Times New Roman"/>
              </a:rPr>
              <a:t>Kế</a:t>
            </a:r>
            <a:r>
              <a:rPr lang="en-US" sz="3200" b="1" u="sng" dirty="0" smtClean="0">
                <a:solidFill>
                  <a:srgbClr val="007C33"/>
                </a:solidFill>
                <a:latin typeface="Times New Roman"/>
                <a:cs typeface="Times New Roman"/>
                <a:sym typeface="Times New Roman"/>
              </a:rPr>
              <a:t> </a:t>
            </a:r>
            <a:r>
              <a:rPr lang="en-US" sz="3200" b="1" u="sng" dirty="0" err="1" smtClean="0">
                <a:solidFill>
                  <a:srgbClr val="007C33"/>
                </a:solidFill>
                <a:latin typeface="Times New Roman"/>
                <a:cs typeface="Times New Roman"/>
                <a:sym typeface="Times New Roman"/>
              </a:rPr>
              <a:t>Trong</a:t>
            </a:r>
            <a:r>
              <a:rPr lang="en-US" sz="3200" b="1" u="sng" dirty="0" smtClean="0">
                <a:solidFill>
                  <a:srgbClr val="007C33"/>
                </a:solidFill>
                <a:latin typeface="Times New Roman"/>
                <a:cs typeface="Times New Roman"/>
                <a:sym typeface="Times New Roman"/>
              </a:rPr>
              <a:t> </a:t>
            </a:r>
            <a:r>
              <a:rPr lang="en-US" sz="3200" b="1" u="sng" dirty="0" err="1" smtClean="0">
                <a:solidFill>
                  <a:srgbClr val="007C33"/>
                </a:solidFill>
                <a:latin typeface="Times New Roman"/>
                <a:cs typeface="Times New Roman"/>
                <a:sym typeface="Times New Roman"/>
              </a:rPr>
              <a:t>Datapath</a:t>
            </a:r>
            <a:r>
              <a:rPr lang="en-US" sz="3200" b="1" u="sng" dirty="0" smtClean="0">
                <a:solidFill>
                  <a:srgbClr val="007C33"/>
                </a:solidFill>
                <a:latin typeface="Times New Roman"/>
                <a:cs typeface="Times New Roman"/>
                <a:sym typeface="Times New Roman"/>
              </a:rPr>
              <a:t> MIPS</a:t>
            </a:r>
            <a:endParaRPr sz="3200" u="sng" dirty="0">
              <a:solidFill>
                <a:srgbClr val="007C33"/>
              </a:solidFill>
            </a:endParaRPr>
          </a:p>
        </p:txBody>
      </p:sp>
      <p:sp>
        <p:nvSpPr>
          <p:cNvPr id="209" name="Google Shape;209;p3"/>
          <p:cNvSpPr txBox="1">
            <a:spLocks noGrp="1"/>
          </p:cNvSpPr>
          <p:nvPr>
            <p:ph type="body" idx="1"/>
          </p:nvPr>
        </p:nvSpPr>
        <p:spPr>
          <a:xfrm>
            <a:off x="838200" y="1003494"/>
            <a:ext cx="4629912" cy="4962966"/>
          </a:xfrm>
          <a:prstGeom prst="rect">
            <a:avLst/>
          </a:prstGeom>
          <a:noFill/>
          <a:ln>
            <a:noFill/>
          </a:ln>
        </p:spPr>
        <p:txBody>
          <a:bodyPr spcFirstLastPara="1" wrap="square" lIns="91425" tIns="45700" rIns="91425" bIns="45700" numCol="1" anchor="t" anchorCtr="0">
            <a:normAutofit/>
          </a:bodyPr>
          <a:lstStyle/>
          <a:p>
            <a:pPr marL="133350" indent="0">
              <a:spcBef>
                <a:spcPts val="1100"/>
              </a:spcBef>
              <a:buSzPts val="2100"/>
              <a:buNone/>
            </a:pPr>
            <a:r>
              <a:rPr lang="en-US" sz="1800" b="1" dirty="0" smtClean="0">
                <a:latin typeface="Times New Roman"/>
                <a:ea typeface="Times New Roman"/>
                <a:cs typeface="Times New Roman"/>
                <a:sym typeface="Times New Roman"/>
              </a:rPr>
              <a:t>4. </a:t>
            </a:r>
            <a:r>
              <a:rPr lang="en-US" sz="1800" b="1" dirty="0" err="1" smtClean="0">
                <a:latin typeface="Times New Roman"/>
                <a:ea typeface="Times New Roman"/>
                <a:cs typeface="Times New Roman"/>
                <a:sym typeface="Times New Roman"/>
              </a:rPr>
              <a:t>Khối</a:t>
            </a:r>
            <a:r>
              <a:rPr lang="en-US" sz="1800" b="1" dirty="0" smtClean="0">
                <a:latin typeface="Times New Roman"/>
                <a:ea typeface="Times New Roman"/>
                <a:cs typeface="Times New Roman"/>
                <a:sym typeface="Times New Roman"/>
              </a:rPr>
              <a:t> Control Unit</a:t>
            </a:r>
          </a:p>
          <a:p>
            <a:pPr marL="133350" indent="0">
              <a:spcBef>
                <a:spcPts val="1100"/>
              </a:spcBef>
              <a:buSzPts val="2100"/>
              <a:buNone/>
            </a:pPr>
            <a:r>
              <a:rPr lang="en-US" sz="1800" dirty="0" err="1" smtClean="0">
                <a:latin typeface="Times New Roman"/>
                <a:ea typeface="Times New Roman"/>
                <a:cs typeface="Times New Roman"/>
                <a:sym typeface="Times New Roman"/>
              </a:rPr>
              <a:t>Chức</a:t>
            </a:r>
            <a:r>
              <a:rPr lang="en-US" sz="1800" dirty="0" smtClean="0">
                <a:latin typeface="Times New Roman"/>
                <a:ea typeface="Times New Roman"/>
                <a:cs typeface="Times New Roman"/>
                <a:sym typeface="Times New Roman"/>
              </a:rPr>
              <a:t> </a:t>
            </a:r>
            <a:r>
              <a:rPr lang="en-US" sz="1800" dirty="0" err="1" smtClean="0">
                <a:latin typeface="Times New Roman"/>
                <a:ea typeface="Times New Roman"/>
                <a:cs typeface="Times New Roman"/>
                <a:sym typeface="Times New Roman"/>
              </a:rPr>
              <a:t>năng</a:t>
            </a:r>
            <a:r>
              <a:rPr lang="en-US" sz="1800" dirty="0" smtClean="0">
                <a:latin typeface="Times New Roman"/>
                <a:ea typeface="Times New Roman"/>
                <a:cs typeface="Times New Roman"/>
                <a:sym typeface="Times New Roman"/>
              </a:rPr>
              <a:t> </a:t>
            </a:r>
            <a:r>
              <a:rPr lang="en-US" sz="1800" dirty="0" err="1" smtClean="0">
                <a:latin typeface="Times New Roman"/>
                <a:ea typeface="Times New Roman"/>
                <a:cs typeface="Times New Roman"/>
                <a:sym typeface="Times New Roman"/>
              </a:rPr>
              <a:t>chính</a:t>
            </a:r>
            <a:r>
              <a:rPr lang="en-US" sz="1800" dirty="0" smtClean="0">
                <a:latin typeface="Times New Roman"/>
                <a:ea typeface="Times New Roman"/>
                <a:cs typeface="Times New Roman"/>
                <a:sym typeface="Times New Roman"/>
              </a:rPr>
              <a:t>: </a:t>
            </a:r>
          </a:p>
          <a:p>
            <a:pPr marL="419100" indent="-285750">
              <a:spcBef>
                <a:spcPts val="1100"/>
              </a:spcBef>
              <a:buSzPts val="2100"/>
              <a:buFontTx/>
              <a:buChar char="-"/>
            </a:pPr>
            <a:r>
              <a:rPr lang="en-US" sz="1800" dirty="0" err="1" smtClean="0">
                <a:latin typeface="Times New Roman"/>
                <a:ea typeface="Times New Roman"/>
                <a:cs typeface="Times New Roman"/>
                <a:sym typeface="Times New Roman"/>
              </a:rPr>
              <a:t>Với</a:t>
            </a:r>
            <a:r>
              <a:rPr lang="en-US" sz="1800" dirty="0" smtClean="0">
                <a:latin typeface="Times New Roman"/>
                <a:ea typeface="Times New Roman"/>
                <a:cs typeface="Times New Roman"/>
                <a:sym typeface="Times New Roman"/>
              </a:rPr>
              <a:t> </a:t>
            </a:r>
            <a:r>
              <a:rPr lang="en-US" sz="1800" dirty="0" err="1" smtClean="0">
                <a:latin typeface="Times New Roman"/>
                <a:ea typeface="Times New Roman"/>
                <a:cs typeface="Times New Roman"/>
                <a:sym typeface="Times New Roman"/>
              </a:rPr>
              <a:t>đầu</a:t>
            </a:r>
            <a:r>
              <a:rPr lang="en-US" sz="1800" dirty="0" smtClean="0">
                <a:latin typeface="Times New Roman"/>
                <a:ea typeface="Times New Roman"/>
                <a:cs typeface="Times New Roman"/>
                <a:sym typeface="Times New Roman"/>
              </a:rPr>
              <a:t> </a:t>
            </a:r>
            <a:r>
              <a:rPr lang="en-US" sz="1800" dirty="0" err="1" smtClean="0">
                <a:latin typeface="Times New Roman"/>
                <a:ea typeface="Times New Roman"/>
                <a:cs typeface="Times New Roman"/>
                <a:sym typeface="Times New Roman"/>
              </a:rPr>
              <a:t>vào</a:t>
            </a:r>
            <a:r>
              <a:rPr lang="en-US" sz="1800" dirty="0" smtClean="0">
                <a:latin typeface="Times New Roman"/>
                <a:ea typeface="Times New Roman"/>
                <a:cs typeface="Times New Roman"/>
                <a:sym typeface="Times New Roman"/>
              </a:rPr>
              <a:t> </a:t>
            </a:r>
            <a:r>
              <a:rPr lang="en-US" sz="1800" dirty="0" err="1" smtClean="0">
                <a:latin typeface="Times New Roman"/>
                <a:ea typeface="Times New Roman"/>
                <a:cs typeface="Times New Roman"/>
                <a:sym typeface="Times New Roman"/>
              </a:rPr>
              <a:t>Opcode</a:t>
            </a:r>
            <a:r>
              <a:rPr lang="en-US" sz="1800" dirty="0" smtClean="0">
                <a:latin typeface="Times New Roman"/>
                <a:ea typeface="Times New Roman"/>
                <a:cs typeface="Times New Roman"/>
                <a:sym typeface="Times New Roman"/>
              </a:rPr>
              <a:t> ( 6 bit) </a:t>
            </a:r>
            <a:r>
              <a:rPr lang="en-US" sz="1800" dirty="0" err="1" smtClean="0">
                <a:latin typeface="Times New Roman"/>
                <a:ea typeface="Times New Roman"/>
                <a:cs typeface="Times New Roman"/>
                <a:sym typeface="Times New Roman"/>
              </a:rPr>
              <a:t>và</a:t>
            </a:r>
            <a:r>
              <a:rPr lang="en-US" sz="1800" dirty="0" smtClean="0">
                <a:latin typeface="Times New Roman"/>
                <a:ea typeface="Times New Roman"/>
                <a:cs typeface="Times New Roman"/>
                <a:sym typeface="Times New Roman"/>
              </a:rPr>
              <a:t> </a:t>
            </a:r>
            <a:r>
              <a:rPr lang="en-US" sz="1800" dirty="0" err="1" smtClean="0">
                <a:latin typeface="Times New Roman"/>
                <a:ea typeface="Times New Roman"/>
                <a:cs typeface="Times New Roman"/>
                <a:sym typeface="Times New Roman"/>
              </a:rPr>
              <a:t>trường</a:t>
            </a:r>
            <a:r>
              <a:rPr lang="en-US" sz="1800" dirty="0" smtClean="0">
                <a:latin typeface="Times New Roman"/>
                <a:ea typeface="Times New Roman"/>
                <a:cs typeface="Times New Roman"/>
                <a:sym typeface="Times New Roman"/>
              </a:rPr>
              <a:t> </a:t>
            </a:r>
            <a:r>
              <a:rPr lang="en-US" sz="1800" dirty="0" err="1" smtClean="0">
                <a:latin typeface="Times New Roman"/>
                <a:ea typeface="Times New Roman"/>
                <a:cs typeface="Times New Roman"/>
                <a:sym typeface="Times New Roman"/>
              </a:rPr>
              <a:t>funct</a:t>
            </a:r>
            <a:r>
              <a:rPr lang="en-US" sz="1800" dirty="0" smtClean="0">
                <a:latin typeface="Times New Roman"/>
                <a:ea typeface="Times New Roman"/>
                <a:cs typeface="Times New Roman"/>
                <a:sym typeface="Times New Roman"/>
              </a:rPr>
              <a:t> ( </a:t>
            </a:r>
            <a:r>
              <a:rPr lang="en-US" sz="1800" dirty="0" err="1" smtClean="0">
                <a:latin typeface="Times New Roman"/>
                <a:ea typeface="Times New Roman"/>
                <a:cs typeface="Times New Roman"/>
                <a:sym typeface="Times New Roman"/>
              </a:rPr>
              <a:t>nếu</a:t>
            </a:r>
            <a:r>
              <a:rPr lang="en-US" sz="1800" dirty="0" smtClean="0">
                <a:latin typeface="Times New Roman"/>
                <a:ea typeface="Times New Roman"/>
                <a:cs typeface="Times New Roman"/>
                <a:sym typeface="Times New Roman"/>
              </a:rPr>
              <a:t> </a:t>
            </a:r>
            <a:r>
              <a:rPr lang="en-US" sz="1800" dirty="0" err="1" smtClean="0">
                <a:latin typeface="Times New Roman"/>
                <a:ea typeface="Times New Roman"/>
                <a:cs typeface="Times New Roman"/>
                <a:sym typeface="Times New Roman"/>
              </a:rPr>
              <a:t>có</a:t>
            </a:r>
            <a:r>
              <a:rPr lang="en-US" sz="1800" dirty="0" smtClean="0">
                <a:latin typeface="Times New Roman"/>
                <a:ea typeface="Times New Roman"/>
                <a:cs typeface="Times New Roman"/>
                <a:sym typeface="Times New Roman"/>
              </a:rPr>
              <a:t> ) </a:t>
            </a:r>
            <a:r>
              <a:rPr lang="en-US" sz="1800" dirty="0" err="1" smtClean="0">
                <a:latin typeface="Times New Roman"/>
                <a:ea typeface="Times New Roman"/>
                <a:cs typeface="Times New Roman"/>
                <a:sym typeface="Times New Roman"/>
              </a:rPr>
              <a:t>từ</a:t>
            </a:r>
            <a:r>
              <a:rPr lang="en-US" sz="1800" dirty="0" smtClean="0">
                <a:latin typeface="Times New Roman"/>
                <a:ea typeface="Times New Roman"/>
                <a:cs typeface="Times New Roman"/>
                <a:sym typeface="Times New Roman"/>
              </a:rPr>
              <a:t> </a:t>
            </a:r>
            <a:r>
              <a:rPr lang="en-US" sz="1800" dirty="0" err="1" smtClean="0">
                <a:latin typeface="Times New Roman"/>
                <a:ea typeface="Times New Roman"/>
                <a:cs typeface="Times New Roman"/>
                <a:sym typeface="Times New Roman"/>
              </a:rPr>
              <a:t>lênh</a:t>
            </a:r>
            <a:r>
              <a:rPr lang="en-US" sz="1800" dirty="0" smtClean="0">
                <a:latin typeface="Times New Roman"/>
                <a:ea typeface="Times New Roman"/>
                <a:cs typeface="Times New Roman"/>
                <a:sym typeface="Times New Roman"/>
              </a:rPr>
              <a:t>.</a:t>
            </a:r>
          </a:p>
          <a:p>
            <a:pPr marL="419100" indent="-285750">
              <a:spcBef>
                <a:spcPts val="1100"/>
              </a:spcBef>
              <a:buSzPts val="2100"/>
              <a:buFontTx/>
              <a:buChar char="-"/>
            </a:pPr>
            <a:r>
              <a:rPr lang="en-US" sz="1800" dirty="0" err="1" smtClean="0">
                <a:latin typeface="Times New Roman"/>
                <a:ea typeface="Times New Roman"/>
                <a:cs typeface="Times New Roman"/>
                <a:sym typeface="Times New Roman"/>
              </a:rPr>
              <a:t>Đầu</a:t>
            </a:r>
            <a:r>
              <a:rPr lang="en-US" sz="1800" dirty="0" smtClean="0">
                <a:latin typeface="Times New Roman"/>
                <a:ea typeface="Times New Roman"/>
                <a:cs typeface="Times New Roman"/>
                <a:sym typeface="Times New Roman"/>
              </a:rPr>
              <a:t> </a:t>
            </a:r>
            <a:r>
              <a:rPr lang="en-US" sz="1800" dirty="0" err="1" smtClean="0">
                <a:latin typeface="Times New Roman"/>
                <a:ea typeface="Times New Roman"/>
                <a:cs typeface="Times New Roman"/>
                <a:sym typeface="Times New Roman"/>
              </a:rPr>
              <a:t>ra</a:t>
            </a:r>
            <a:r>
              <a:rPr lang="en-US" sz="1800" dirty="0" smtClean="0">
                <a:latin typeface="Times New Roman"/>
                <a:ea typeface="Times New Roman"/>
                <a:cs typeface="Times New Roman"/>
                <a:sym typeface="Times New Roman"/>
              </a:rPr>
              <a:t> </a:t>
            </a:r>
            <a:r>
              <a:rPr lang="en-US" sz="1800" dirty="0" err="1" smtClean="0">
                <a:latin typeface="Times New Roman"/>
                <a:ea typeface="Times New Roman"/>
                <a:cs typeface="Times New Roman"/>
                <a:sym typeface="Times New Roman"/>
              </a:rPr>
              <a:t>gồm</a:t>
            </a:r>
            <a:r>
              <a:rPr lang="en-US" sz="1800" dirty="0" smtClean="0">
                <a:latin typeface="Times New Roman"/>
                <a:ea typeface="Times New Roman"/>
                <a:cs typeface="Times New Roman"/>
                <a:sym typeface="Times New Roman"/>
              </a:rPr>
              <a:t> </a:t>
            </a:r>
            <a:r>
              <a:rPr lang="en-US" sz="1800" dirty="0" err="1" smtClean="0">
                <a:latin typeface="Times New Roman"/>
                <a:ea typeface="Times New Roman"/>
                <a:cs typeface="Times New Roman"/>
                <a:sym typeface="Times New Roman"/>
              </a:rPr>
              <a:t>các</a:t>
            </a:r>
            <a:r>
              <a:rPr lang="en-US" sz="1800" dirty="0" smtClean="0">
                <a:latin typeface="Times New Roman"/>
                <a:ea typeface="Times New Roman"/>
                <a:cs typeface="Times New Roman"/>
                <a:sym typeface="Times New Roman"/>
              </a:rPr>
              <a:t> </a:t>
            </a:r>
            <a:r>
              <a:rPr lang="en-US" sz="1800" dirty="0" err="1" smtClean="0">
                <a:latin typeface="Times New Roman"/>
                <a:ea typeface="Times New Roman"/>
                <a:cs typeface="Times New Roman"/>
                <a:sym typeface="Times New Roman"/>
              </a:rPr>
              <a:t>tín</a:t>
            </a:r>
            <a:r>
              <a:rPr lang="en-US" sz="1800" dirty="0" smtClean="0">
                <a:latin typeface="Times New Roman"/>
                <a:ea typeface="Times New Roman"/>
                <a:cs typeface="Times New Roman"/>
                <a:sym typeface="Times New Roman"/>
              </a:rPr>
              <a:t> </a:t>
            </a:r>
            <a:r>
              <a:rPr lang="en-US" sz="1800" dirty="0" err="1" smtClean="0">
                <a:latin typeface="Times New Roman"/>
                <a:ea typeface="Times New Roman"/>
                <a:cs typeface="Times New Roman"/>
                <a:sym typeface="Times New Roman"/>
              </a:rPr>
              <a:t>hiệu</a:t>
            </a:r>
            <a:r>
              <a:rPr lang="en-US" sz="1800" dirty="0" smtClean="0">
                <a:latin typeface="Times New Roman"/>
                <a:ea typeface="Times New Roman"/>
                <a:cs typeface="Times New Roman"/>
                <a:sym typeface="Times New Roman"/>
              </a:rPr>
              <a:t> </a:t>
            </a:r>
            <a:r>
              <a:rPr lang="en-US" sz="1800" dirty="0" err="1" smtClean="0">
                <a:latin typeface="Times New Roman"/>
                <a:ea typeface="Times New Roman"/>
                <a:cs typeface="Times New Roman"/>
                <a:sym typeface="Times New Roman"/>
              </a:rPr>
              <a:t>điều</a:t>
            </a:r>
            <a:r>
              <a:rPr lang="en-US" sz="1800" dirty="0" smtClean="0">
                <a:latin typeface="Times New Roman"/>
                <a:ea typeface="Times New Roman"/>
                <a:cs typeface="Times New Roman"/>
                <a:sym typeface="Times New Roman"/>
              </a:rPr>
              <a:t> </a:t>
            </a:r>
            <a:r>
              <a:rPr lang="en-US" sz="1800" dirty="0" err="1" smtClean="0">
                <a:latin typeface="Times New Roman"/>
                <a:ea typeface="Times New Roman"/>
                <a:cs typeface="Times New Roman"/>
                <a:sym typeface="Times New Roman"/>
              </a:rPr>
              <a:t>khiển</a:t>
            </a:r>
            <a:r>
              <a:rPr lang="en-US" sz="1800" dirty="0" smtClean="0">
                <a:latin typeface="Times New Roman"/>
                <a:ea typeface="Times New Roman"/>
                <a:cs typeface="Times New Roman"/>
                <a:sym typeface="Times New Roman"/>
              </a:rPr>
              <a:t> </a:t>
            </a:r>
            <a:r>
              <a:rPr lang="en-US" sz="1800" dirty="0" err="1" smtClean="0">
                <a:latin typeface="Times New Roman"/>
                <a:ea typeface="Times New Roman"/>
                <a:cs typeface="Times New Roman"/>
                <a:sym typeface="Times New Roman"/>
              </a:rPr>
              <a:t>để</a:t>
            </a:r>
            <a:r>
              <a:rPr lang="en-US" sz="1800" dirty="0" smtClean="0">
                <a:latin typeface="Times New Roman"/>
                <a:ea typeface="Times New Roman"/>
                <a:cs typeface="Times New Roman"/>
                <a:sym typeface="Times New Roman"/>
              </a:rPr>
              <a:t> </a:t>
            </a:r>
            <a:r>
              <a:rPr lang="en-US" sz="1800" dirty="0" err="1" smtClean="0">
                <a:latin typeface="Times New Roman"/>
                <a:ea typeface="Times New Roman"/>
                <a:cs typeface="Times New Roman"/>
                <a:sym typeface="Times New Roman"/>
              </a:rPr>
              <a:t>đảm</a:t>
            </a:r>
            <a:r>
              <a:rPr lang="en-US" sz="1800" dirty="0" smtClean="0">
                <a:latin typeface="Times New Roman"/>
                <a:ea typeface="Times New Roman"/>
                <a:cs typeface="Times New Roman"/>
                <a:sym typeface="Times New Roman"/>
              </a:rPr>
              <a:t> </a:t>
            </a:r>
            <a:r>
              <a:rPr lang="en-US" sz="1800" dirty="0" err="1" smtClean="0">
                <a:latin typeface="Times New Roman"/>
                <a:ea typeface="Times New Roman"/>
                <a:cs typeface="Times New Roman"/>
                <a:sym typeface="Times New Roman"/>
              </a:rPr>
              <a:t>bảo</a:t>
            </a:r>
            <a:r>
              <a:rPr lang="en-US" sz="1800" dirty="0" smtClean="0">
                <a:latin typeface="Times New Roman"/>
                <a:ea typeface="Times New Roman"/>
                <a:cs typeface="Times New Roman"/>
                <a:sym typeface="Times New Roman"/>
              </a:rPr>
              <a:t> </a:t>
            </a:r>
            <a:r>
              <a:rPr lang="en-US" sz="1800" dirty="0" err="1" smtClean="0">
                <a:latin typeface="Times New Roman"/>
                <a:ea typeface="Times New Roman"/>
                <a:cs typeface="Times New Roman"/>
                <a:sym typeface="Times New Roman"/>
              </a:rPr>
              <a:t>mỗi</a:t>
            </a:r>
            <a:r>
              <a:rPr lang="en-US" sz="1800" dirty="0" smtClean="0">
                <a:latin typeface="Times New Roman"/>
                <a:ea typeface="Times New Roman"/>
                <a:cs typeface="Times New Roman"/>
                <a:sym typeface="Times New Roman"/>
              </a:rPr>
              <a:t> </a:t>
            </a:r>
            <a:r>
              <a:rPr lang="en-US" sz="1800" dirty="0" err="1" smtClean="0">
                <a:latin typeface="Times New Roman"/>
                <a:ea typeface="Times New Roman"/>
                <a:cs typeface="Times New Roman"/>
                <a:sym typeface="Times New Roman"/>
              </a:rPr>
              <a:t>lệnh</a:t>
            </a:r>
            <a:r>
              <a:rPr lang="en-US" sz="1800" dirty="0" smtClean="0">
                <a:latin typeface="Times New Roman"/>
                <a:ea typeface="Times New Roman"/>
                <a:cs typeface="Times New Roman"/>
                <a:sym typeface="Times New Roman"/>
              </a:rPr>
              <a:t> </a:t>
            </a:r>
            <a:r>
              <a:rPr lang="en-US" sz="1800" dirty="0" err="1" smtClean="0">
                <a:latin typeface="Times New Roman"/>
                <a:ea typeface="Times New Roman"/>
                <a:cs typeface="Times New Roman"/>
                <a:sym typeface="Times New Roman"/>
              </a:rPr>
              <a:t>được</a:t>
            </a:r>
            <a:r>
              <a:rPr lang="en-US" sz="1800" dirty="0" smtClean="0">
                <a:latin typeface="Times New Roman"/>
                <a:ea typeface="Times New Roman"/>
                <a:cs typeface="Times New Roman"/>
                <a:sym typeface="Times New Roman"/>
              </a:rPr>
              <a:t> </a:t>
            </a:r>
            <a:r>
              <a:rPr lang="en-US" sz="1800" dirty="0" err="1" smtClean="0">
                <a:latin typeface="Times New Roman"/>
                <a:ea typeface="Times New Roman"/>
                <a:cs typeface="Times New Roman"/>
                <a:sym typeface="Times New Roman"/>
              </a:rPr>
              <a:t>thực</a:t>
            </a:r>
            <a:r>
              <a:rPr lang="en-US" sz="1800" dirty="0" smtClean="0">
                <a:latin typeface="Times New Roman"/>
                <a:ea typeface="Times New Roman"/>
                <a:cs typeface="Times New Roman"/>
                <a:sym typeface="Times New Roman"/>
              </a:rPr>
              <a:t> </a:t>
            </a:r>
            <a:r>
              <a:rPr lang="en-US" sz="1800" dirty="0" err="1" smtClean="0">
                <a:latin typeface="Times New Roman"/>
                <a:ea typeface="Times New Roman"/>
                <a:cs typeface="Times New Roman"/>
                <a:sym typeface="Times New Roman"/>
              </a:rPr>
              <a:t>hiện</a:t>
            </a:r>
            <a:r>
              <a:rPr lang="en-US" sz="1800" dirty="0" smtClean="0">
                <a:latin typeface="Times New Roman"/>
                <a:ea typeface="Times New Roman"/>
                <a:cs typeface="Times New Roman"/>
                <a:sym typeface="Times New Roman"/>
              </a:rPr>
              <a:t> </a:t>
            </a:r>
            <a:r>
              <a:rPr lang="en-US" sz="1800" dirty="0" err="1" smtClean="0">
                <a:latin typeface="Times New Roman"/>
                <a:ea typeface="Times New Roman"/>
                <a:cs typeface="Times New Roman"/>
                <a:sym typeface="Times New Roman"/>
              </a:rPr>
              <a:t>chính</a:t>
            </a:r>
            <a:r>
              <a:rPr lang="en-US" sz="1800" dirty="0" smtClean="0">
                <a:latin typeface="Times New Roman"/>
                <a:ea typeface="Times New Roman"/>
                <a:cs typeface="Times New Roman"/>
                <a:sym typeface="Times New Roman"/>
              </a:rPr>
              <a:t> </a:t>
            </a:r>
            <a:r>
              <a:rPr lang="en-US" sz="1800" dirty="0" err="1" smtClean="0">
                <a:latin typeface="Times New Roman"/>
                <a:ea typeface="Times New Roman"/>
                <a:cs typeface="Times New Roman"/>
                <a:sym typeface="Times New Roman"/>
              </a:rPr>
              <a:t>xác</a:t>
            </a:r>
            <a:r>
              <a:rPr lang="en-US" sz="1800" dirty="0" smtClean="0">
                <a:latin typeface="Times New Roman"/>
                <a:ea typeface="Times New Roman"/>
                <a:cs typeface="Times New Roman"/>
                <a:sym typeface="Times New Roman"/>
              </a:rPr>
              <a:t> .</a:t>
            </a:r>
            <a:endParaRPr lang="en-US" sz="1800" dirty="0">
              <a:latin typeface="Times New Roman"/>
              <a:ea typeface="Times New Roman"/>
              <a:cs typeface="Times New Roman"/>
              <a:sym typeface="Times New Roman"/>
            </a:endParaRPr>
          </a:p>
        </p:txBody>
      </p:sp>
      <p:pic>
        <p:nvPicPr>
          <p:cNvPr id="210" name="Google Shape;210;p3" descr="Khoa Kỹ Thuật Máy Tính - CE.UIT - Logo chính thức của khoa KTMT | Facebook"/>
          <p:cNvPicPr preferRelativeResize="0"/>
          <p:nvPr/>
        </p:nvPicPr>
        <p:blipFill rotWithShape="1">
          <a:blip r:embed="rId3">
            <a:alphaModFix/>
          </a:blip>
          <a:srcRect l="10817" t="14436" r="10066" b="24267"/>
          <a:stretch/>
        </p:blipFill>
        <p:spPr>
          <a:xfrm>
            <a:off x="10917817" y="253379"/>
            <a:ext cx="1036725" cy="806172"/>
          </a:xfrm>
          <a:prstGeom prst="rect">
            <a:avLst/>
          </a:prstGeom>
          <a:noFill/>
          <a:ln w="9525" cap="flat" cmpd="sng">
            <a:solidFill>
              <a:srgbClr val="00F967"/>
            </a:solidFill>
            <a:prstDash val="solid"/>
            <a:round/>
            <a:headEnd type="none" w="sm" len="sm"/>
            <a:tailEnd type="none" w="sm" len="sm"/>
          </a:ln>
          <a:effectLst>
            <a:outerShdw blurRad="50800" dist="38100" dir="2700000" algn="tl" rotWithShape="0">
              <a:srgbClr val="000000">
                <a:alpha val="40000"/>
              </a:srgbClr>
            </a:outerShdw>
          </a:effectLst>
        </p:spPr>
      </p:pic>
      <p:sp>
        <p:nvSpPr>
          <p:cNvPr id="211" name="Google Shape;211;p3"/>
          <p:cNvSpPr txBox="1"/>
          <p:nvPr/>
        </p:nvSpPr>
        <p:spPr>
          <a:xfrm>
            <a:off x="81268" y="6488539"/>
            <a:ext cx="3964951"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dirty="0">
                <a:solidFill>
                  <a:schemeClr val="dk1"/>
                </a:solidFill>
                <a:latin typeface="Century"/>
                <a:ea typeface="Century"/>
                <a:cs typeface="Century"/>
                <a:sym typeface="Century"/>
              </a:rPr>
              <a:t>Tuesday 5/11/2024 – ĐHQG TPHCM – UIT – KTMT</a:t>
            </a:r>
            <a:endParaRPr dirty="0"/>
          </a:p>
        </p:txBody>
      </p:sp>
      <p:pic>
        <p:nvPicPr>
          <p:cNvPr id="3" name="Picture 2"/>
          <p:cNvPicPr>
            <a:picLocks noChangeAspect="1"/>
          </p:cNvPicPr>
          <p:nvPr/>
        </p:nvPicPr>
        <p:blipFill>
          <a:blip r:embed="rId4"/>
          <a:stretch>
            <a:fillRect/>
          </a:stretch>
        </p:blipFill>
        <p:spPr>
          <a:xfrm>
            <a:off x="5572231" y="1213953"/>
            <a:ext cx="6382311" cy="4752507"/>
          </a:xfrm>
          <a:prstGeom prst="rect">
            <a:avLst/>
          </a:prstGeom>
        </p:spPr>
      </p:pic>
    </p:spTree>
    <p:extLst>
      <p:ext uri="{BB962C8B-B14F-4D97-AF65-F5344CB8AC3E}">
        <p14:creationId xmlns:p14="http://schemas.microsoft.com/office/powerpoint/2010/main" val="2717648345"/>
      </p:ext>
    </p:extLst>
  </p:cSld>
  <p:clrMapOvr>
    <a:masterClrMapping/>
  </p:clrMapOvr>
  <p:transition spd="med">
    <p:push/>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rgbClr val="FFFFFF">
                <a:alpha val="6666"/>
              </a:srgbClr>
            </a:gs>
            <a:gs pos="68000">
              <a:srgbClr val="FFFFFF">
                <a:alpha val="6666"/>
              </a:srgbClr>
            </a:gs>
            <a:gs pos="100000">
              <a:srgbClr val="80FFB5">
                <a:alpha val="46666"/>
              </a:srgbClr>
            </a:gs>
          </a:gsLst>
          <a:lin ang="16200000" scaled="0"/>
        </a:gradFill>
        <a:effectLst/>
      </p:bgPr>
    </p:bg>
    <p:spTree>
      <p:nvGrpSpPr>
        <p:cNvPr id="1" name="Shape 207"/>
        <p:cNvGrpSpPr/>
        <p:nvPr/>
      </p:nvGrpSpPr>
      <p:grpSpPr>
        <a:xfrm>
          <a:off x="0" y="0"/>
          <a:ext cx="0" cy="0"/>
          <a:chOff x="0" y="0"/>
          <a:chExt cx="0" cy="0"/>
        </a:xfrm>
      </p:grpSpPr>
      <p:sp>
        <p:nvSpPr>
          <p:cNvPr id="208" name="Google Shape;208;p3"/>
          <p:cNvSpPr txBox="1">
            <a:spLocks noGrp="1"/>
          </p:cNvSpPr>
          <p:nvPr>
            <p:ph type="title"/>
          </p:nvPr>
        </p:nvSpPr>
        <p:spPr>
          <a:xfrm>
            <a:off x="838200" y="309437"/>
            <a:ext cx="10515600" cy="694056"/>
          </a:xfrm>
          <a:prstGeom prst="rect">
            <a:avLst/>
          </a:prstGeom>
          <a:noFill/>
          <a:ln>
            <a:noFill/>
          </a:ln>
        </p:spPr>
        <p:txBody>
          <a:bodyPr spcFirstLastPara="1" wrap="square" lIns="91425" tIns="45700" rIns="91425" bIns="45700" anchor="ctr" anchorCtr="0">
            <a:normAutofit/>
          </a:bodyPr>
          <a:lstStyle/>
          <a:p>
            <a:pPr lvl="0">
              <a:buClr>
                <a:srgbClr val="007C33"/>
              </a:buClr>
              <a:buSzPct val="100000"/>
            </a:pPr>
            <a:r>
              <a:rPr lang="en-US" sz="3200" b="1" u="sng" dirty="0" err="1" smtClean="0">
                <a:solidFill>
                  <a:srgbClr val="007C33"/>
                </a:solidFill>
                <a:latin typeface="Times New Roman"/>
                <a:cs typeface="Times New Roman"/>
                <a:sym typeface="Times New Roman"/>
              </a:rPr>
              <a:t>Các</a:t>
            </a:r>
            <a:r>
              <a:rPr lang="en-US" sz="3200" b="1" u="sng" dirty="0" smtClean="0">
                <a:solidFill>
                  <a:srgbClr val="007C33"/>
                </a:solidFill>
                <a:latin typeface="Times New Roman"/>
                <a:cs typeface="Times New Roman"/>
                <a:sym typeface="Times New Roman"/>
              </a:rPr>
              <a:t> </a:t>
            </a:r>
            <a:r>
              <a:rPr lang="en-US" sz="3200" b="1" u="sng" dirty="0" err="1" smtClean="0">
                <a:solidFill>
                  <a:srgbClr val="007C33"/>
                </a:solidFill>
                <a:latin typeface="Times New Roman"/>
                <a:cs typeface="Times New Roman"/>
                <a:sym typeface="Times New Roman"/>
              </a:rPr>
              <a:t>Khối</a:t>
            </a:r>
            <a:r>
              <a:rPr lang="en-US" sz="3200" b="1" u="sng" dirty="0" smtClean="0">
                <a:solidFill>
                  <a:srgbClr val="007C33"/>
                </a:solidFill>
                <a:latin typeface="Times New Roman"/>
                <a:cs typeface="Times New Roman"/>
                <a:sym typeface="Times New Roman"/>
              </a:rPr>
              <a:t> </a:t>
            </a:r>
            <a:r>
              <a:rPr lang="en-US" sz="3200" b="1" u="sng" dirty="0" err="1" smtClean="0">
                <a:solidFill>
                  <a:srgbClr val="007C33"/>
                </a:solidFill>
                <a:latin typeface="Times New Roman"/>
                <a:cs typeface="Times New Roman"/>
                <a:sym typeface="Times New Roman"/>
              </a:rPr>
              <a:t>Thiết</a:t>
            </a:r>
            <a:r>
              <a:rPr lang="en-US" sz="3200" b="1" u="sng" dirty="0" smtClean="0">
                <a:solidFill>
                  <a:srgbClr val="007C33"/>
                </a:solidFill>
                <a:latin typeface="Times New Roman"/>
                <a:cs typeface="Times New Roman"/>
                <a:sym typeface="Times New Roman"/>
              </a:rPr>
              <a:t> </a:t>
            </a:r>
            <a:r>
              <a:rPr lang="en-US" sz="3200" b="1" u="sng" dirty="0" err="1" smtClean="0">
                <a:solidFill>
                  <a:srgbClr val="007C33"/>
                </a:solidFill>
                <a:latin typeface="Times New Roman"/>
                <a:cs typeface="Times New Roman"/>
                <a:sym typeface="Times New Roman"/>
              </a:rPr>
              <a:t>Kế</a:t>
            </a:r>
            <a:r>
              <a:rPr lang="en-US" sz="3200" b="1" u="sng" dirty="0" smtClean="0">
                <a:solidFill>
                  <a:srgbClr val="007C33"/>
                </a:solidFill>
                <a:latin typeface="Times New Roman"/>
                <a:cs typeface="Times New Roman"/>
                <a:sym typeface="Times New Roman"/>
              </a:rPr>
              <a:t> </a:t>
            </a:r>
            <a:r>
              <a:rPr lang="en-US" sz="3200" b="1" u="sng" dirty="0" err="1" smtClean="0">
                <a:solidFill>
                  <a:srgbClr val="007C33"/>
                </a:solidFill>
                <a:latin typeface="Times New Roman"/>
                <a:cs typeface="Times New Roman"/>
                <a:sym typeface="Times New Roman"/>
              </a:rPr>
              <a:t>Trong</a:t>
            </a:r>
            <a:r>
              <a:rPr lang="en-US" sz="3200" b="1" u="sng" dirty="0" smtClean="0">
                <a:solidFill>
                  <a:srgbClr val="007C33"/>
                </a:solidFill>
                <a:latin typeface="Times New Roman"/>
                <a:cs typeface="Times New Roman"/>
                <a:sym typeface="Times New Roman"/>
              </a:rPr>
              <a:t> </a:t>
            </a:r>
            <a:r>
              <a:rPr lang="en-US" sz="3200" b="1" u="sng" dirty="0" err="1" smtClean="0">
                <a:solidFill>
                  <a:srgbClr val="007C33"/>
                </a:solidFill>
                <a:latin typeface="Times New Roman"/>
                <a:cs typeface="Times New Roman"/>
                <a:sym typeface="Times New Roman"/>
              </a:rPr>
              <a:t>Datapath</a:t>
            </a:r>
            <a:r>
              <a:rPr lang="en-US" sz="3200" b="1" u="sng" dirty="0" smtClean="0">
                <a:solidFill>
                  <a:srgbClr val="007C33"/>
                </a:solidFill>
                <a:latin typeface="Times New Roman"/>
                <a:cs typeface="Times New Roman"/>
                <a:sym typeface="Times New Roman"/>
              </a:rPr>
              <a:t> MIPS</a:t>
            </a:r>
            <a:endParaRPr sz="3200" u="sng" dirty="0">
              <a:solidFill>
                <a:srgbClr val="007C33"/>
              </a:solidFill>
            </a:endParaRPr>
          </a:p>
        </p:txBody>
      </p:sp>
      <p:sp>
        <p:nvSpPr>
          <p:cNvPr id="209" name="Google Shape;209;p3"/>
          <p:cNvSpPr txBox="1">
            <a:spLocks noGrp="1"/>
          </p:cNvSpPr>
          <p:nvPr>
            <p:ph type="body" idx="1"/>
          </p:nvPr>
        </p:nvSpPr>
        <p:spPr>
          <a:xfrm>
            <a:off x="838200" y="1003494"/>
            <a:ext cx="4821936" cy="4962966"/>
          </a:xfrm>
          <a:prstGeom prst="rect">
            <a:avLst/>
          </a:prstGeom>
          <a:noFill/>
          <a:ln>
            <a:noFill/>
          </a:ln>
        </p:spPr>
        <p:txBody>
          <a:bodyPr spcFirstLastPara="1" wrap="square" lIns="91425" tIns="45700" rIns="91425" bIns="45700" numCol="1" anchor="t" anchorCtr="0">
            <a:normAutofit/>
          </a:bodyPr>
          <a:lstStyle/>
          <a:p>
            <a:pPr marL="133350" indent="0">
              <a:spcBef>
                <a:spcPts val="1100"/>
              </a:spcBef>
              <a:buSzPts val="2100"/>
              <a:buNone/>
            </a:pPr>
            <a:r>
              <a:rPr lang="en-US" sz="1800" b="1" dirty="0" smtClean="0">
                <a:latin typeface="Times New Roman"/>
                <a:ea typeface="Times New Roman"/>
                <a:cs typeface="Times New Roman"/>
                <a:sym typeface="Times New Roman"/>
              </a:rPr>
              <a:t>5. </a:t>
            </a:r>
            <a:r>
              <a:rPr lang="en-US" sz="1800" b="1" dirty="0" err="1" smtClean="0">
                <a:latin typeface="Times New Roman"/>
                <a:ea typeface="Times New Roman"/>
                <a:cs typeface="Times New Roman"/>
                <a:sym typeface="Times New Roman"/>
              </a:rPr>
              <a:t>Khối</a:t>
            </a:r>
            <a:r>
              <a:rPr lang="en-US" sz="1800" b="1" dirty="0" smtClean="0">
                <a:latin typeface="Times New Roman"/>
                <a:ea typeface="Times New Roman"/>
                <a:cs typeface="Times New Roman"/>
                <a:sym typeface="Times New Roman"/>
              </a:rPr>
              <a:t> </a:t>
            </a:r>
            <a:r>
              <a:rPr lang="en-US" sz="1800" b="1" dirty="0" err="1" smtClean="0">
                <a:latin typeface="Times New Roman"/>
                <a:ea typeface="Times New Roman"/>
                <a:cs typeface="Times New Roman"/>
                <a:sym typeface="Times New Roman"/>
              </a:rPr>
              <a:t>Zero_Sign_Extend</a:t>
            </a:r>
            <a:r>
              <a:rPr lang="en-US" sz="1800" b="1" dirty="0" smtClean="0">
                <a:latin typeface="Times New Roman"/>
                <a:ea typeface="Times New Roman"/>
                <a:cs typeface="Times New Roman"/>
                <a:sym typeface="Times New Roman"/>
              </a:rPr>
              <a:t> ( </a:t>
            </a:r>
            <a:r>
              <a:rPr lang="en-US" sz="1800" b="1" dirty="0" err="1" smtClean="0">
                <a:latin typeface="Times New Roman"/>
                <a:ea typeface="Times New Roman"/>
                <a:cs typeface="Times New Roman"/>
                <a:sym typeface="Times New Roman"/>
              </a:rPr>
              <a:t>Gộp</a:t>
            </a:r>
            <a:r>
              <a:rPr lang="en-US" sz="1800" b="1" dirty="0" smtClean="0">
                <a:latin typeface="Times New Roman"/>
                <a:ea typeface="Times New Roman"/>
                <a:cs typeface="Times New Roman"/>
                <a:sym typeface="Times New Roman"/>
              </a:rPr>
              <a:t> </a:t>
            </a:r>
            <a:r>
              <a:rPr lang="en-US" sz="1800" b="1" dirty="0" err="1" smtClean="0">
                <a:latin typeface="Times New Roman"/>
                <a:ea typeface="Times New Roman"/>
                <a:cs typeface="Times New Roman"/>
                <a:sym typeface="Times New Roman"/>
              </a:rPr>
              <a:t>chung</a:t>
            </a:r>
            <a:r>
              <a:rPr lang="en-US" sz="1800" b="1" dirty="0" smtClean="0">
                <a:latin typeface="Times New Roman"/>
                <a:ea typeface="Times New Roman"/>
                <a:cs typeface="Times New Roman"/>
                <a:sym typeface="Times New Roman"/>
              </a:rPr>
              <a:t> </a:t>
            </a:r>
            <a:r>
              <a:rPr lang="en-US" sz="1800" b="1" dirty="0" err="1" smtClean="0">
                <a:latin typeface="Times New Roman"/>
                <a:ea typeface="Times New Roman"/>
                <a:cs typeface="Times New Roman"/>
                <a:sym typeface="Times New Roman"/>
              </a:rPr>
              <a:t>hai</a:t>
            </a:r>
            <a:r>
              <a:rPr lang="en-US" sz="1800" b="1" dirty="0" smtClean="0">
                <a:latin typeface="Times New Roman"/>
                <a:ea typeface="Times New Roman"/>
                <a:cs typeface="Times New Roman"/>
                <a:sym typeface="Times New Roman"/>
              </a:rPr>
              <a:t> </a:t>
            </a:r>
            <a:r>
              <a:rPr lang="en-US" sz="1800" b="1" dirty="0" err="1" smtClean="0">
                <a:latin typeface="Times New Roman"/>
                <a:ea typeface="Times New Roman"/>
                <a:cs typeface="Times New Roman"/>
                <a:sym typeface="Times New Roman"/>
              </a:rPr>
              <a:t>khối</a:t>
            </a:r>
            <a:r>
              <a:rPr lang="en-US" sz="1800" b="1" dirty="0" smtClean="0">
                <a:latin typeface="Times New Roman"/>
                <a:ea typeface="Times New Roman"/>
                <a:cs typeface="Times New Roman"/>
                <a:sym typeface="Times New Roman"/>
              </a:rPr>
              <a:t> Sign Extend </a:t>
            </a:r>
            <a:r>
              <a:rPr lang="en-US" sz="1800" b="1" dirty="0" err="1" smtClean="0">
                <a:latin typeface="Times New Roman"/>
                <a:ea typeface="Times New Roman"/>
                <a:cs typeface="Times New Roman"/>
                <a:sym typeface="Times New Roman"/>
              </a:rPr>
              <a:t>và</a:t>
            </a:r>
            <a:r>
              <a:rPr lang="en-US" sz="1800" b="1" dirty="0" smtClean="0">
                <a:latin typeface="Times New Roman"/>
                <a:ea typeface="Times New Roman"/>
                <a:cs typeface="Times New Roman"/>
                <a:sym typeface="Times New Roman"/>
              </a:rPr>
              <a:t> Zero Extend )</a:t>
            </a:r>
          </a:p>
          <a:p>
            <a:pPr marL="133350" indent="0">
              <a:spcBef>
                <a:spcPts val="1100"/>
              </a:spcBef>
              <a:buSzPts val="2100"/>
              <a:buNone/>
            </a:pPr>
            <a:r>
              <a:rPr lang="en-US" sz="1800" dirty="0" err="1" smtClean="0">
                <a:latin typeface="Times New Roman"/>
                <a:ea typeface="Times New Roman"/>
                <a:cs typeface="Times New Roman"/>
                <a:sym typeface="Times New Roman"/>
              </a:rPr>
              <a:t>Chức</a:t>
            </a:r>
            <a:r>
              <a:rPr lang="en-US" sz="1800" dirty="0" smtClean="0">
                <a:latin typeface="Times New Roman"/>
                <a:ea typeface="Times New Roman"/>
                <a:cs typeface="Times New Roman"/>
                <a:sym typeface="Times New Roman"/>
              </a:rPr>
              <a:t> </a:t>
            </a:r>
            <a:r>
              <a:rPr lang="en-US" sz="1800" dirty="0" err="1" smtClean="0">
                <a:latin typeface="Times New Roman"/>
                <a:ea typeface="Times New Roman"/>
                <a:cs typeface="Times New Roman"/>
                <a:sym typeface="Times New Roman"/>
              </a:rPr>
              <a:t>năng</a:t>
            </a:r>
            <a:r>
              <a:rPr lang="en-US" sz="1800" dirty="0" smtClean="0">
                <a:latin typeface="Times New Roman"/>
                <a:ea typeface="Times New Roman"/>
                <a:cs typeface="Times New Roman"/>
                <a:sym typeface="Times New Roman"/>
              </a:rPr>
              <a:t> </a:t>
            </a:r>
            <a:r>
              <a:rPr lang="en-US" sz="1800" dirty="0" err="1" smtClean="0">
                <a:latin typeface="Times New Roman"/>
                <a:ea typeface="Times New Roman"/>
                <a:cs typeface="Times New Roman"/>
                <a:sym typeface="Times New Roman"/>
              </a:rPr>
              <a:t>chính</a:t>
            </a:r>
            <a:r>
              <a:rPr lang="en-US" sz="1800" dirty="0" smtClean="0">
                <a:latin typeface="Times New Roman"/>
                <a:ea typeface="Times New Roman"/>
                <a:cs typeface="Times New Roman"/>
                <a:sym typeface="Times New Roman"/>
              </a:rPr>
              <a:t>: </a:t>
            </a:r>
          </a:p>
          <a:p>
            <a:pPr marL="419100" indent="-285750">
              <a:spcBef>
                <a:spcPts val="1100"/>
              </a:spcBef>
              <a:buSzPts val="2100"/>
              <a:buFontTx/>
              <a:buChar char="-"/>
            </a:pPr>
            <a:r>
              <a:rPr lang="en-US" sz="1800" dirty="0" err="1" smtClean="0">
                <a:latin typeface="Times New Roman"/>
                <a:ea typeface="Times New Roman"/>
                <a:cs typeface="Times New Roman"/>
                <a:sym typeface="Times New Roman"/>
              </a:rPr>
              <a:t>Mở</a:t>
            </a:r>
            <a:r>
              <a:rPr lang="en-US" sz="1800" dirty="0" smtClean="0">
                <a:latin typeface="Times New Roman"/>
                <a:ea typeface="Times New Roman"/>
                <a:cs typeface="Times New Roman"/>
                <a:sym typeface="Times New Roman"/>
              </a:rPr>
              <a:t> </a:t>
            </a:r>
            <a:r>
              <a:rPr lang="en-US" sz="1800" dirty="0" err="1" smtClean="0">
                <a:latin typeface="Times New Roman"/>
                <a:ea typeface="Times New Roman"/>
                <a:cs typeface="Times New Roman"/>
                <a:sym typeface="Times New Roman"/>
              </a:rPr>
              <a:t>rộng</a:t>
            </a:r>
            <a:r>
              <a:rPr lang="en-US" sz="1800" dirty="0" smtClean="0">
                <a:latin typeface="Times New Roman"/>
                <a:ea typeface="Times New Roman"/>
                <a:cs typeface="Times New Roman"/>
                <a:sym typeface="Times New Roman"/>
              </a:rPr>
              <a:t> </a:t>
            </a:r>
            <a:r>
              <a:rPr lang="en-US" sz="1800" dirty="0" err="1" smtClean="0">
                <a:latin typeface="Times New Roman"/>
                <a:ea typeface="Times New Roman"/>
                <a:cs typeface="Times New Roman"/>
                <a:sym typeface="Times New Roman"/>
              </a:rPr>
              <a:t>số</a:t>
            </a:r>
            <a:r>
              <a:rPr lang="en-US" sz="1800" dirty="0" smtClean="0">
                <a:latin typeface="Times New Roman"/>
                <a:ea typeface="Times New Roman"/>
                <a:cs typeface="Times New Roman"/>
                <a:sym typeface="Times New Roman"/>
              </a:rPr>
              <a:t> bit </a:t>
            </a:r>
            <a:r>
              <a:rPr lang="en-US" sz="1800" dirty="0" err="1" smtClean="0">
                <a:latin typeface="Times New Roman"/>
                <a:ea typeface="Times New Roman"/>
                <a:cs typeface="Times New Roman"/>
                <a:sym typeface="Times New Roman"/>
              </a:rPr>
              <a:t>từ</a:t>
            </a:r>
            <a:r>
              <a:rPr lang="en-US" sz="1800" dirty="0" smtClean="0">
                <a:latin typeface="Times New Roman"/>
                <a:ea typeface="Times New Roman"/>
                <a:cs typeface="Times New Roman"/>
                <a:sym typeface="Times New Roman"/>
              </a:rPr>
              <a:t> 16 bit ( Immediate) </a:t>
            </a:r>
            <a:r>
              <a:rPr lang="en-US" sz="1800" dirty="0" err="1" smtClean="0">
                <a:latin typeface="Times New Roman"/>
                <a:ea typeface="Times New Roman"/>
                <a:cs typeface="Times New Roman"/>
                <a:sym typeface="Times New Roman"/>
              </a:rPr>
              <a:t>đối</a:t>
            </a:r>
            <a:r>
              <a:rPr lang="en-US" sz="1800" dirty="0" smtClean="0">
                <a:latin typeface="Times New Roman"/>
                <a:ea typeface="Times New Roman"/>
                <a:cs typeface="Times New Roman"/>
                <a:sym typeface="Times New Roman"/>
              </a:rPr>
              <a:t> </a:t>
            </a:r>
            <a:r>
              <a:rPr lang="en-US" sz="1800" dirty="0" err="1" smtClean="0">
                <a:latin typeface="Times New Roman"/>
                <a:ea typeface="Times New Roman"/>
                <a:cs typeface="Times New Roman"/>
                <a:sym typeface="Times New Roman"/>
              </a:rPr>
              <a:t>với</a:t>
            </a:r>
            <a:r>
              <a:rPr lang="en-US" sz="1800" dirty="0" smtClean="0">
                <a:latin typeface="Times New Roman"/>
                <a:ea typeface="Times New Roman"/>
                <a:cs typeface="Times New Roman"/>
                <a:sym typeface="Times New Roman"/>
              </a:rPr>
              <a:t> </a:t>
            </a:r>
            <a:r>
              <a:rPr lang="en-US" sz="1800" dirty="0" err="1" smtClean="0">
                <a:latin typeface="Times New Roman"/>
                <a:ea typeface="Times New Roman"/>
                <a:cs typeface="Times New Roman"/>
                <a:sym typeface="Times New Roman"/>
              </a:rPr>
              <a:t>các</a:t>
            </a:r>
            <a:r>
              <a:rPr lang="en-US" sz="1800" dirty="0" smtClean="0">
                <a:latin typeface="Times New Roman"/>
                <a:ea typeface="Times New Roman"/>
                <a:cs typeface="Times New Roman"/>
                <a:sym typeface="Times New Roman"/>
              </a:rPr>
              <a:t> </a:t>
            </a:r>
            <a:r>
              <a:rPr lang="en-US" sz="1800" dirty="0" err="1" smtClean="0">
                <a:latin typeface="Times New Roman"/>
                <a:ea typeface="Times New Roman"/>
                <a:cs typeface="Times New Roman"/>
                <a:sym typeface="Times New Roman"/>
              </a:rPr>
              <a:t>lệnh</a:t>
            </a:r>
            <a:r>
              <a:rPr lang="en-US" sz="1800" dirty="0">
                <a:latin typeface="Times New Roman"/>
                <a:ea typeface="Times New Roman"/>
                <a:cs typeface="Times New Roman"/>
                <a:sym typeface="Times New Roman"/>
              </a:rPr>
              <a:t> </a:t>
            </a:r>
            <a:r>
              <a:rPr lang="en-US" sz="1800" dirty="0" err="1" smtClean="0">
                <a:latin typeface="Times New Roman"/>
                <a:ea typeface="Times New Roman"/>
                <a:cs typeface="Times New Roman"/>
                <a:sym typeface="Times New Roman"/>
              </a:rPr>
              <a:t>loại</a:t>
            </a:r>
            <a:r>
              <a:rPr lang="en-US" sz="1800" dirty="0" smtClean="0">
                <a:latin typeface="Times New Roman"/>
                <a:ea typeface="Times New Roman"/>
                <a:cs typeface="Times New Roman"/>
                <a:sym typeface="Times New Roman"/>
              </a:rPr>
              <a:t> I </a:t>
            </a:r>
            <a:r>
              <a:rPr lang="en-US" sz="1800" dirty="0" err="1" smtClean="0">
                <a:latin typeface="Times New Roman"/>
                <a:ea typeface="Times New Roman"/>
                <a:cs typeface="Times New Roman"/>
                <a:sym typeface="Times New Roman"/>
              </a:rPr>
              <a:t>lên</a:t>
            </a:r>
            <a:r>
              <a:rPr lang="en-US" sz="1800" dirty="0" smtClean="0">
                <a:latin typeface="Times New Roman"/>
                <a:ea typeface="Times New Roman"/>
                <a:cs typeface="Times New Roman"/>
                <a:sym typeface="Times New Roman"/>
              </a:rPr>
              <a:t> 32 bit </a:t>
            </a:r>
            <a:r>
              <a:rPr lang="en-US" sz="1800" dirty="0" err="1" smtClean="0">
                <a:latin typeface="Times New Roman"/>
                <a:ea typeface="Times New Roman"/>
                <a:cs typeface="Times New Roman"/>
                <a:sym typeface="Times New Roman"/>
              </a:rPr>
              <a:t>mà</a:t>
            </a:r>
            <a:r>
              <a:rPr lang="en-US" sz="1800" dirty="0" smtClean="0">
                <a:latin typeface="Times New Roman"/>
                <a:ea typeface="Times New Roman"/>
                <a:cs typeface="Times New Roman"/>
                <a:sym typeface="Times New Roman"/>
              </a:rPr>
              <a:t> </a:t>
            </a:r>
            <a:r>
              <a:rPr lang="en-US" sz="1800" dirty="0" err="1" smtClean="0">
                <a:latin typeface="Times New Roman"/>
                <a:ea typeface="Times New Roman"/>
                <a:cs typeface="Times New Roman"/>
                <a:sym typeface="Times New Roman"/>
              </a:rPr>
              <a:t>vẫn</a:t>
            </a:r>
            <a:r>
              <a:rPr lang="en-US" sz="1800" dirty="0" smtClean="0">
                <a:latin typeface="Times New Roman"/>
                <a:ea typeface="Times New Roman"/>
                <a:cs typeface="Times New Roman"/>
                <a:sym typeface="Times New Roman"/>
              </a:rPr>
              <a:t> </a:t>
            </a:r>
            <a:r>
              <a:rPr lang="en-US" sz="1800" dirty="0" err="1" smtClean="0">
                <a:latin typeface="Times New Roman"/>
                <a:ea typeface="Times New Roman"/>
                <a:cs typeface="Times New Roman"/>
                <a:sym typeface="Times New Roman"/>
              </a:rPr>
              <a:t>giữ</a:t>
            </a:r>
            <a:r>
              <a:rPr lang="en-US" sz="1800" dirty="0" smtClean="0">
                <a:latin typeface="Times New Roman"/>
                <a:ea typeface="Times New Roman"/>
                <a:cs typeface="Times New Roman"/>
                <a:sym typeface="Times New Roman"/>
              </a:rPr>
              <a:t> </a:t>
            </a:r>
            <a:r>
              <a:rPr lang="en-US" sz="1800" dirty="0" err="1" smtClean="0">
                <a:latin typeface="Times New Roman"/>
                <a:ea typeface="Times New Roman"/>
                <a:cs typeface="Times New Roman"/>
                <a:sym typeface="Times New Roman"/>
              </a:rPr>
              <a:t>nguyên</a:t>
            </a:r>
            <a:r>
              <a:rPr lang="en-US" sz="1800" dirty="0" smtClean="0">
                <a:latin typeface="Times New Roman"/>
                <a:ea typeface="Times New Roman"/>
                <a:cs typeface="Times New Roman"/>
                <a:sym typeface="Times New Roman"/>
              </a:rPr>
              <a:t> </a:t>
            </a:r>
            <a:r>
              <a:rPr lang="en-US" sz="1800" dirty="0" err="1" smtClean="0">
                <a:latin typeface="Times New Roman"/>
                <a:ea typeface="Times New Roman"/>
                <a:cs typeface="Times New Roman"/>
                <a:sym typeface="Times New Roman"/>
              </a:rPr>
              <a:t>giá</a:t>
            </a:r>
            <a:r>
              <a:rPr lang="en-US" sz="1800" dirty="0" smtClean="0">
                <a:latin typeface="Times New Roman"/>
                <a:ea typeface="Times New Roman"/>
                <a:cs typeface="Times New Roman"/>
                <a:sym typeface="Times New Roman"/>
              </a:rPr>
              <a:t> </a:t>
            </a:r>
            <a:r>
              <a:rPr lang="en-US" sz="1800" dirty="0" err="1" smtClean="0">
                <a:latin typeface="Times New Roman"/>
                <a:ea typeface="Times New Roman"/>
                <a:cs typeface="Times New Roman"/>
                <a:sym typeface="Times New Roman"/>
              </a:rPr>
              <a:t>trị</a:t>
            </a:r>
            <a:r>
              <a:rPr lang="en-US" sz="1800" dirty="0">
                <a:latin typeface="Times New Roman"/>
                <a:ea typeface="Times New Roman"/>
                <a:cs typeface="Times New Roman"/>
                <a:sym typeface="Times New Roman"/>
              </a:rPr>
              <a:t>.</a:t>
            </a:r>
            <a:endParaRPr lang="en-US" sz="1800" dirty="0" smtClean="0">
              <a:latin typeface="Times New Roman"/>
              <a:ea typeface="Times New Roman"/>
              <a:cs typeface="Times New Roman"/>
              <a:sym typeface="Times New Roman"/>
            </a:endParaRPr>
          </a:p>
        </p:txBody>
      </p:sp>
      <p:pic>
        <p:nvPicPr>
          <p:cNvPr id="210" name="Google Shape;210;p3" descr="Khoa Kỹ Thuật Máy Tính - CE.UIT - Logo chính thức của khoa KTMT | Facebook"/>
          <p:cNvPicPr preferRelativeResize="0"/>
          <p:nvPr/>
        </p:nvPicPr>
        <p:blipFill rotWithShape="1">
          <a:blip r:embed="rId3">
            <a:alphaModFix/>
          </a:blip>
          <a:srcRect l="10817" t="14436" r="10066" b="24267"/>
          <a:stretch/>
        </p:blipFill>
        <p:spPr>
          <a:xfrm>
            <a:off x="10917817" y="253379"/>
            <a:ext cx="1036725" cy="806172"/>
          </a:xfrm>
          <a:prstGeom prst="rect">
            <a:avLst/>
          </a:prstGeom>
          <a:noFill/>
          <a:ln w="9525" cap="flat" cmpd="sng">
            <a:solidFill>
              <a:srgbClr val="00F967"/>
            </a:solidFill>
            <a:prstDash val="solid"/>
            <a:round/>
            <a:headEnd type="none" w="sm" len="sm"/>
            <a:tailEnd type="none" w="sm" len="sm"/>
          </a:ln>
          <a:effectLst>
            <a:outerShdw blurRad="50800" dist="38100" dir="2700000" algn="tl" rotWithShape="0">
              <a:srgbClr val="000000">
                <a:alpha val="40000"/>
              </a:srgbClr>
            </a:outerShdw>
          </a:effectLst>
        </p:spPr>
      </p:pic>
      <p:sp>
        <p:nvSpPr>
          <p:cNvPr id="211" name="Google Shape;211;p3"/>
          <p:cNvSpPr txBox="1"/>
          <p:nvPr/>
        </p:nvSpPr>
        <p:spPr>
          <a:xfrm>
            <a:off x="81268" y="6488539"/>
            <a:ext cx="3964951"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dirty="0">
                <a:solidFill>
                  <a:schemeClr val="dk1"/>
                </a:solidFill>
                <a:latin typeface="Century"/>
                <a:ea typeface="Century"/>
                <a:cs typeface="Century"/>
                <a:sym typeface="Century"/>
              </a:rPr>
              <a:t>Tuesday 5/11/2024 – ĐHQG TPHCM – UIT – KTMT</a:t>
            </a:r>
            <a:endParaRPr dirty="0"/>
          </a:p>
        </p:txBody>
      </p:sp>
      <p:pic>
        <p:nvPicPr>
          <p:cNvPr id="2" name="Picture 1"/>
          <p:cNvPicPr>
            <a:picLocks noChangeAspect="1"/>
          </p:cNvPicPr>
          <p:nvPr/>
        </p:nvPicPr>
        <p:blipFill>
          <a:blip r:embed="rId4"/>
          <a:stretch>
            <a:fillRect/>
          </a:stretch>
        </p:blipFill>
        <p:spPr>
          <a:xfrm>
            <a:off x="5724144" y="1152722"/>
            <a:ext cx="6230398" cy="4726869"/>
          </a:xfrm>
          <a:prstGeom prst="rect">
            <a:avLst/>
          </a:prstGeom>
        </p:spPr>
      </p:pic>
    </p:spTree>
    <p:extLst>
      <p:ext uri="{BB962C8B-B14F-4D97-AF65-F5344CB8AC3E}">
        <p14:creationId xmlns:p14="http://schemas.microsoft.com/office/powerpoint/2010/main" val="2469172751"/>
      </p:ext>
    </p:extLst>
  </p:cSld>
  <p:clrMapOvr>
    <a:masterClrMapping/>
  </p:clrMapOvr>
  <p:transition spd="med">
    <p:push/>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0">
              <a:srgbClr val="FFFFFF">
                <a:alpha val="6666"/>
              </a:srgbClr>
            </a:gs>
            <a:gs pos="68000">
              <a:srgbClr val="FFFFFF">
                <a:alpha val="6666"/>
              </a:srgbClr>
            </a:gs>
            <a:gs pos="100000">
              <a:srgbClr val="80FFB5">
                <a:alpha val="46666"/>
              </a:srgbClr>
            </a:gs>
          </a:gsLst>
          <a:lin ang="16200000" scaled="0"/>
        </a:gradFill>
        <a:effectLst/>
      </p:bgPr>
    </p:bg>
    <p:spTree>
      <p:nvGrpSpPr>
        <p:cNvPr id="1" name="Shape 207"/>
        <p:cNvGrpSpPr/>
        <p:nvPr/>
      </p:nvGrpSpPr>
      <p:grpSpPr>
        <a:xfrm>
          <a:off x="0" y="0"/>
          <a:ext cx="0" cy="0"/>
          <a:chOff x="0" y="0"/>
          <a:chExt cx="0" cy="0"/>
        </a:xfrm>
      </p:grpSpPr>
      <p:sp>
        <p:nvSpPr>
          <p:cNvPr id="208" name="Google Shape;208;p3"/>
          <p:cNvSpPr txBox="1">
            <a:spLocks noGrp="1"/>
          </p:cNvSpPr>
          <p:nvPr>
            <p:ph type="title"/>
          </p:nvPr>
        </p:nvSpPr>
        <p:spPr>
          <a:xfrm>
            <a:off x="838200" y="309437"/>
            <a:ext cx="10515600" cy="694056"/>
          </a:xfrm>
          <a:prstGeom prst="rect">
            <a:avLst/>
          </a:prstGeom>
          <a:noFill/>
          <a:ln>
            <a:noFill/>
          </a:ln>
        </p:spPr>
        <p:txBody>
          <a:bodyPr spcFirstLastPara="1" wrap="square" lIns="91425" tIns="45700" rIns="91425" bIns="45700" anchor="ctr" anchorCtr="0">
            <a:normAutofit/>
          </a:bodyPr>
          <a:lstStyle/>
          <a:p>
            <a:pPr lvl="0">
              <a:buClr>
                <a:srgbClr val="007C33"/>
              </a:buClr>
              <a:buSzPct val="100000"/>
            </a:pPr>
            <a:r>
              <a:rPr lang="en-US" sz="3200" b="1" u="sng" dirty="0" err="1" smtClean="0">
                <a:solidFill>
                  <a:srgbClr val="007C33"/>
                </a:solidFill>
                <a:latin typeface="Times New Roman"/>
                <a:cs typeface="Times New Roman"/>
                <a:sym typeface="Times New Roman"/>
              </a:rPr>
              <a:t>Các</a:t>
            </a:r>
            <a:r>
              <a:rPr lang="en-US" sz="3200" b="1" u="sng" dirty="0" smtClean="0">
                <a:solidFill>
                  <a:srgbClr val="007C33"/>
                </a:solidFill>
                <a:latin typeface="Times New Roman"/>
                <a:cs typeface="Times New Roman"/>
                <a:sym typeface="Times New Roman"/>
              </a:rPr>
              <a:t> </a:t>
            </a:r>
            <a:r>
              <a:rPr lang="en-US" sz="3200" b="1" u="sng" dirty="0" err="1" smtClean="0">
                <a:solidFill>
                  <a:srgbClr val="007C33"/>
                </a:solidFill>
                <a:latin typeface="Times New Roman"/>
                <a:cs typeface="Times New Roman"/>
                <a:sym typeface="Times New Roman"/>
              </a:rPr>
              <a:t>Khối</a:t>
            </a:r>
            <a:r>
              <a:rPr lang="en-US" sz="3200" b="1" u="sng" dirty="0" smtClean="0">
                <a:solidFill>
                  <a:srgbClr val="007C33"/>
                </a:solidFill>
                <a:latin typeface="Times New Roman"/>
                <a:cs typeface="Times New Roman"/>
                <a:sym typeface="Times New Roman"/>
              </a:rPr>
              <a:t> </a:t>
            </a:r>
            <a:r>
              <a:rPr lang="en-US" sz="3200" b="1" u="sng" dirty="0" err="1" smtClean="0">
                <a:solidFill>
                  <a:srgbClr val="007C33"/>
                </a:solidFill>
                <a:latin typeface="Times New Roman"/>
                <a:cs typeface="Times New Roman"/>
                <a:sym typeface="Times New Roman"/>
              </a:rPr>
              <a:t>Thiết</a:t>
            </a:r>
            <a:r>
              <a:rPr lang="en-US" sz="3200" b="1" u="sng" dirty="0" smtClean="0">
                <a:solidFill>
                  <a:srgbClr val="007C33"/>
                </a:solidFill>
                <a:latin typeface="Times New Roman"/>
                <a:cs typeface="Times New Roman"/>
                <a:sym typeface="Times New Roman"/>
              </a:rPr>
              <a:t> </a:t>
            </a:r>
            <a:r>
              <a:rPr lang="en-US" sz="3200" b="1" u="sng" dirty="0" err="1" smtClean="0">
                <a:solidFill>
                  <a:srgbClr val="007C33"/>
                </a:solidFill>
                <a:latin typeface="Times New Roman"/>
                <a:cs typeface="Times New Roman"/>
                <a:sym typeface="Times New Roman"/>
              </a:rPr>
              <a:t>Kế</a:t>
            </a:r>
            <a:r>
              <a:rPr lang="en-US" sz="3200" b="1" u="sng" dirty="0" smtClean="0">
                <a:solidFill>
                  <a:srgbClr val="007C33"/>
                </a:solidFill>
                <a:latin typeface="Times New Roman"/>
                <a:cs typeface="Times New Roman"/>
                <a:sym typeface="Times New Roman"/>
              </a:rPr>
              <a:t> </a:t>
            </a:r>
            <a:r>
              <a:rPr lang="en-US" sz="3200" b="1" u="sng" dirty="0" err="1" smtClean="0">
                <a:solidFill>
                  <a:srgbClr val="007C33"/>
                </a:solidFill>
                <a:latin typeface="Times New Roman"/>
                <a:cs typeface="Times New Roman"/>
                <a:sym typeface="Times New Roman"/>
              </a:rPr>
              <a:t>Trong</a:t>
            </a:r>
            <a:r>
              <a:rPr lang="en-US" sz="3200" b="1" u="sng" dirty="0" smtClean="0">
                <a:solidFill>
                  <a:srgbClr val="007C33"/>
                </a:solidFill>
                <a:latin typeface="Times New Roman"/>
                <a:cs typeface="Times New Roman"/>
                <a:sym typeface="Times New Roman"/>
              </a:rPr>
              <a:t> </a:t>
            </a:r>
            <a:r>
              <a:rPr lang="en-US" sz="3200" b="1" u="sng" dirty="0" err="1" smtClean="0">
                <a:solidFill>
                  <a:srgbClr val="007C33"/>
                </a:solidFill>
                <a:latin typeface="Times New Roman"/>
                <a:cs typeface="Times New Roman"/>
                <a:sym typeface="Times New Roman"/>
              </a:rPr>
              <a:t>Datapath</a:t>
            </a:r>
            <a:r>
              <a:rPr lang="en-US" sz="3200" b="1" u="sng" dirty="0" smtClean="0">
                <a:solidFill>
                  <a:srgbClr val="007C33"/>
                </a:solidFill>
                <a:latin typeface="Times New Roman"/>
                <a:cs typeface="Times New Roman"/>
                <a:sym typeface="Times New Roman"/>
              </a:rPr>
              <a:t> MIPS</a:t>
            </a:r>
            <a:endParaRPr sz="3200" u="sng" dirty="0">
              <a:solidFill>
                <a:srgbClr val="007C33"/>
              </a:solidFill>
            </a:endParaRPr>
          </a:p>
        </p:txBody>
      </p:sp>
      <p:sp>
        <p:nvSpPr>
          <p:cNvPr id="209" name="Google Shape;209;p3"/>
          <p:cNvSpPr txBox="1">
            <a:spLocks noGrp="1"/>
          </p:cNvSpPr>
          <p:nvPr>
            <p:ph type="body" idx="1"/>
          </p:nvPr>
        </p:nvSpPr>
        <p:spPr>
          <a:xfrm>
            <a:off x="838200" y="1003494"/>
            <a:ext cx="4684776" cy="4962966"/>
          </a:xfrm>
          <a:prstGeom prst="rect">
            <a:avLst/>
          </a:prstGeom>
          <a:noFill/>
          <a:ln>
            <a:noFill/>
          </a:ln>
        </p:spPr>
        <p:txBody>
          <a:bodyPr spcFirstLastPara="1" wrap="square" lIns="91425" tIns="45700" rIns="91425" bIns="45700" numCol="1" anchor="t" anchorCtr="0">
            <a:normAutofit/>
          </a:bodyPr>
          <a:lstStyle/>
          <a:p>
            <a:pPr marL="133350" indent="0">
              <a:spcBef>
                <a:spcPts val="1100"/>
              </a:spcBef>
              <a:buSzPts val="2100"/>
              <a:buNone/>
            </a:pPr>
            <a:r>
              <a:rPr lang="en-US" sz="1800" b="1" dirty="0" smtClean="0">
                <a:latin typeface="Times New Roman"/>
                <a:ea typeface="Times New Roman"/>
                <a:cs typeface="Times New Roman"/>
                <a:sym typeface="Times New Roman"/>
              </a:rPr>
              <a:t>6. </a:t>
            </a:r>
            <a:r>
              <a:rPr lang="en-US" sz="1800" b="1" dirty="0" err="1" smtClean="0">
                <a:latin typeface="Times New Roman"/>
                <a:ea typeface="Times New Roman"/>
                <a:cs typeface="Times New Roman"/>
                <a:sym typeface="Times New Roman"/>
              </a:rPr>
              <a:t>Khối</a:t>
            </a:r>
            <a:r>
              <a:rPr lang="en-US" sz="1800" b="1" dirty="0" smtClean="0">
                <a:latin typeface="Times New Roman"/>
                <a:ea typeface="Times New Roman"/>
                <a:cs typeface="Times New Roman"/>
                <a:sym typeface="Times New Roman"/>
              </a:rPr>
              <a:t> </a:t>
            </a:r>
            <a:r>
              <a:rPr lang="en-US" sz="1800" b="1" dirty="0" err="1" smtClean="0">
                <a:latin typeface="Times New Roman"/>
                <a:ea typeface="Times New Roman"/>
                <a:cs typeface="Times New Roman"/>
                <a:sym typeface="Times New Roman"/>
              </a:rPr>
              <a:t>JR_Control</a:t>
            </a:r>
            <a:endParaRPr lang="en-US" sz="1800" b="1" dirty="0" smtClean="0">
              <a:latin typeface="Times New Roman"/>
              <a:ea typeface="Times New Roman"/>
              <a:cs typeface="Times New Roman"/>
              <a:sym typeface="Times New Roman"/>
            </a:endParaRPr>
          </a:p>
          <a:p>
            <a:pPr marL="133350" indent="0">
              <a:spcBef>
                <a:spcPts val="1100"/>
              </a:spcBef>
              <a:buSzPts val="2100"/>
              <a:buNone/>
            </a:pPr>
            <a:r>
              <a:rPr lang="en-US" sz="1800" dirty="0" err="1" smtClean="0">
                <a:latin typeface="Times New Roman"/>
                <a:ea typeface="Times New Roman"/>
                <a:cs typeface="Times New Roman"/>
                <a:sym typeface="Times New Roman"/>
              </a:rPr>
              <a:t>Chức</a:t>
            </a:r>
            <a:r>
              <a:rPr lang="en-US" sz="1800" dirty="0" smtClean="0">
                <a:latin typeface="Times New Roman"/>
                <a:ea typeface="Times New Roman"/>
                <a:cs typeface="Times New Roman"/>
                <a:sym typeface="Times New Roman"/>
              </a:rPr>
              <a:t> </a:t>
            </a:r>
            <a:r>
              <a:rPr lang="en-US" sz="1800" dirty="0" err="1" smtClean="0">
                <a:latin typeface="Times New Roman"/>
                <a:ea typeface="Times New Roman"/>
                <a:cs typeface="Times New Roman"/>
                <a:sym typeface="Times New Roman"/>
              </a:rPr>
              <a:t>năng</a:t>
            </a:r>
            <a:r>
              <a:rPr lang="en-US" sz="1800" dirty="0" smtClean="0">
                <a:latin typeface="Times New Roman"/>
                <a:ea typeface="Times New Roman"/>
                <a:cs typeface="Times New Roman"/>
                <a:sym typeface="Times New Roman"/>
              </a:rPr>
              <a:t> </a:t>
            </a:r>
            <a:r>
              <a:rPr lang="en-US" sz="1800" dirty="0" err="1" smtClean="0">
                <a:latin typeface="Times New Roman"/>
                <a:ea typeface="Times New Roman"/>
                <a:cs typeface="Times New Roman"/>
                <a:sym typeface="Times New Roman"/>
              </a:rPr>
              <a:t>chính</a:t>
            </a:r>
            <a:r>
              <a:rPr lang="en-US" sz="1800" dirty="0" smtClean="0">
                <a:latin typeface="Times New Roman"/>
                <a:ea typeface="Times New Roman"/>
                <a:cs typeface="Times New Roman"/>
                <a:sym typeface="Times New Roman"/>
              </a:rPr>
              <a:t>: </a:t>
            </a:r>
          </a:p>
          <a:p>
            <a:pPr marL="419100" indent="-285750">
              <a:spcBef>
                <a:spcPts val="1100"/>
              </a:spcBef>
              <a:buSzPts val="2100"/>
              <a:buFontTx/>
              <a:buChar char="-"/>
            </a:pPr>
            <a:r>
              <a:rPr lang="en-US" sz="1800" dirty="0" err="1" smtClean="0">
                <a:latin typeface="Times New Roman"/>
                <a:ea typeface="Times New Roman"/>
                <a:cs typeface="Times New Roman"/>
                <a:sym typeface="Times New Roman"/>
              </a:rPr>
              <a:t>Chịu</a:t>
            </a:r>
            <a:r>
              <a:rPr lang="en-US" sz="1800" dirty="0" smtClean="0">
                <a:latin typeface="Times New Roman"/>
                <a:ea typeface="Times New Roman"/>
                <a:cs typeface="Times New Roman"/>
                <a:sym typeface="Times New Roman"/>
              </a:rPr>
              <a:t> </a:t>
            </a:r>
            <a:r>
              <a:rPr lang="en-US" sz="1800" dirty="0" err="1" smtClean="0">
                <a:latin typeface="Times New Roman"/>
                <a:ea typeface="Times New Roman"/>
                <a:cs typeface="Times New Roman"/>
                <a:sym typeface="Times New Roman"/>
              </a:rPr>
              <a:t>trách</a:t>
            </a:r>
            <a:r>
              <a:rPr lang="en-US" sz="1800" dirty="0" smtClean="0">
                <a:latin typeface="Times New Roman"/>
                <a:ea typeface="Times New Roman"/>
                <a:cs typeface="Times New Roman"/>
                <a:sym typeface="Times New Roman"/>
              </a:rPr>
              <a:t> </a:t>
            </a:r>
            <a:r>
              <a:rPr lang="en-US" sz="1800" dirty="0" err="1" smtClean="0">
                <a:latin typeface="Times New Roman"/>
                <a:ea typeface="Times New Roman"/>
                <a:cs typeface="Times New Roman"/>
                <a:sym typeface="Times New Roman"/>
              </a:rPr>
              <a:t>nhiệm</a:t>
            </a:r>
            <a:r>
              <a:rPr lang="en-US" sz="1800" dirty="0" smtClean="0">
                <a:latin typeface="Times New Roman"/>
                <a:ea typeface="Times New Roman"/>
                <a:cs typeface="Times New Roman"/>
                <a:sym typeface="Times New Roman"/>
              </a:rPr>
              <a:t> </a:t>
            </a:r>
            <a:r>
              <a:rPr lang="en-US" sz="1800" dirty="0" err="1" smtClean="0">
                <a:latin typeface="Times New Roman"/>
                <a:ea typeface="Times New Roman"/>
                <a:cs typeface="Times New Roman"/>
                <a:sym typeface="Times New Roman"/>
              </a:rPr>
              <a:t>phát</a:t>
            </a:r>
            <a:r>
              <a:rPr lang="en-US" sz="1800" dirty="0" smtClean="0">
                <a:latin typeface="Times New Roman"/>
                <a:ea typeface="Times New Roman"/>
                <a:cs typeface="Times New Roman"/>
                <a:sym typeface="Times New Roman"/>
              </a:rPr>
              <a:t> </a:t>
            </a:r>
            <a:r>
              <a:rPr lang="en-US" sz="1800" dirty="0" err="1" smtClean="0">
                <a:latin typeface="Times New Roman"/>
                <a:ea typeface="Times New Roman"/>
                <a:cs typeface="Times New Roman"/>
                <a:sym typeface="Times New Roman"/>
              </a:rPr>
              <a:t>hiện</a:t>
            </a:r>
            <a:r>
              <a:rPr lang="en-US" sz="1800" dirty="0" smtClean="0">
                <a:latin typeface="Times New Roman"/>
                <a:ea typeface="Times New Roman"/>
                <a:cs typeface="Times New Roman"/>
                <a:sym typeface="Times New Roman"/>
              </a:rPr>
              <a:t> </a:t>
            </a:r>
            <a:r>
              <a:rPr lang="en-US" sz="1800" dirty="0" err="1" smtClean="0">
                <a:latin typeface="Times New Roman"/>
                <a:ea typeface="Times New Roman"/>
                <a:cs typeface="Times New Roman"/>
                <a:sym typeface="Times New Roman"/>
              </a:rPr>
              <a:t>và</a:t>
            </a:r>
            <a:r>
              <a:rPr lang="en-US" sz="1800" dirty="0" smtClean="0">
                <a:latin typeface="Times New Roman"/>
                <a:ea typeface="Times New Roman"/>
                <a:cs typeface="Times New Roman"/>
                <a:sym typeface="Times New Roman"/>
              </a:rPr>
              <a:t> </a:t>
            </a:r>
            <a:r>
              <a:rPr lang="en-US" sz="1800" dirty="0" err="1" smtClean="0">
                <a:latin typeface="Times New Roman"/>
                <a:ea typeface="Times New Roman"/>
                <a:cs typeface="Times New Roman"/>
                <a:sym typeface="Times New Roman"/>
              </a:rPr>
              <a:t>kích</a:t>
            </a:r>
            <a:r>
              <a:rPr lang="en-US" sz="1800" dirty="0" smtClean="0">
                <a:latin typeface="Times New Roman"/>
                <a:ea typeface="Times New Roman"/>
                <a:cs typeface="Times New Roman"/>
                <a:sym typeface="Times New Roman"/>
              </a:rPr>
              <a:t> </a:t>
            </a:r>
            <a:r>
              <a:rPr lang="en-US" sz="1800" dirty="0" err="1" smtClean="0">
                <a:latin typeface="Times New Roman"/>
                <a:ea typeface="Times New Roman"/>
                <a:cs typeface="Times New Roman"/>
                <a:sym typeface="Times New Roman"/>
              </a:rPr>
              <a:t>hoạt</a:t>
            </a:r>
            <a:r>
              <a:rPr lang="en-US" sz="1800" dirty="0" smtClean="0">
                <a:latin typeface="Times New Roman"/>
                <a:ea typeface="Times New Roman"/>
                <a:cs typeface="Times New Roman"/>
                <a:sym typeface="Times New Roman"/>
              </a:rPr>
              <a:t> </a:t>
            </a:r>
            <a:r>
              <a:rPr lang="en-US" sz="1800" dirty="0" err="1" smtClean="0">
                <a:latin typeface="Times New Roman"/>
                <a:ea typeface="Times New Roman"/>
                <a:cs typeface="Times New Roman"/>
                <a:sym typeface="Times New Roman"/>
              </a:rPr>
              <a:t>điều</a:t>
            </a:r>
            <a:r>
              <a:rPr lang="en-US" sz="1800" dirty="0" smtClean="0">
                <a:latin typeface="Times New Roman"/>
                <a:ea typeface="Times New Roman"/>
                <a:cs typeface="Times New Roman"/>
                <a:sym typeface="Times New Roman"/>
              </a:rPr>
              <a:t> </a:t>
            </a:r>
            <a:r>
              <a:rPr lang="en-US" sz="1800" dirty="0" err="1" smtClean="0">
                <a:latin typeface="Times New Roman"/>
                <a:ea typeface="Times New Roman"/>
                <a:cs typeface="Times New Roman"/>
                <a:sym typeface="Times New Roman"/>
              </a:rPr>
              <a:t>khiển</a:t>
            </a:r>
            <a:r>
              <a:rPr lang="en-US" sz="1800" dirty="0" smtClean="0">
                <a:latin typeface="Times New Roman"/>
                <a:ea typeface="Times New Roman"/>
                <a:cs typeface="Times New Roman"/>
                <a:sym typeface="Times New Roman"/>
              </a:rPr>
              <a:t> </a:t>
            </a:r>
            <a:r>
              <a:rPr lang="en-US" sz="1800" dirty="0" err="1" smtClean="0">
                <a:latin typeface="Times New Roman"/>
                <a:ea typeface="Times New Roman"/>
                <a:cs typeface="Times New Roman"/>
                <a:sym typeface="Times New Roman"/>
              </a:rPr>
              <a:t>khối</a:t>
            </a:r>
            <a:r>
              <a:rPr lang="en-US" sz="1800" dirty="0" smtClean="0">
                <a:latin typeface="Times New Roman"/>
                <a:ea typeface="Times New Roman"/>
                <a:cs typeface="Times New Roman"/>
                <a:sym typeface="Times New Roman"/>
              </a:rPr>
              <a:t> JR Control </a:t>
            </a:r>
            <a:r>
              <a:rPr lang="en-US" sz="1800" dirty="0" err="1" smtClean="0">
                <a:latin typeface="Times New Roman"/>
                <a:ea typeface="Times New Roman"/>
                <a:cs typeface="Times New Roman"/>
                <a:sym typeface="Times New Roman"/>
              </a:rPr>
              <a:t>để</a:t>
            </a:r>
            <a:r>
              <a:rPr lang="en-US" sz="1800" dirty="0" smtClean="0">
                <a:latin typeface="Times New Roman"/>
                <a:ea typeface="Times New Roman"/>
                <a:cs typeface="Times New Roman"/>
                <a:sym typeface="Times New Roman"/>
              </a:rPr>
              <a:t> </a:t>
            </a:r>
            <a:r>
              <a:rPr lang="en-US" sz="1800" dirty="0" err="1" smtClean="0">
                <a:latin typeface="Times New Roman"/>
                <a:ea typeface="Times New Roman"/>
                <a:cs typeface="Times New Roman"/>
                <a:sym typeface="Times New Roman"/>
              </a:rPr>
              <a:t>thực</a:t>
            </a:r>
            <a:r>
              <a:rPr lang="en-US" sz="1800" dirty="0" smtClean="0">
                <a:latin typeface="Times New Roman"/>
                <a:ea typeface="Times New Roman"/>
                <a:cs typeface="Times New Roman"/>
                <a:sym typeface="Times New Roman"/>
              </a:rPr>
              <a:t> </a:t>
            </a:r>
            <a:r>
              <a:rPr lang="en-US" sz="1800" dirty="0" err="1" smtClean="0">
                <a:latin typeface="Times New Roman"/>
                <a:ea typeface="Times New Roman"/>
                <a:cs typeface="Times New Roman"/>
                <a:sym typeface="Times New Roman"/>
              </a:rPr>
              <a:t>hiện</a:t>
            </a:r>
            <a:r>
              <a:rPr lang="en-US" sz="1800" dirty="0" smtClean="0">
                <a:latin typeface="Times New Roman"/>
                <a:ea typeface="Times New Roman"/>
                <a:cs typeface="Times New Roman"/>
                <a:sym typeface="Times New Roman"/>
              </a:rPr>
              <a:t> </a:t>
            </a:r>
            <a:r>
              <a:rPr lang="en-US" sz="1800" dirty="0" err="1" smtClean="0">
                <a:latin typeface="Times New Roman"/>
                <a:ea typeface="Times New Roman"/>
                <a:cs typeface="Times New Roman"/>
                <a:sym typeface="Times New Roman"/>
              </a:rPr>
              <a:t>lệnh</a:t>
            </a:r>
            <a:r>
              <a:rPr lang="en-US" sz="1800" dirty="0" smtClean="0">
                <a:latin typeface="Times New Roman"/>
                <a:ea typeface="Times New Roman"/>
                <a:cs typeface="Times New Roman"/>
                <a:sym typeface="Times New Roman"/>
              </a:rPr>
              <a:t> </a:t>
            </a:r>
            <a:r>
              <a:rPr lang="en-US" sz="1800" dirty="0" err="1" smtClean="0">
                <a:latin typeface="Times New Roman"/>
                <a:ea typeface="Times New Roman"/>
                <a:cs typeface="Times New Roman"/>
                <a:sym typeface="Times New Roman"/>
              </a:rPr>
              <a:t>Jr</a:t>
            </a:r>
            <a:r>
              <a:rPr lang="en-US" sz="1800" dirty="0" smtClean="0">
                <a:latin typeface="Times New Roman"/>
                <a:ea typeface="Times New Roman"/>
                <a:cs typeface="Times New Roman"/>
                <a:sym typeface="Times New Roman"/>
              </a:rPr>
              <a:t> ( Jump register)</a:t>
            </a:r>
          </a:p>
        </p:txBody>
      </p:sp>
      <p:pic>
        <p:nvPicPr>
          <p:cNvPr id="210" name="Google Shape;210;p3" descr="Khoa Kỹ Thuật Máy Tính - CE.UIT - Logo chính thức của khoa KTMT | Facebook"/>
          <p:cNvPicPr preferRelativeResize="0"/>
          <p:nvPr/>
        </p:nvPicPr>
        <p:blipFill rotWithShape="1">
          <a:blip r:embed="rId3">
            <a:alphaModFix/>
          </a:blip>
          <a:srcRect l="10817" t="14436" r="10066" b="24267"/>
          <a:stretch/>
        </p:blipFill>
        <p:spPr>
          <a:xfrm>
            <a:off x="10917817" y="253379"/>
            <a:ext cx="1036725" cy="806172"/>
          </a:xfrm>
          <a:prstGeom prst="rect">
            <a:avLst/>
          </a:prstGeom>
          <a:noFill/>
          <a:ln w="9525" cap="flat" cmpd="sng">
            <a:solidFill>
              <a:srgbClr val="00F967"/>
            </a:solidFill>
            <a:prstDash val="solid"/>
            <a:round/>
            <a:headEnd type="none" w="sm" len="sm"/>
            <a:tailEnd type="none" w="sm" len="sm"/>
          </a:ln>
          <a:effectLst>
            <a:outerShdw blurRad="50800" dist="38100" dir="2700000" algn="tl" rotWithShape="0">
              <a:srgbClr val="000000">
                <a:alpha val="40000"/>
              </a:srgbClr>
            </a:outerShdw>
          </a:effectLst>
        </p:spPr>
      </p:pic>
      <p:sp>
        <p:nvSpPr>
          <p:cNvPr id="211" name="Google Shape;211;p3"/>
          <p:cNvSpPr txBox="1"/>
          <p:nvPr/>
        </p:nvSpPr>
        <p:spPr>
          <a:xfrm>
            <a:off x="81268" y="6488539"/>
            <a:ext cx="3964951"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dirty="0">
                <a:solidFill>
                  <a:schemeClr val="dk1"/>
                </a:solidFill>
                <a:latin typeface="Century"/>
                <a:ea typeface="Century"/>
                <a:cs typeface="Century"/>
                <a:sym typeface="Century"/>
              </a:rPr>
              <a:t>Tuesday 5/11/2024 – ĐHQG TPHCM – UIT – KTMT</a:t>
            </a:r>
            <a:endParaRPr dirty="0"/>
          </a:p>
        </p:txBody>
      </p:sp>
      <p:pic>
        <p:nvPicPr>
          <p:cNvPr id="2" name="Picture 1"/>
          <p:cNvPicPr>
            <a:picLocks noChangeAspect="1"/>
          </p:cNvPicPr>
          <p:nvPr/>
        </p:nvPicPr>
        <p:blipFill>
          <a:blip r:embed="rId4"/>
          <a:stretch>
            <a:fillRect/>
          </a:stretch>
        </p:blipFill>
        <p:spPr>
          <a:xfrm>
            <a:off x="5824729" y="1115609"/>
            <a:ext cx="6129814" cy="4858891"/>
          </a:xfrm>
          <a:prstGeom prst="rect">
            <a:avLst/>
          </a:prstGeom>
        </p:spPr>
      </p:pic>
    </p:spTree>
    <p:extLst>
      <p:ext uri="{BB962C8B-B14F-4D97-AF65-F5344CB8AC3E}">
        <p14:creationId xmlns:p14="http://schemas.microsoft.com/office/powerpoint/2010/main" val="1459526431"/>
      </p:ext>
    </p:extLst>
  </p:cSld>
  <p:clrMapOvr>
    <a:masterClrMapping/>
  </p:clrMapOvr>
  <p:transition spd="med">
    <p:push/>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0">
              <a:srgbClr val="FFFFFF">
                <a:alpha val="6666"/>
              </a:srgbClr>
            </a:gs>
            <a:gs pos="68000">
              <a:srgbClr val="FFFFFF">
                <a:alpha val="6666"/>
              </a:srgbClr>
            </a:gs>
            <a:gs pos="100000">
              <a:srgbClr val="80FFB5">
                <a:alpha val="46666"/>
              </a:srgbClr>
            </a:gs>
          </a:gsLst>
          <a:lin ang="16200000" scaled="0"/>
        </a:gradFill>
        <a:effectLst/>
      </p:bgPr>
    </p:bg>
    <p:spTree>
      <p:nvGrpSpPr>
        <p:cNvPr id="1" name="Shape 207"/>
        <p:cNvGrpSpPr/>
        <p:nvPr/>
      </p:nvGrpSpPr>
      <p:grpSpPr>
        <a:xfrm>
          <a:off x="0" y="0"/>
          <a:ext cx="0" cy="0"/>
          <a:chOff x="0" y="0"/>
          <a:chExt cx="0" cy="0"/>
        </a:xfrm>
      </p:grpSpPr>
      <p:sp>
        <p:nvSpPr>
          <p:cNvPr id="208" name="Google Shape;208;p3"/>
          <p:cNvSpPr txBox="1">
            <a:spLocks noGrp="1"/>
          </p:cNvSpPr>
          <p:nvPr>
            <p:ph type="title"/>
          </p:nvPr>
        </p:nvSpPr>
        <p:spPr>
          <a:xfrm>
            <a:off x="838200" y="309437"/>
            <a:ext cx="10515600" cy="694056"/>
          </a:xfrm>
          <a:prstGeom prst="rect">
            <a:avLst/>
          </a:prstGeom>
          <a:noFill/>
          <a:ln>
            <a:noFill/>
          </a:ln>
        </p:spPr>
        <p:txBody>
          <a:bodyPr spcFirstLastPara="1" wrap="square" lIns="91425" tIns="45700" rIns="91425" bIns="45700" anchor="ctr" anchorCtr="0">
            <a:normAutofit/>
          </a:bodyPr>
          <a:lstStyle/>
          <a:p>
            <a:pPr lvl="0">
              <a:buClr>
                <a:srgbClr val="007C33"/>
              </a:buClr>
              <a:buSzPct val="100000"/>
            </a:pPr>
            <a:r>
              <a:rPr lang="en-US" sz="3200" b="1" u="sng" dirty="0" err="1" smtClean="0">
                <a:solidFill>
                  <a:srgbClr val="007C33"/>
                </a:solidFill>
                <a:latin typeface="Times New Roman"/>
                <a:cs typeface="Times New Roman"/>
                <a:sym typeface="Times New Roman"/>
              </a:rPr>
              <a:t>Các</a:t>
            </a:r>
            <a:r>
              <a:rPr lang="en-US" sz="3200" b="1" u="sng" dirty="0" smtClean="0">
                <a:solidFill>
                  <a:srgbClr val="007C33"/>
                </a:solidFill>
                <a:latin typeface="Times New Roman"/>
                <a:cs typeface="Times New Roman"/>
                <a:sym typeface="Times New Roman"/>
              </a:rPr>
              <a:t> </a:t>
            </a:r>
            <a:r>
              <a:rPr lang="en-US" sz="3200" b="1" u="sng" dirty="0" err="1" smtClean="0">
                <a:solidFill>
                  <a:srgbClr val="007C33"/>
                </a:solidFill>
                <a:latin typeface="Times New Roman"/>
                <a:cs typeface="Times New Roman"/>
                <a:sym typeface="Times New Roman"/>
              </a:rPr>
              <a:t>Khối</a:t>
            </a:r>
            <a:r>
              <a:rPr lang="en-US" sz="3200" b="1" u="sng" dirty="0" smtClean="0">
                <a:solidFill>
                  <a:srgbClr val="007C33"/>
                </a:solidFill>
                <a:latin typeface="Times New Roman"/>
                <a:cs typeface="Times New Roman"/>
                <a:sym typeface="Times New Roman"/>
              </a:rPr>
              <a:t> </a:t>
            </a:r>
            <a:r>
              <a:rPr lang="en-US" sz="3200" b="1" u="sng" dirty="0" err="1" smtClean="0">
                <a:solidFill>
                  <a:srgbClr val="007C33"/>
                </a:solidFill>
                <a:latin typeface="Times New Roman"/>
                <a:cs typeface="Times New Roman"/>
                <a:sym typeface="Times New Roman"/>
              </a:rPr>
              <a:t>Thiết</a:t>
            </a:r>
            <a:r>
              <a:rPr lang="en-US" sz="3200" b="1" u="sng" dirty="0" smtClean="0">
                <a:solidFill>
                  <a:srgbClr val="007C33"/>
                </a:solidFill>
                <a:latin typeface="Times New Roman"/>
                <a:cs typeface="Times New Roman"/>
                <a:sym typeface="Times New Roman"/>
              </a:rPr>
              <a:t> </a:t>
            </a:r>
            <a:r>
              <a:rPr lang="en-US" sz="3200" b="1" u="sng" dirty="0" err="1" smtClean="0">
                <a:solidFill>
                  <a:srgbClr val="007C33"/>
                </a:solidFill>
                <a:latin typeface="Times New Roman"/>
                <a:cs typeface="Times New Roman"/>
                <a:sym typeface="Times New Roman"/>
              </a:rPr>
              <a:t>Kế</a:t>
            </a:r>
            <a:r>
              <a:rPr lang="en-US" sz="3200" b="1" u="sng" dirty="0" smtClean="0">
                <a:solidFill>
                  <a:srgbClr val="007C33"/>
                </a:solidFill>
                <a:latin typeface="Times New Roman"/>
                <a:cs typeface="Times New Roman"/>
                <a:sym typeface="Times New Roman"/>
              </a:rPr>
              <a:t> </a:t>
            </a:r>
            <a:r>
              <a:rPr lang="en-US" sz="3200" b="1" u="sng" dirty="0" err="1" smtClean="0">
                <a:solidFill>
                  <a:srgbClr val="007C33"/>
                </a:solidFill>
                <a:latin typeface="Times New Roman"/>
                <a:cs typeface="Times New Roman"/>
                <a:sym typeface="Times New Roman"/>
              </a:rPr>
              <a:t>Trong</a:t>
            </a:r>
            <a:r>
              <a:rPr lang="en-US" sz="3200" b="1" u="sng" dirty="0" smtClean="0">
                <a:solidFill>
                  <a:srgbClr val="007C33"/>
                </a:solidFill>
                <a:latin typeface="Times New Roman"/>
                <a:cs typeface="Times New Roman"/>
                <a:sym typeface="Times New Roman"/>
              </a:rPr>
              <a:t> </a:t>
            </a:r>
            <a:r>
              <a:rPr lang="en-US" sz="3200" b="1" u="sng" dirty="0" err="1" smtClean="0">
                <a:solidFill>
                  <a:srgbClr val="007C33"/>
                </a:solidFill>
                <a:latin typeface="Times New Roman"/>
                <a:cs typeface="Times New Roman"/>
                <a:sym typeface="Times New Roman"/>
              </a:rPr>
              <a:t>Datapath</a:t>
            </a:r>
            <a:r>
              <a:rPr lang="en-US" sz="3200" b="1" u="sng" dirty="0" smtClean="0">
                <a:solidFill>
                  <a:srgbClr val="007C33"/>
                </a:solidFill>
                <a:latin typeface="Times New Roman"/>
                <a:cs typeface="Times New Roman"/>
                <a:sym typeface="Times New Roman"/>
              </a:rPr>
              <a:t> MIPS</a:t>
            </a:r>
            <a:endParaRPr sz="3200" u="sng" dirty="0">
              <a:solidFill>
                <a:srgbClr val="007C33"/>
              </a:solidFill>
            </a:endParaRPr>
          </a:p>
        </p:txBody>
      </p:sp>
      <p:sp>
        <p:nvSpPr>
          <p:cNvPr id="209" name="Google Shape;209;p3"/>
          <p:cNvSpPr txBox="1">
            <a:spLocks noGrp="1"/>
          </p:cNvSpPr>
          <p:nvPr>
            <p:ph type="body" idx="1"/>
          </p:nvPr>
        </p:nvSpPr>
        <p:spPr>
          <a:xfrm>
            <a:off x="838200" y="1003494"/>
            <a:ext cx="4876800" cy="4962966"/>
          </a:xfrm>
          <a:prstGeom prst="rect">
            <a:avLst/>
          </a:prstGeom>
          <a:noFill/>
          <a:ln>
            <a:noFill/>
          </a:ln>
        </p:spPr>
        <p:txBody>
          <a:bodyPr spcFirstLastPara="1" wrap="square" lIns="91425" tIns="45700" rIns="91425" bIns="45700" numCol="1" anchor="t" anchorCtr="0">
            <a:normAutofit/>
          </a:bodyPr>
          <a:lstStyle/>
          <a:p>
            <a:pPr marL="133350" indent="0">
              <a:spcBef>
                <a:spcPts val="1100"/>
              </a:spcBef>
              <a:buSzPts val="2100"/>
              <a:buNone/>
            </a:pPr>
            <a:r>
              <a:rPr lang="en-US" sz="1800" b="1" dirty="0" smtClean="0">
                <a:latin typeface="Times New Roman"/>
                <a:ea typeface="Times New Roman"/>
                <a:cs typeface="Times New Roman"/>
                <a:sym typeface="Times New Roman"/>
              </a:rPr>
              <a:t>7. </a:t>
            </a:r>
            <a:r>
              <a:rPr lang="en-US" sz="1800" b="1" dirty="0" err="1" smtClean="0">
                <a:latin typeface="Times New Roman"/>
                <a:ea typeface="Times New Roman"/>
                <a:cs typeface="Times New Roman"/>
                <a:sym typeface="Times New Roman"/>
              </a:rPr>
              <a:t>Khối</a:t>
            </a:r>
            <a:r>
              <a:rPr lang="en-US" sz="1800" b="1" dirty="0" smtClean="0">
                <a:latin typeface="Times New Roman"/>
                <a:ea typeface="Times New Roman"/>
                <a:cs typeface="Times New Roman"/>
                <a:sym typeface="Times New Roman"/>
              </a:rPr>
              <a:t> ALU Control</a:t>
            </a:r>
          </a:p>
          <a:p>
            <a:pPr marL="133350" indent="0">
              <a:spcBef>
                <a:spcPts val="1100"/>
              </a:spcBef>
              <a:buSzPts val="2100"/>
              <a:buNone/>
            </a:pPr>
            <a:r>
              <a:rPr lang="en-US" sz="1800" dirty="0" err="1" smtClean="0">
                <a:latin typeface="Times New Roman"/>
                <a:ea typeface="Times New Roman"/>
                <a:cs typeface="Times New Roman"/>
                <a:sym typeface="Times New Roman"/>
              </a:rPr>
              <a:t>Chức</a:t>
            </a:r>
            <a:r>
              <a:rPr lang="en-US" sz="1800" dirty="0" smtClean="0">
                <a:latin typeface="Times New Roman"/>
                <a:ea typeface="Times New Roman"/>
                <a:cs typeface="Times New Roman"/>
                <a:sym typeface="Times New Roman"/>
              </a:rPr>
              <a:t> </a:t>
            </a:r>
            <a:r>
              <a:rPr lang="en-US" sz="1800" dirty="0" err="1" smtClean="0">
                <a:latin typeface="Times New Roman"/>
                <a:ea typeface="Times New Roman"/>
                <a:cs typeface="Times New Roman"/>
                <a:sym typeface="Times New Roman"/>
              </a:rPr>
              <a:t>năng</a:t>
            </a:r>
            <a:r>
              <a:rPr lang="en-US" sz="1800" dirty="0" smtClean="0">
                <a:latin typeface="Times New Roman"/>
                <a:ea typeface="Times New Roman"/>
                <a:cs typeface="Times New Roman"/>
                <a:sym typeface="Times New Roman"/>
              </a:rPr>
              <a:t> </a:t>
            </a:r>
            <a:r>
              <a:rPr lang="en-US" sz="1800" dirty="0" err="1" smtClean="0">
                <a:latin typeface="Times New Roman"/>
                <a:ea typeface="Times New Roman"/>
                <a:cs typeface="Times New Roman"/>
                <a:sym typeface="Times New Roman"/>
              </a:rPr>
              <a:t>chính</a:t>
            </a:r>
            <a:r>
              <a:rPr lang="en-US" sz="1800" dirty="0" smtClean="0">
                <a:latin typeface="Times New Roman"/>
                <a:ea typeface="Times New Roman"/>
                <a:cs typeface="Times New Roman"/>
                <a:sym typeface="Times New Roman"/>
              </a:rPr>
              <a:t>: </a:t>
            </a:r>
          </a:p>
          <a:p>
            <a:pPr marL="133350" indent="0">
              <a:spcBef>
                <a:spcPts val="1100"/>
              </a:spcBef>
              <a:buSzPts val="2100"/>
              <a:buNone/>
            </a:pPr>
            <a:r>
              <a:rPr lang="en-US" sz="1800" dirty="0" smtClean="0">
                <a:latin typeface="Times New Roman"/>
                <a:ea typeface="Times New Roman"/>
                <a:cs typeface="Times New Roman"/>
                <a:sym typeface="Times New Roman"/>
              </a:rPr>
              <a:t>-   </a:t>
            </a:r>
            <a:r>
              <a:rPr lang="en-US" sz="1800" dirty="0" err="1" smtClean="0">
                <a:latin typeface="Times New Roman"/>
                <a:ea typeface="Times New Roman"/>
                <a:cs typeface="Times New Roman"/>
                <a:sym typeface="Times New Roman"/>
              </a:rPr>
              <a:t>Đảm</a:t>
            </a:r>
            <a:r>
              <a:rPr lang="en-US" sz="1800" dirty="0" smtClean="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bảo</a:t>
            </a:r>
            <a:r>
              <a:rPr lang="en-US" sz="1800" dirty="0">
                <a:latin typeface="Times New Roman"/>
                <a:ea typeface="Times New Roman"/>
                <a:cs typeface="Times New Roman"/>
                <a:sym typeface="Times New Roman"/>
              </a:rPr>
              <a:t> ALU </a:t>
            </a:r>
            <a:r>
              <a:rPr lang="en-US" sz="1800" dirty="0" err="1">
                <a:latin typeface="Times New Roman"/>
                <a:ea typeface="Times New Roman"/>
                <a:cs typeface="Times New Roman"/>
                <a:sym typeface="Times New Roman"/>
              </a:rPr>
              <a:t>thực</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hiện</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chính</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xác</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các</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phép</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tính</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được</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yêu</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cầu</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bằng</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cách</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giải</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mã</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tín</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hiệu</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từ</a:t>
            </a:r>
            <a:r>
              <a:rPr lang="en-US" sz="1800" dirty="0">
                <a:latin typeface="Times New Roman"/>
                <a:ea typeface="Times New Roman"/>
                <a:cs typeface="Times New Roman"/>
                <a:sym typeface="Times New Roman"/>
              </a:rPr>
              <a:t> Control Unit </a:t>
            </a:r>
            <a:r>
              <a:rPr lang="en-US" sz="1800" dirty="0" err="1">
                <a:latin typeface="Times New Roman"/>
                <a:ea typeface="Times New Roman"/>
                <a:cs typeface="Times New Roman"/>
                <a:sym typeface="Times New Roman"/>
              </a:rPr>
              <a:t>và</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trường</a:t>
            </a:r>
            <a:r>
              <a:rPr lang="en-US" sz="1800" dirty="0">
                <a:latin typeface="Times New Roman"/>
                <a:ea typeface="Times New Roman"/>
                <a:cs typeface="Times New Roman"/>
                <a:sym typeface="Times New Roman"/>
              </a:rPr>
              <a:t> </a:t>
            </a:r>
            <a:r>
              <a:rPr lang="en-US" sz="1800" dirty="0" err="1" smtClean="0">
                <a:latin typeface="Times New Roman"/>
                <a:ea typeface="Times New Roman"/>
                <a:cs typeface="Times New Roman"/>
                <a:sym typeface="Times New Roman"/>
              </a:rPr>
              <a:t>funct</a:t>
            </a:r>
            <a:r>
              <a:rPr lang="en-US" sz="1800" dirty="0" smtClean="0">
                <a:latin typeface="Times New Roman"/>
                <a:ea typeface="Times New Roman"/>
                <a:cs typeface="Times New Roman"/>
                <a:sym typeface="Times New Roman"/>
              </a:rPr>
              <a:t>.</a:t>
            </a:r>
          </a:p>
          <a:p>
            <a:pPr marL="419100" indent="-285750">
              <a:spcBef>
                <a:spcPts val="1100"/>
              </a:spcBef>
              <a:buSzPts val="2100"/>
              <a:buFontTx/>
              <a:buChar char="-"/>
            </a:pPr>
            <a:r>
              <a:rPr lang="en-US" sz="1800" dirty="0" err="1" smtClean="0">
                <a:latin typeface="Times New Roman"/>
                <a:ea typeface="Times New Roman"/>
                <a:cs typeface="Times New Roman"/>
                <a:sym typeface="Times New Roman"/>
              </a:rPr>
              <a:t>Giải</a:t>
            </a:r>
            <a:r>
              <a:rPr lang="en-US" sz="1800" dirty="0" smtClean="0">
                <a:latin typeface="Times New Roman"/>
                <a:ea typeface="Times New Roman"/>
                <a:cs typeface="Times New Roman"/>
                <a:sym typeface="Times New Roman"/>
              </a:rPr>
              <a:t> </a:t>
            </a:r>
            <a:r>
              <a:rPr lang="en-US" sz="1800" dirty="0" err="1" smtClean="0">
                <a:latin typeface="Times New Roman"/>
                <a:ea typeface="Times New Roman"/>
                <a:cs typeface="Times New Roman"/>
                <a:sym typeface="Times New Roman"/>
              </a:rPr>
              <a:t>mã</a:t>
            </a:r>
            <a:r>
              <a:rPr lang="en-US" sz="1800" dirty="0" smtClean="0">
                <a:latin typeface="Times New Roman"/>
                <a:ea typeface="Times New Roman"/>
                <a:cs typeface="Times New Roman"/>
                <a:sym typeface="Times New Roman"/>
              </a:rPr>
              <a:t> </a:t>
            </a:r>
            <a:r>
              <a:rPr lang="en-US" sz="1800" dirty="0" err="1" smtClean="0">
                <a:latin typeface="Times New Roman"/>
                <a:ea typeface="Times New Roman"/>
                <a:cs typeface="Times New Roman"/>
                <a:sym typeface="Times New Roman"/>
              </a:rPr>
              <a:t>tín</a:t>
            </a:r>
            <a:r>
              <a:rPr lang="en-US" sz="1800" dirty="0" smtClean="0">
                <a:latin typeface="Times New Roman"/>
                <a:ea typeface="Times New Roman"/>
                <a:cs typeface="Times New Roman"/>
                <a:sym typeface="Times New Roman"/>
              </a:rPr>
              <a:t> </a:t>
            </a:r>
            <a:r>
              <a:rPr lang="en-US" sz="1800" dirty="0" err="1" smtClean="0">
                <a:latin typeface="Times New Roman"/>
                <a:ea typeface="Times New Roman"/>
                <a:cs typeface="Times New Roman"/>
                <a:sym typeface="Times New Roman"/>
              </a:rPr>
              <a:t>hiệu</a:t>
            </a:r>
            <a:r>
              <a:rPr lang="en-US" sz="1800" dirty="0" smtClean="0">
                <a:latin typeface="Times New Roman"/>
                <a:ea typeface="Times New Roman"/>
                <a:cs typeface="Times New Roman"/>
                <a:sym typeface="Times New Roman"/>
              </a:rPr>
              <a:t> </a:t>
            </a:r>
            <a:r>
              <a:rPr lang="en-US" sz="1800" dirty="0" err="1" smtClean="0">
                <a:latin typeface="Times New Roman"/>
                <a:ea typeface="Times New Roman"/>
                <a:cs typeface="Times New Roman"/>
                <a:sym typeface="Times New Roman"/>
              </a:rPr>
              <a:t>ALUOp</a:t>
            </a:r>
            <a:r>
              <a:rPr lang="en-US" sz="1800" dirty="0" smtClean="0">
                <a:latin typeface="Times New Roman"/>
                <a:ea typeface="Times New Roman"/>
                <a:cs typeface="Times New Roman"/>
                <a:sym typeface="Times New Roman"/>
              </a:rPr>
              <a:t> (3 bit) </a:t>
            </a:r>
            <a:r>
              <a:rPr lang="en-US" sz="1800" dirty="0" err="1" smtClean="0">
                <a:latin typeface="Times New Roman"/>
                <a:ea typeface="Times New Roman"/>
                <a:cs typeface="Times New Roman"/>
                <a:sym typeface="Times New Roman"/>
              </a:rPr>
              <a:t>để</a:t>
            </a:r>
            <a:r>
              <a:rPr lang="en-US" sz="1800" dirty="0" smtClean="0">
                <a:latin typeface="Times New Roman"/>
                <a:ea typeface="Times New Roman"/>
                <a:cs typeface="Times New Roman"/>
                <a:sym typeface="Times New Roman"/>
              </a:rPr>
              <a:t> </a:t>
            </a:r>
            <a:r>
              <a:rPr lang="en-US" sz="1800" dirty="0" err="1" smtClean="0">
                <a:latin typeface="Times New Roman"/>
                <a:ea typeface="Times New Roman"/>
                <a:cs typeface="Times New Roman"/>
                <a:sym typeface="Times New Roman"/>
              </a:rPr>
              <a:t>xác</a:t>
            </a:r>
            <a:r>
              <a:rPr lang="en-US" sz="1800" dirty="0" smtClean="0">
                <a:latin typeface="Times New Roman"/>
                <a:ea typeface="Times New Roman"/>
                <a:cs typeface="Times New Roman"/>
                <a:sym typeface="Times New Roman"/>
              </a:rPr>
              <a:t> </a:t>
            </a:r>
            <a:r>
              <a:rPr lang="en-US" sz="1800" dirty="0" err="1" smtClean="0">
                <a:latin typeface="Times New Roman"/>
                <a:ea typeface="Times New Roman"/>
                <a:cs typeface="Times New Roman"/>
                <a:sym typeface="Times New Roman"/>
              </a:rPr>
              <a:t>định</a:t>
            </a:r>
            <a:r>
              <a:rPr lang="en-US" sz="1800" dirty="0" smtClean="0">
                <a:latin typeface="Times New Roman"/>
                <a:ea typeface="Times New Roman"/>
                <a:cs typeface="Times New Roman"/>
                <a:sym typeface="Times New Roman"/>
              </a:rPr>
              <a:t> </a:t>
            </a:r>
            <a:r>
              <a:rPr lang="en-US" sz="1800" dirty="0" err="1" smtClean="0">
                <a:latin typeface="Times New Roman"/>
                <a:ea typeface="Times New Roman"/>
                <a:cs typeface="Times New Roman"/>
                <a:sym typeface="Times New Roman"/>
              </a:rPr>
              <a:t>đó</a:t>
            </a:r>
            <a:r>
              <a:rPr lang="en-US" sz="1800" dirty="0" smtClean="0">
                <a:latin typeface="Times New Roman"/>
                <a:ea typeface="Times New Roman"/>
                <a:cs typeface="Times New Roman"/>
                <a:sym typeface="Times New Roman"/>
              </a:rPr>
              <a:t> </a:t>
            </a:r>
            <a:r>
              <a:rPr lang="en-US" sz="1800" dirty="0" err="1" smtClean="0">
                <a:latin typeface="Times New Roman"/>
                <a:ea typeface="Times New Roman"/>
                <a:cs typeface="Times New Roman"/>
                <a:sym typeface="Times New Roman"/>
              </a:rPr>
              <a:t>là</a:t>
            </a:r>
            <a:r>
              <a:rPr lang="en-US" sz="1800" dirty="0" smtClean="0">
                <a:latin typeface="Times New Roman"/>
                <a:ea typeface="Times New Roman"/>
                <a:cs typeface="Times New Roman"/>
                <a:sym typeface="Times New Roman"/>
              </a:rPr>
              <a:t> </a:t>
            </a:r>
            <a:r>
              <a:rPr lang="en-US" sz="1800" dirty="0" err="1" smtClean="0">
                <a:latin typeface="Times New Roman"/>
                <a:ea typeface="Times New Roman"/>
                <a:cs typeface="Times New Roman"/>
                <a:sym typeface="Times New Roman"/>
              </a:rPr>
              <a:t>loại</a:t>
            </a:r>
            <a:r>
              <a:rPr lang="en-US" sz="1800" dirty="0" smtClean="0">
                <a:latin typeface="Times New Roman"/>
                <a:ea typeface="Times New Roman"/>
                <a:cs typeface="Times New Roman"/>
                <a:sym typeface="Times New Roman"/>
              </a:rPr>
              <a:t> </a:t>
            </a:r>
            <a:r>
              <a:rPr lang="en-US" sz="1800" dirty="0" err="1" smtClean="0">
                <a:latin typeface="Times New Roman"/>
                <a:ea typeface="Times New Roman"/>
                <a:cs typeface="Times New Roman"/>
                <a:sym typeface="Times New Roman"/>
              </a:rPr>
              <a:t>lệnh</a:t>
            </a:r>
            <a:r>
              <a:rPr lang="en-US" sz="1800" dirty="0" smtClean="0">
                <a:latin typeface="Times New Roman"/>
                <a:ea typeface="Times New Roman"/>
                <a:cs typeface="Times New Roman"/>
                <a:sym typeface="Times New Roman"/>
              </a:rPr>
              <a:t> </a:t>
            </a:r>
            <a:r>
              <a:rPr lang="en-US" sz="1800" dirty="0" err="1" smtClean="0">
                <a:latin typeface="Times New Roman"/>
                <a:ea typeface="Times New Roman"/>
                <a:cs typeface="Times New Roman"/>
                <a:sym typeface="Times New Roman"/>
              </a:rPr>
              <a:t>gì</a:t>
            </a:r>
            <a:r>
              <a:rPr lang="en-US" sz="1800" dirty="0" smtClean="0">
                <a:latin typeface="Times New Roman"/>
                <a:ea typeface="Times New Roman"/>
                <a:cs typeface="Times New Roman"/>
                <a:sym typeface="Times New Roman"/>
              </a:rPr>
              <a:t>.</a:t>
            </a:r>
          </a:p>
          <a:p>
            <a:pPr marL="419100" indent="-285750">
              <a:spcBef>
                <a:spcPts val="1100"/>
              </a:spcBef>
              <a:buSzPts val="2100"/>
              <a:buFontTx/>
              <a:buChar char="-"/>
            </a:pPr>
            <a:r>
              <a:rPr lang="en-US" sz="1800" dirty="0" smtClean="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T</a:t>
            </a:r>
            <a:r>
              <a:rPr lang="en-US" sz="1800" dirty="0" err="1" smtClean="0">
                <a:latin typeface="Times New Roman"/>
                <a:ea typeface="Times New Roman"/>
                <a:cs typeface="Times New Roman"/>
                <a:sym typeface="Times New Roman"/>
              </a:rPr>
              <a:t>ín</a:t>
            </a:r>
            <a:r>
              <a:rPr lang="en-US" sz="1800" dirty="0" smtClean="0">
                <a:latin typeface="Times New Roman"/>
                <a:ea typeface="Times New Roman"/>
                <a:cs typeface="Times New Roman"/>
                <a:sym typeface="Times New Roman"/>
              </a:rPr>
              <a:t> </a:t>
            </a:r>
            <a:r>
              <a:rPr lang="en-US" sz="1800" dirty="0" err="1" smtClean="0">
                <a:latin typeface="Times New Roman"/>
                <a:ea typeface="Times New Roman"/>
                <a:cs typeface="Times New Roman"/>
                <a:sym typeface="Times New Roman"/>
              </a:rPr>
              <a:t>hiệu</a:t>
            </a:r>
            <a:r>
              <a:rPr lang="en-US" sz="1800" dirty="0" smtClean="0">
                <a:latin typeface="Times New Roman"/>
                <a:ea typeface="Times New Roman"/>
                <a:cs typeface="Times New Roman"/>
                <a:sym typeface="Times New Roman"/>
              </a:rPr>
              <a:t> ALU Control </a:t>
            </a:r>
            <a:r>
              <a:rPr lang="en-US" sz="1800" dirty="0" err="1" smtClean="0">
                <a:latin typeface="Times New Roman"/>
                <a:ea typeface="Times New Roman"/>
                <a:cs typeface="Times New Roman"/>
                <a:sym typeface="Times New Roman"/>
              </a:rPr>
              <a:t>gồm</a:t>
            </a:r>
            <a:r>
              <a:rPr lang="en-US" sz="1800" dirty="0" smtClean="0">
                <a:latin typeface="Times New Roman"/>
                <a:ea typeface="Times New Roman"/>
                <a:cs typeface="Times New Roman"/>
                <a:sym typeface="Times New Roman"/>
              </a:rPr>
              <a:t> 4 bit </a:t>
            </a:r>
            <a:r>
              <a:rPr lang="en-US" sz="1800" dirty="0" err="1" smtClean="0">
                <a:latin typeface="Times New Roman"/>
                <a:ea typeface="Times New Roman"/>
                <a:cs typeface="Times New Roman"/>
                <a:sym typeface="Times New Roman"/>
              </a:rPr>
              <a:t>để</a:t>
            </a:r>
            <a:r>
              <a:rPr lang="en-US" sz="1800" dirty="0" smtClean="0">
                <a:latin typeface="Times New Roman"/>
                <a:ea typeface="Times New Roman"/>
                <a:cs typeface="Times New Roman"/>
                <a:sym typeface="Times New Roman"/>
              </a:rPr>
              <a:t> </a:t>
            </a:r>
            <a:r>
              <a:rPr lang="en-US" sz="1800" dirty="0" err="1" smtClean="0">
                <a:latin typeface="Times New Roman"/>
                <a:ea typeface="Times New Roman"/>
                <a:cs typeface="Times New Roman"/>
                <a:sym typeface="Times New Roman"/>
              </a:rPr>
              <a:t>thực</a:t>
            </a:r>
            <a:r>
              <a:rPr lang="en-US" sz="1800" dirty="0" smtClean="0">
                <a:latin typeface="Times New Roman"/>
                <a:ea typeface="Times New Roman"/>
                <a:cs typeface="Times New Roman"/>
                <a:sym typeface="Times New Roman"/>
              </a:rPr>
              <a:t> </a:t>
            </a:r>
            <a:r>
              <a:rPr lang="en-US" sz="1800" dirty="0" err="1" smtClean="0">
                <a:latin typeface="Times New Roman"/>
                <a:ea typeface="Times New Roman"/>
                <a:cs typeface="Times New Roman"/>
                <a:sym typeface="Times New Roman"/>
              </a:rPr>
              <a:t>chọn</a:t>
            </a:r>
            <a:r>
              <a:rPr lang="en-US" sz="1800" dirty="0" smtClean="0">
                <a:latin typeface="Times New Roman"/>
                <a:ea typeface="Times New Roman"/>
                <a:cs typeface="Times New Roman"/>
                <a:sym typeface="Times New Roman"/>
              </a:rPr>
              <a:t> </a:t>
            </a:r>
            <a:r>
              <a:rPr lang="en-US" sz="1800" dirty="0" err="1" smtClean="0">
                <a:latin typeface="Times New Roman"/>
                <a:ea typeface="Times New Roman"/>
                <a:cs typeface="Times New Roman"/>
                <a:sym typeface="Times New Roman"/>
              </a:rPr>
              <a:t>phép</a:t>
            </a:r>
            <a:r>
              <a:rPr lang="en-US" sz="1800" dirty="0" smtClean="0">
                <a:latin typeface="Times New Roman"/>
                <a:ea typeface="Times New Roman"/>
                <a:cs typeface="Times New Roman"/>
                <a:sym typeface="Times New Roman"/>
              </a:rPr>
              <a:t> </a:t>
            </a:r>
            <a:r>
              <a:rPr lang="en-US" sz="1800" dirty="0" err="1" smtClean="0">
                <a:latin typeface="Times New Roman"/>
                <a:ea typeface="Times New Roman"/>
                <a:cs typeface="Times New Roman"/>
                <a:sym typeface="Times New Roman"/>
              </a:rPr>
              <a:t>toán</a:t>
            </a:r>
            <a:r>
              <a:rPr lang="en-US" sz="1800" dirty="0" smtClean="0">
                <a:latin typeface="Times New Roman"/>
                <a:ea typeface="Times New Roman"/>
                <a:cs typeface="Times New Roman"/>
                <a:sym typeface="Times New Roman"/>
              </a:rPr>
              <a:t> </a:t>
            </a:r>
            <a:r>
              <a:rPr lang="en-US" sz="1800" dirty="0" err="1" smtClean="0">
                <a:latin typeface="Times New Roman"/>
                <a:ea typeface="Times New Roman"/>
                <a:cs typeface="Times New Roman"/>
                <a:sym typeface="Times New Roman"/>
              </a:rPr>
              <a:t>chính</a:t>
            </a:r>
            <a:r>
              <a:rPr lang="en-US" sz="1800" dirty="0" smtClean="0">
                <a:latin typeface="Times New Roman"/>
                <a:ea typeface="Times New Roman"/>
                <a:cs typeface="Times New Roman"/>
                <a:sym typeface="Times New Roman"/>
              </a:rPr>
              <a:t> </a:t>
            </a:r>
            <a:r>
              <a:rPr lang="en-US" sz="1800" dirty="0" err="1" smtClean="0">
                <a:latin typeface="Times New Roman"/>
                <a:ea typeface="Times New Roman"/>
                <a:cs typeface="Times New Roman"/>
                <a:sym typeface="Times New Roman"/>
              </a:rPr>
              <a:t>xác</a:t>
            </a:r>
            <a:endParaRPr lang="en-US" sz="1800" dirty="0" smtClean="0">
              <a:latin typeface="Times New Roman"/>
              <a:ea typeface="Times New Roman"/>
              <a:cs typeface="Times New Roman"/>
              <a:sym typeface="Times New Roman"/>
            </a:endParaRPr>
          </a:p>
          <a:p>
            <a:pPr marL="133350" indent="0">
              <a:spcBef>
                <a:spcPts val="1100"/>
              </a:spcBef>
              <a:buSzPts val="2100"/>
              <a:buNone/>
            </a:pPr>
            <a:endParaRPr lang="en-US" sz="1800" dirty="0" smtClean="0">
              <a:latin typeface="Times New Roman"/>
              <a:ea typeface="Times New Roman"/>
              <a:cs typeface="Times New Roman"/>
              <a:sym typeface="Times New Roman"/>
            </a:endParaRPr>
          </a:p>
        </p:txBody>
      </p:sp>
      <p:pic>
        <p:nvPicPr>
          <p:cNvPr id="210" name="Google Shape;210;p3" descr="Khoa Kỹ Thuật Máy Tính - CE.UIT - Logo chính thức của khoa KTMT | Facebook"/>
          <p:cNvPicPr preferRelativeResize="0"/>
          <p:nvPr/>
        </p:nvPicPr>
        <p:blipFill rotWithShape="1">
          <a:blip r:embed="rId3">
            <a:alphaModFix/>
          </a:blip>
          <a:srcRect l="10817" t="14436" r="10066" b="24267"/>
          <a:stretch/>
        </p:blipFill>
        <p:spPr>
          <a:xfrm>
            <a:off x="10917817" y="253379"/>
            <a:ext cx="1036725" cy="806172"/>
          </a:xfrm>
          <a:prstGeom prst="rect">
            <a:avLst/>
          </a:prstGeom>
          <a:noFill/>
          <a:ln w="9525" cap="flat" cmpd="sng">
            <a:solidFill>
              <a:srgbClr val="00F967"/>
            </a:solidFill>
            <a:prstDash val="solid"/>
            <a:round/>
            <a:headEnd type="none" w="sm" len="sm"/>
            <a:tailEnd type="none" w="sm" len="sm"/>
          </a:ln>
          <a:effectLst>
            <a:outerShdw blurRad="50800" dist="38100" dir="2700000" algn="tl" rotWithShape="0">
              <a:srgbClr val="000000">
                <a:alpha val="40000"/>
              </a:srgbClr>
            </a:outerShdw>
          </a:effectLst>
        </p:spPr>
      </p:pic>
      <p:sp>
        <p:nvSpPr>
          <p:cNvPr id="211" name="Google Shape;211;p3"/>
          <p:cNvSpPr txBox="1"/>
          <p:nvPr/>
        </p:nvSpPr>
        <p:spPr>
          <a:xfrm>
            <a:off x="81268" y="6488539"/>
            <a:ext cx="3964951"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dirty="0">
                <a:solidFill>
                  <a:schemeClr val="dk1"/>
                </a:solidFill>
                <a:latin typeface="Century"/>
                <a:ea typeface="Century"/>
                <a:cs typeface="Century"/>
                <a:sym typeface="Century"/>
              </a:rPr>
              <a:t>Tuesday 5/11/2024 – ĐHQG TPHCM – UIT – KTMT</a:t>
            </a:r>
            <a:endParaRPr dirty="0"/>
          </a:p>
        </p:txBody>
      </p:sp>
      <p:pic>
        <p:nvPicPr>
          <p:cNvPr id="4" name="Picture 3"/>
          <p:cNvPicPr>
            <a:picLocks noChangeAspect="1"/>
          </p:cNvPicPr>
          <p:nvPr/>
        </p:nvPicPr>
        <p:blipFill>
          <a:blip r:embed="rId4"/>
          <a:stretch>
            <a:fillRect/>
          </a:stretch>
        </p:blipFill>
        <p:spPr>
          <a:xfrm>
            <a:off x="5799030" y="1202324"/>
            <a:ext cx="6155512" cy="4694131"/>
          </a:xfrm>
          <a:prstGeom prst="rect">
            <a:avLst/>
          </a:prstGeom>
        </p:spPr>
      </p:pic>
    </p:spTree>
    <p:extLst>
      <p:ext uri="{BB962C8B-B14F-4D97-AF65-F5344CB8AC3E}">
        <p14:creationId xmlns:p14="http://schemas.microsoft.com/office/powerpoint/2010/main" val="2663071008"/>
      </p:ext>
    </p:extLst>
  </p:cSld>
  <p:clrMapOvr>
    <a:masterClrMapping/>
  </p:clrMapOvr>
  <p:transition spd="med">
    <p:push/>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0">
              <a:srgbClr val="FFFFFF">
                <a:alpha val="6666"/>
              </a:srgbClr>
            </a:gs>
            <a:gs pos="68000">
              <a:srgbClr val="FFFFFF">
                <a:alpha val="6666"/>
              </a:srgbClr>
            </a:gs>
            <a:gs pos="100000">
              <a:srgbClr val="80FFB5">
                <a:alpha val="46666"/>
              </a:srgbClr>
            </a:gs>
          </a:gsLst>
          <a:lin ang="16200000" scaled="0"/>
        </a:gradFill>
        <a:effectLst/>
      </p:bgPr>
    </p:bg>
    <p:spTree>
      <p:nvGrpSpPr>
        <p:cNvPr id="1" name="Shape 207"/>
        <p:cNvGrpSpPr/>
        <p:nvPr/>
      </p:nvGrpSpPr>
      <p:grpSpPr>
        <a:xfrm>
          <a:off x="0" y="0"/>
          <a:ext cx="0" cy="0"/>
          <a:chOff x="0" y="0"/>
          <a:chExt cx="0" cy="0"/>
        </a:xfrm>
      </p:grpSpPr>
      <p:sp>
        <p:nvSpPr>
          <p:cNvPr id="208" name="Google Shape;208;p3"/>
          <p:cNvSpPr txBox="1">
            <a:spLocks noGrp="1"/>
          </p:cNvSpPr>
          <p:nvPr>
            <p:ph type="title"/>
          </p:nvPr>
        </p:nvSpPr>
        <p:spPr>
          <a:xfrm>
            <a:off x="838200" y="309437"/>
            <a:ext cx="10515600" cy="694056"/>
          </a:xfrm>
          <a:prstGeom prst="rect">
            <a:avLst/>
          </a:prstGeom>
          <a:noFill/>
          <a:ln>
            <a:noFill/>
          </a:ln>
        </p:spPr>
        <p:txBody>
          <a:bodyPr spcFirstLastPara="1" wrap="square" lIns="91425" tIns="45700" rIns="91425" bIns="45700" anchor="ctr" anchorCtr="0">
            <a:normAutofit/>
          </a:bodyPr>
          <a:lstStyle/>
          <a:p>
            <a:pPr lvl="0">
              <a:buClr>
                <a:srgbClr val="007C33"/>
              </a:buClr>
              <a:buSzPct val="100000"/>
            </a:pPr>
            <a:r>
              <a:rPr lang="en-US" sz="3200" b="1" u="sng" dirty="0" err="1" smtClean="0">
                <a:solidFill>
                  <a:srgbClr val="007C33"/>
                </a:solidFill>
                <a:latin typeface="Times New Roman"/>
                <a:cs typeface="Times New Roman"/>
                <a:sym typeface="Times New Roman"/>
              </a:rPr>
              <a:t>Các</a:t>
            </a:r>
            <a:r>
              <a:rPr lang="en-US" sz="3200" b="1" u="sng" dirty="0" smtClean="0">
                <a:solidFill>
                  <a:srgbClr val="007C33"/>
                </a:solidFill>
                <a:latin typeface="Times New Roman"/>
                <a:cs typeface="Times New Roman"/>
                <a:sym typeface="Times New Roman"/>
              </a:rPr>
              <a:t> </a:t>
            </a:r>
            <a:r>
              <a:rPr lang="en-US" sz="3200" b="1" u="sng" dirty="0" err="1" smtClean="0">
                <a:solidFill>
                  <a:srgbClr val="007C33"/>
                </a:solidFill>
                <a:latin typeface="Times New Roman"/>
                <a:cs typeface="Times New Roman"/>
                <a:sym typeface="Times New Roman"/>
              </a:rPr>
              <a:t>Khối</a:t>
            </a:r>
            <a:r>
              <a:rPr lang="en-US" sz="3200" b="1" u="sng" dirty="0" smtClean="0">
                <a:solidFill>
                  <a:srgbClr val="007C33"/>
                </a:solidFill>
                <a:latin typeface="Times New Roman"/>
                <a:cs typeface="Times New Roman"/>
                <a:sym typeface="Times New Roman"/>
              </a:rPr>
              <a:t> </a:t>
            </a:r>
            <a:r>
              <a:rPr lang="en-US" sz="3200" b="1" u="sng" dirty="0" err="1" smtClean="0">
                <a:solidFill>
                  <a:srgbClr val="007C33"/>
                </a:solidFill>
                <a:latin typeface="Times New Roman"/>
                <a:cs typeface="Times New Roman"/>
                <a:sym typeface="Times New Roman"/>
              </a:rPr>
              <a:t>Thiết</a:t>
            </a:r>
            <a:r>
              <a:rPr lang="en-US" sz="3200" b="1" u="sng" dirty="0" smtClean="0">
                <a:solidFill>
                  <a:srgbClr val="007C33"/>
                </a:solidFill>
                <a:latin typeface="Times New Roman"/>
                <a:cs typeface="Times New Roman"/>
                <a:sym typeface="Times New Roman"/>
              </a:rPr>
              <a:t> </a:t>
            </a:r>
            <a:r>
              <a:rPr lang="en-US" sz="3200" b="1" u="sng" dirty="0" err="1" smtClean="0">
                <a:solidFill>
                  <a:srgbClr val="007C33"/>
                </a:solidFill>
                <a:latin typeface="Times New Roman"/>
                <a:cs typeface="Times New Roman"/>
                <a:sym typeface="Times New Roman"/>
              </a:rPr>
              <a:t>Kế</a:t>
            </a:r>
            <a:r>
              <a:rPr lang="en-US" sz="3200" b="1" u="sng" dirty="0" smtClean="0">
                <a:solidFill>
                  <a:srgbClr val="007C33"/>
                </a:solidFill>
                <a:latin typeface="Times New Roman"/>
                <a:cs typeface="Times New Roman"/>
                <a:sym typeface="Times New Roman"/>
              </a:rPr>
              <a:t> </a:t>
            </a:r>
            <a:r>
              <a:rPr lang="en-US" sz="3200" b="1" u="sng" dirty="0" err="1" smtClean="0">
                <a:solidFill>
                  <a:srgbClr val="007C33"/>
                </a:solidFill>
                <a:latin typeface="Times New Roman"/>
                <a:cs typeface="Times New Roman"/>
                <a:sym typeface="Times New Roman"/>
              </a:rPr>
              <a:t>Trong</a:t>
            </a:r>
            <a:r>
              <a:rPr lang="en-US" sz="3200" b="1" u="sng" dirty="0" smtClean="0">
                <a:solidFill>
                  <a:srgbClr val="007C33"/>
                </a:solidFill>
                <a:latin typeface="Times New Roman"/>
                <a:cs typeface="Times New Roman"/>
                <a:sym typeface="Times New Roman"/>
              </a:rPr>
              <a:t> </a:t>
            </a:r>
            <a:r>
              <a:rPr lang="en-US" sz="3200" b="1" u="sng" dirty="0" err="1" smtClean="0">
                <a:solidFill>
                  <a:srgbClr val="007C33"/>
                </a:solidFill>
                <a:latin typeface="Times New Roman"/>
                <a:cs typeface="Times New Roman"/>
                <a:sym typeface="Times New Roman"/>
              </a:rPr>
              <a:t>Datapath</a:t>
            </a:r>
            <a:r>
              <a:rPr lang="en-US" sz="3200" b="1" u="sng" dirty="0" smtClean="0">
                <a:solidFill>
                  <a:srgbClr val="007C33"/>
                </a:solidFill>
                <a:latin typeface="Times New Roman"/>
                <a:cs typeface="Times New Roman"/>
                <a:sym typeface="Times New Roman"/>
              </a:rPr>
              <a:t> MIPS</a:t>
            </a:r>
            <a:endParaRPr sz="3200" u="sng" dirty="0">
              <a:solidFill>
                <a:srgbClr val="007C33"/>
              </a:solidFill>
            </a:endParaRPr>
          </a:p>
        </p:txBody>
      </p:sp>
      <p:sp>
        <p:nvSpPr>
          <p:cNvPr id="209" name="Google Shape;209;p3"/>
          <p:cNvSpPr txBox="1">
            <a:spLocks noGrp="1"/>
          </p:cNvSpPr>
          <p:nvPr>
            <p:ph type="body" idx="1"/>
          </p:nvPr>
        </p:nvSpPr>
        <p:spPr>
          <a:xfrm>
            <a:off x="838200" y="1003494"/>
            <a:ext cx="4876800" cy="4962966"/>
          </a:xfrm>
          <a:prstGeom prst="rect">
            <a:avLst/>
          </a:prstGeom>
          <a:noFill/>
          <a:ln>
            <a:noFill/>
          </a:ln>
        </p:spPr>
        <p:txBody>
          <a:bodyPr spcFirstLastPara="1" wrap="square" lIns="91425" tIns="45700" rIns="91425" bIns="45700" numCol="1" anchor="t" anchorCtr="0">
            <a:normAutofit/>
          </a:bodyPr>
          <a:lstStyle/>
          <a:p>
            <a:pPr marL="133350" indent="0">
              <a:spcBef>
                <a:spcPts val="1100"/>
              </a:spcBef>
              <a:buSzPts val="2100"/>
              <a:buNone/>
            </a:pPr>
            <a:r>
              <a:rPr lang="en-US" sz="1800" b="1" dirty="0" smtClean="0">
                <a:latin typeface="Times New Roman"/>
                <a:ea typeface="Times New Roman"/>
                <a:cs typeface="Times New Roman"/>
                <a:sym typeface="Times New Roman"/>
              </a:rPr>
              <a:t>8. </a:t>
            </a:r>
            <a:r>
              <a:rPr lang="en-US" sz="1800" b="1" dirty="0" err="1" smtClean="0">
                <a:latin typeface="Times New Roman"/>
                <a:ea typeface="Times New Roman"/>
                <a:cs typeface="Times New Roman"/>
                <a:sym typeface="Times New Roman"/>
              </a:rPr>
              <a:t>Khối</a:t>
            </a:r>
            <a:r>
              <a:rPr lang="en-US" sz="1800" b="1" dirty="0" smtClean="0">
                <a:latin typeface="Times New Roman"/>
                <a:ea typeface="Times New Roman"/>
                <a:cs typeface="Times New Roman"/>
                <a:sym typeface="Times New Roman"/>
              </a:rPr>
              <a:t> ALU</a:t>
            </a:r>
          </a:p>
          <a:p>
            <a:pPr marL="133350" indent="0">
              <a:spcBef>
                <a:spcPts val="1100"/>
              </a:spcBef>
              <a:buSzPts val="2100"/>
              <a:buNone/>
            </a:pPr>
            <a:r>
              <a:rPr lang="en-US" sz="1800" dirty="0" err="1" smtClean="0">
                <a:latin typeface="Times New Roman"/>
                <a:ea typeface="Times New Roman"/>
                <a:cs typeface="Times New Roman"/>
                <a:sym typeface="Times New Roman"/>
              </a:rPr>
              <a:t>Chức</a:t>
            </a:r>
            <a:r>
              <a:rPr lang="en-US" sz="1800" dirty="0" smtClean="0">
                <a:latin typeface="Times New Roman"/>
                <a:ea typeface="Times New Roman"/>
                <a:cs typeface="Times New Roman"/>
                <a:sym typeface="Times New Roman"/>
              </a:rPr>
              <a:t> </a:t>
            </a:r>
            <a:r>
              <a:rPr lang="en-US" sz="1800" dirty="0" err="1" smtClean="0">
                <a:latin typeface="Times New Roman"/>
                <a:ea typeface="Times New Roman"/>
                <a:cs typeface="Times New Roman"/>
                <a:sym typeface="Times New Roman"/>
              </a:rPr>
              <a:t>năng</a:t>
            </a:r>
            <a:r>
              <a:rPr lang="en-US" sz="1800" dirty="0" smtClean="0">
                <a:latin typeface="Times New Roman"/>
                <a:ea typeface="Times New Roman"/>
                <a:cs typeface="Times New Roman"/>
                <a:sym typeface="Times New Roman"/>
              </a:rPr>
              <a:t> </a:t>
            </a:r>
            <a:r>
              <a:rPr lang="en-US" sz="1800" dirty="0" err="1" smtClean="0">
                <a:latin typeface="Times New Roman"/>
                <a:ea typeface="Times New Roman"/>
                <a:cs typeface="Times New Roman"/>
                <a:sym typeface="Times New Roman"/>
              </a:rPr>
              <a:t>chính</a:t>
            </a:r>
            <a:r>
              <a:rPr lang="en-US" sz="1800" dirty="0" smtClean="0">
                <a:latin typeface="Times New Roman"/>
                <a:ea typeface="Times New Roman"/>
                <a:cs typeface="Times New Roman"/>
                <a:sym typeface="Times New Roman"/>
              </a:rPr>
              <a:t>: </a:t>
            </a:r>
          </a:p>
          <a:p>
            <a:pPr marL="419100" indent="-285750">
              <a:spcBef>
                <a:spcPts val="1100"/>
              </a:spcBef>
              <a:buSzPts val="2100"/>
              <a:buFontTx/>
              <a:buChar char="-"/>
            </a:pPr>
            <a:r>
              <a:rPr lang="en-US" sz="1800" dirty="0" err="1" smtClean="0">
                <a:latin typeface="Times New Roman"/>
                <a:ea typeface="Times New Roman"/>
                <a:cs typeface="Times New Roman"/>
                <a:sym typeface="Times New Roman"/>
              </a:rPr>
              <a:t>Thực</a:t>
            </a:r>
            <a:r>
              <a:rPr lang="en-US" sz="1800" dirty="0" smtClean="0">
                <a:latin typeface="Times New Roman"/>
                <a:ea typeface="Times New Roman"/>
                <a:cs typeface="Times New Roman"/>
                <a:sym typeface="Times New Roman"/>
              </a:rPr>
              <a:t> </a:t>
            </a:r>
            <a:r>
              <a:rPr lang="en-US" sz="1800" dirty="0" err="1" smtClean="0">
                <a:latin typeface="Times New Roman"/>
                <a:ea typeface="Times New Roman"/>
                <a:cs typeface="Times New Roman"/>
                <a:sym typeface="Times New Roman"/>
              </a:rPr>
              <a:t>hiện</a:t>
            </a:r>
            <a:r>
              <a:rPr lang="en-US" sz="1800" dirty="0" smtClean="0">
                <a:latin typeface="Times New Roman"/>
                <a:ea typeface="Times New Roman"/>
                <a:cs typeface="Times New Roman"/>
                <a:sym typeface="Times New Roman"/>
              </a:rPr>
              <a:t> </a:t>
            </a:r>
            <a:r>
              <a:rPr lang="en-US" sz="1800" dirty="0" err="1" smtClean="0">
                <a:latin typeface="Times New Roman"/>
                <a:ea typeface="Times New Roman"/>
                <a:cs typeface="Times New Roman"/>
                <a:sym typeface="Times New Roman"/>
              </a:rPr>
              <a:t>các</a:t>
            </a:r>
            <a:r>
              <a:rPr lang="en-US" sz="1800" dirty="0" smtClean="0">
                <a:latin typeface="Times New Roman"/>
                <a:ea typeface="Times New Roman"/>
                <a:cs typeface="Times New Roman"/>
                <a:sym typeface="Times New Roman"/>
              </a:rPr>
              <a:t> </a:t>
            </a:r>
            <a:r>
              <a:rPr lang="en-US" sz="1800" dirty="0" err="1" smtClean="0">
                <a:latin typeface="Times New Roman"/>
                <a:ea typeface="Times New Roman"/>
                <a:cs typeface="Times New Roman"/>
                <a:sym typeface="Times New Roman"/>
              </a:rPr>
              <a:t>phép</a:t>
            </a:r>
            <a:r>
              <a:rPr lang="en-US" sz="1800" dirty="0" smtClean="0">
                <a:latin typeface="Times New Roman"/>
                <a:ea typeface="Times New Roman"/>
                <a:cs typeface="Times New Roman"/>
                <a:sym typeface="Times New Roman"/>
              </a:rPr>
              <a:t> </a:t>
            </a:r>
            <a:r>
              <a:rPr lang="en-US" sz="1800" dirty="0" err="1" smtClean="0">
                <a:latin typeface="Times New Roman"/>
                <a:ea typeface="Times New Roman"/>
                <a:cs typeface="Times New Roman"/>
                <a:sym typeface="Times New Roman"/>
              </a:rPr>
              <a:t>toán</a:t>
            </a:r>
            <a:r>
              <a:rPr lang="en-US" sz="1800" dirty="0" smtClean="0">
                <a:latin typeface="Times New Roman"/>
                <a:ea typeface="Times New Roman"/>
                <a:cs typeface="Times New Roman"/>
                <a:sym typeface="Times New Roman"/>
              </a:rPr>
              <a:t> </a:t>
            </a:r>
            <a:r>
              <a:rPr lang="en-US" sz="1800" dirty="0" err="1" smtClean="0">
                <a:latin typeface="Times New Roman"/>
                <a:ea typeface="Times New Roman"/>
                <a:cs typeface="Times New Roman"/>
                <a:sym typeface="Times New Roman"/>
              </a:rPr>
              <a:t>số</a:t>
            </a:r>
            <a:r>
              <a:rPr lang="en-US" sz="1800" dirty="0" smtClean="0">
                <a:latin typeface="Times New Roman"/>
                <a:ea typeface="Times New Roman"/>
                <a:cs typeface="Times New Roman"/>
                <a:sym typeface="Times New Roman"/>
              </a:rPr>
              <a:t> </a:t>
            </a:r>
            <a:r>
              <a:rPr lang="en-US" sz="1800" dirty="0" err="1" smtClean="0">
                <a:latin typeface="Times New Roman"/>
                <a:ea typeface="Times New Roman"/>
                <a:cs typeface="Times New Roman"/>
                <a:sym typeface="Times New Roman"/>
              </a:rPr>
              <a:t>học</a:t>
            </a:r>
            <a:r>
              <a:rPr lang="en-US" sz="1800" dirty="0" smtClean="0">
                <a:latin typeface="Times New Roman"/>
                <a:ea typeface="Times New Roman"/>
                <a:cs typeface="Times New Roman"/>
                <a:sym typeface="Times New Roman"/>
              </a:rPr>
              <a:t> </a:t>
            </a:r>
            <a:r>
              <a:rPr lang="en-US" sz="1800" dirty="0" err="1" smtClean="0">
                <a:latin typeface="Times New Roman"/>
                <a:ea typeface="Times New Roman"/>
                <a:cs typeface="Times New Roman"/>
                <a:sym typeface="Times New Roman"/>
              </a:rPr>
              <a:t>và</a:t>
            </a:r>
            <a:r>
              <a:rPr lang="en-US" sz="1800" dirty="0" smtClean="0">
                <a:latin typeface="Times New Roman"/>
                <a:ea typeface="Times New Roman"/>
                <a:cs typeface="Times New Roman"/>
                <a:sym typeface="Times New Roman"/>
              </a:rPr>
              <a:t> logic </a:t>
            </a:r>
            <a:r>
              <a:rPr lang="en-US" sz="1800" dirty="0" err="1" smtClean="0">
                <a:latin typeface="Times New Roman"/>
                <a:ea typeface="Times New Roman"/>
                <a:cs typeface="Times New Roman"/>
                <a:sym typeface="Times New Roman"/>
              </a:rPr>
              <a:t>dựa</a:t>
            </a:r>
            <a:r>
              <a:rPr lang="en-US" sz="1800" dirty="0" smtClean="0">
                <a:latin typeface="Times New Roman"/>
                <a:ea typeface="Times New Roman"/>
                <a:cs typeface="Times New Roman"/>
                <a:sym typeface="Times New Roman"/>
              </a:rPr>
              <a:t> </a:t>
            </a:r>
            <a:r>
              <a:rPr lang="en-US" sz="1800" dirty="0" err="1" smtClean="0">
                <a:latin typeface="Times New Roman"/>
                <a:ea typeface="Times New Roman"/>
                <a:cs typeface="Times New Roman"/>
                <a:sym typeface="Times New Roman"/>
              </a:rPr>
              <a:t>vào</a:t>
            </a:r>
            <a:r>
              <a:rPr lang="en-US" sz="1800" dirty="0" smtClean="0">
                <a:latin typeface="Times New Roman"/>
                <a:ea typeface="Times New Roman"/>
                <a:cs typeface="Times New Roman"/>
                <a:sym typeface="Times New Roman"/>
              </a:rPr>
              <a:t> </a:t>
            </a:r>
            <a:r>
              <a:rPr lang="en-US" sz="1800" dirty="0" err="1" smtClean="0">
                <a:latin typeface="Times New Roman"/>
                <a:ea typeface="Times New Roman"/>
                <a:cs typeface="Times New Roman"/>
                <a:sym typeface="Times New Roman"/>
              </a:rPr>
              <a:t>tín</a:t>
            </a:r>
            <a:r>
              <a:rPr lang="en-US" sz="1800" dirty="0" smtClean="0">
                <a:latin typeface="Times New Roman"/>
                <a:ea typeface="Times New Roman"/>
                <a:cs typeface="Times New Roman"/>
                <a:sym typeface="Times New Roman"/>
              </a:rPr>
              <a:t> </a:t>
            </a:r>
            <a:r>
              <a:rPr lang="en-US" sz="1800" dirty="0" err="1" smtClean="0">
                <a:latin typeface="Times New Roman"/>
                <a:ea typeface="Times New Roman"/>
                <a:cs typeface="Times New Roman"/>
                <a:sym typeface="Times New Roman"/>
              </a:rPr>
              <a:t>hiệu</a:t>
            </a:r>
            <a:r>
              <a:rPr lang="en-US" sz="1800" dirty="0" smtClean="0">
                <a:latin typeface="Times New Roman"/>
                <a:ea typeface="Times New Roman"/>
                <a:cs typeface="Times New Roman"/>
                <a:sym typeface="Times New Roman"/>
              </a:rPr>
              <a:t> </a:t>
            </a:r>
            <a:r>
              <a:rPr lang="en-US" sz="1800" dirty="0" err="1" smtClean="0">
                <a:latin typeface="Times New Roman"/>
                <a:ea typeface="Times New Roman"/>
                <a:cs typeface="Times New Roman"/>
                <a:sym typeface="Times New Roman"/>
              </a:rPr>
              <a:t>của</a:t>
            </a:r>
            <a:r>
              <a:rPr lang="en-US" sz="1800" dirty="0" smtClean="0">
                <a:latin typeface="Times New Roman"/>
                <a:ea typeface="Times New Roman"/>
                <a:cs typeface="Times New Roman"/>
                <a:sym typeface="Times New Roman"/>
              </a:rPr>
              <a:t> ALU Control.</a:t>
            </a:r>
          </a:p>
          <a:p>
            <a:pPr marL="419100" indent="-285750">
              <a:spcBef>
                <a:spcPts val="1100"/>
              </a:spcBef>
              <a:buSzPts val="2100"/>
              <a:buFontTx/>
              <a:buChar char="-"/>
            </a:pPr>
            <a:r>
              <a:rPr lang="en-US" sz="1800" dirty="0" smtClean="0">
                <a:latin typeface="Times New Roman"/>
                <a:ea typeface="Times New Roman"/>
                <a:cs typeface="Times New Roman"/>
                <a:sym typeface="Times New Roman"/>
              </a:rPr>
              <a:t> </a:t>
            </a:r>
            <a:r>
              <a:rPr lang="en-US" sz="1800" dirty="0" err="1" smtClean="0">
                <a:latin typeface="Times New Roman"/>
                <a:ea typeface="Times New Roman"/>
                <a:cs typeface="Times New Roman"/>
                <a:sym typeface="Times New Roman"/>
              </a:rPr>
              <a:t>Gồm</a:t>
            </a:r>
            <a:r>
              <a:rPr lang="en-US" sz="1800" dirty="0" smtClean="0">
                <a:latin typeface="Times New Roman"/>
                <a:ea typeface="Times New Roman"/>
                <a:cs typeface="Times New Roman"/>
                <a:sym typeface="Times New Roman"/>
              </a:rPr>
              <a:t> </a:t>
            </a:r>
            <a:r>
              <a:rPr lang="en-US" sz="1800" dirty="0" err="1" smtClean="0">
                <a:latin typeface="Times New Roman"/>
                <a:ea typeface="Times New Roman"/>
                <a:cs typeface="Times New Roman"/>
                <a:sym typeface="Times New Roman"/>
              </a:rPr>
              <a:t>các</a:t>
            </a:r>
            <a:r>
              <a:rPr lang="en-US" sz="1800" dirty="0" smtClean="0">
                <a:latin typeface="Times New Roman"/>
                <a:ea typeface="Times New Roman"/>
                <a:cs typeface="Times New Roman"/>
                <a:sym typeface="Times New Roman"/>
              </a:rPr>
              <a:t> </a:t>
            </a:r>
            <a:r>
              <a:rPr lang="en-US" sz="1800" dirty="0" err="1" smtClean="0">
                <a:latin typeface="Times New Roman"/>
                <a:ea typeface="Times New Roman"/>
                <a:cs typeface="Times New Roman"/>
                <a:sym typeface="Times New Roman"/>
              </a:rPr>
              <a:t>phép</a:t>
            </a:r>
            <a:r>
              <a:rPr lang="en-US" sz="1800" dirty="0" smtClean="0">
                <a:latin typeface="Times New Roman"/>
                <a:ea typeface="Times New Roman"/>
                <a:cs typeface="Times New Roman"/>
                <a:sym typeface="Times New Roman"/>
              </a:rPr>
              <a:t> </a:t>
            </a:r>
            <a:r>
              <a:rPr lang="en-US" sz="1800" dirty="0" err="1" smtClean="0">
                <a:latin typeface="Times New Roman"/>
                <a:ea typeface="Times New Roman"/>
                <a:cs typeface="Times New Roman"/>
                <a:sym typeface="Times New Roman"/>
              </a:rPr>
              <a:t>tính</a:t>
            </a:r>
            <a:r>
              <a:rPr lang="en-US" sz="1800" dirty="0" smtClean="0">
                <a:latin typeface="Times New Roman"/>
                <a:ea typeface="Times New Roman"/>
                <a:cs typeface="Times New Roman"/>
                <a:sym typeface="Times New Roman"/>
              </a:rPr>
              <a:t>: </a:t>
            </a:r>
          </a:p>
          <a:p>
            <a:pPr marL="133350" indent="0">
              <a:spcBef>
                <a:spcPts val="1100"/>
              </a:spcBef>
              <a:buSzPts val="2100"/>
              <a:buNone/>
            </a:pPr>
            <a:r>
              <a:rPr lang="en-US" sz="1800" dirty="0">
                <a:latin typeface="Times New Roman"/>
                <a:ea typeface="Times New Roman"/>
                <a:cs typeface="Times New Roman"/>
                <a:sym typeface="Times New Roman"/>
              </a:rPr>
              <a:t>	</a:t>
            </a:r>
            <a:r>
              <a:rPr lang="en-US" sz="1800" dirty="0" smtClean="0">
                <a:latin typeface="Times New Roman"/>
                <a:ea typeface="Times New Roman"/>
                <a:cs typeface="Times New Roman"/>
                <a:sym typeface="Times New Roman"/>
              </a:rPr>
              <a:t>+ R-Type: add, and, nor, or, </a:t>
            </a:r>
            <a:r>
              <a:rPr lang="en-US" sz="1800" dirty="0" err="1" smtClean="0">
                <a:latin typeface="Times New Roman"/>
                <a:ea typeface="Times New Roman"/>
                <a:cs typeface="Times New Roman"/>
                <a:sym typeface="Times New Roman"/>
              </a:rPr>
              <a:t>slt</a:t>
            </a:r>
            <a:r>
              <a:rPr lang="en-US" sz="1800" dirty="0" smtClean="0">
                <a:latin typeface="Times New Roman"/>
                <a:ea typeface="Times New Roman"/>
                <a:cs typeface="Times New Roman"/>
                <a:sym typeface="Times New Roman"/>
              </a:rPr>
              <a:t>, sub, </a:t>
            </a:r>
            <a:r>
              <a:rPr lang="en-US" sz="1800" dirty="0" err="1" smtClean="0">
                <a:latin typeface="Times New Roman"/>
                <a:ea typeface="Times New Roman"/>
                <a:cs typeface="Times New Roman"/>
                <a:sym typeface="Times New Roman"/>
              </a:rPr>
              <a:t>sra</a:t>
            </a:r>
            <a:endParaRPr lang="en-US" sz="1800" dirty="0">
              <a:latin typeface="Times New Roman"/>
              <a:ea typeface="Times New Roman"/>
              <a:cs typeface="Times New Roman"/>
              <a:sym typeface="Times New Roman"/>
            </a:endParaRPr>
          </a:p>
          <a:p>
            <a:pPr marL="133350" indent="0">
              <a:spcBef>
                <a:spcPts val="1100"/>
              </a:spcBef>
              <a:buSzPts val="2100"/>
              <a:buNone/>
            </a:pPr>
            <a:r>
              <a:rPr lang="en-US" sz="1800" dirty="0" err="1" smtClean="0">
                <a:latin typeface="Times New Roman"/>
                <a:ea typeface="Times New Roman"/>
                <a:cs typeface="Times New Roman"/>
                <a:sym typeface="Times New Roman"/>
              </a:rPr>
              <a:t>Subu</a:t>
            </a:r>
            <a:r>
              <a:rPr lang="en-US" sz="1800" dirty="0" smtClean="0">
                <a:latin typeface="Times New Roman"/>
                <a:ea typeface="Times New Roman"/>
                <a:cs typeface="Times New Roman"/>
                <a:sym typeface="Times New Roman"/>
              </a:rPr>
              <a:t>, </a:t>
            </a:r>
            <a:r>
              <a:rPr lang="en-US" sz="1800" dirty="0" err="1" smtClean="0">
                <a:latin typeface="Times New Roman"/>
                <a:ea typeface="Times New Roman"/>
                <a:cs typeface="Times New Roman"/>
                <a:sym typeface="Times New Roman"/>
              </a:rPr>
              <a:t>addu</a:t>
            </a:r>
            <a:r>
              <a:rPr lang="en-US" sz="1800" dirty="0" smtClean="0">
                <a:latin typeface="Times New Roman"/>
                <a:ea typeface="Times New Roman"/>
                <a:cs typeface="Times New Roman"/>
                <a:sym typeface="Times New Roman"/>
              </a:rPr>
              <a:t>, </a:t>
            </a:r>
          </a:p>
          <a:p>
            <a:pPr marL="133350" indent="0">
              <a:spcBef>
                <a:spcPts val="1100"/>
              </a:spcBef>
              <a:buSzPts val="2100"/>
              <a:buNone/>
            </a:pPr>
            <a:r>
              <a:rPr lang="en-US" sz="1800" dirty="0">
                <a:latin typeface="Times New Roman"/>
                <a:ea typeface="Times New Roman"/>
                <a:cs typeface="Times New Roman"/>
                <a:sym typeface="Times New Roman"/>
              </a:rPr>
              <a:t>	</a:t>
            </a:r>
            <a:r>
              <a:rPr lang="en-US" sz="1800" dirty="0" smtClean="0">
                <a:latin typeface="Times New Roman"/>
                <a:ea typeface="Times New Roman"/>
                <a:cs typeface="Times New Roman"/>
                <a:sym typeface="Times New Roman"/>
              </a:rPr>
              <a:t>+ I- Type: </a:t>
            </a:r>
            <a:r>
              <a:rPr lang="en-US" sz="1800" dirty="0" err="1" smtClean="0">
                <a:latin typeface="Times New Roman"/>
                <a:ea typeface="Times New Roman"/>
                <a:cs typeface="Times New Roman"/>
                <a:sym typeface="Times New Roman"/>
              </a:rPr>
              <a:t>addi</a:t>
            </a:r>
            <a:r>
              <a:rPr lang="en-US" sz="1800" dirty="0" smtClean="0">
                <a:latin typeface="Times New Roman"/>
                <a:ea typeface="Times New Roman"/>
                <a:cs typeface="Times New Roman"/>
                <a:sym typeface="Times New Roman"/>
              </a:rPr>
              <a:t>, </a:t>
            </a:r>
            <a:r>
              <a:rPr lang="en-US" sz="1800" dirty="0" err="1" smtClean="0">
                <a:latin typeface="Times New Roman"/>
                <a:ea typeface="Times New Roman"/>
                <a:cs typeface="Times New Roman"/>
                <a:sym typeface="Times New Roman"/>
              </a:rPr>
              <a:t>andi</a:t>
            </a:r>
            <a:r>
              <a:rPr lang="en-US" sz="1800" dirty="0" smtClean="0">
                <a:latin typeface="Times New Roman"/>
                <a:ea typeface="Times New Roman"/>
                <a:cs typeface="Times New Roman"/>
                <a:sym typeface="Times New Roman"/>
              </a:rPr>
              <a:t>, </a:t>
            </a:r>
            <a:r>
              <a:rPr lang="en-US" sz="1800" dirty="0" err="1" smtClean="0">
                <a:latin typeface="Times New Roman"/>
                <a:ea typeface="Times New Roman"/>
                <a:cs typeface="Times New Roman"/>
                <a:sym typeface="Times New Roman"/>
              </a:rPr>
              <a:t>ori</a:t>
            </a:r>
            <a:r>
              <a:rPr lang="en-US" sz="1800" dirty="0" smtClean="0">
                <a:latin typeface="Times New Roman"/>
                <a:ea typeface="Times New Roman"/>
                <a:cs typeface="Times New Roman"/>
                <a:sym typeface="Times New Roman"/>
              </a:rPr>
              <a:t>, </a:t>
            </a:r>
            <a:r>
              <a:rPr lang="en-US" sz="1800" dirty="0" err="1" smtClean="0">
                <a:latin typeface="Times New Roman"/>
                <a:ea typeface="Times New Roman"/>
                <a:cs typeface="Times New Roman"/>
                <a:sym typeface="Times New Roman"/>
              </a:rPr>
              <a:t>slti</a:t>
            </a:r>
            <a:r>
              <a:rPr lang="en-US" sz="1800" dirty="0" smtClean="0">
                <a:latin typeface="Times New Roman"/>
                <a:ea typeface="Times New Roman"/>
                <a:cs typeface="Times New Roman"/>
                <a:sym typeface="Times New Roman"/>
              </a:rPr>
              <a:t>, </a:t>
            </a:r>
            <a:r>
              <a:rPr lang="en-US" sz="1800" dirty="0" err="1" smtClean="0">
                <a:latin typeface="Times New Roman"/>
                <a:ea typeface="Times New Roman"/>
                <a:cs typeface="Times New Roman"/>
                <a:sym typeface="Times New Roman"/>
              </a:rPr>
              <a:t>sltiu</a:t>
            </a:r>
            <a:r>
              <a:rPr lang="en-US" sz="1800" dirty="0" smtClean="0">
                <a:latin typeface="Times New Roman"/>
                <a:ea typeface="Times New Roman"/>
                <a:cs typeface="Times New Roman"/>
                <a:sym typeface="Times New Roman"/>
              </a:rPr>
              <a:t>, </a:t>
            </a:r>
            <a:r>
              <a:rPr lang="en-US" sz="1800" dirty="0" err="1" smtClean="0">
                <a:latin typeface="Times New Roman"/>
                <a:ea typeface="Times New Roman"/>
                <a:cs typeface="Times New Roman"/>
                <a:sym typeface="Times New Roman"/>
              </a:rPr>
              <a:t>lw</a:t>
            </a:r>
            <a:r>
              <a:rPr lang="en-US" sz="1800" dirty="0" smtClean="0">
                <a:latin typeface="Times New Roman"/>
                <a:ea typeface="Times New Roman"/>
                <a:cs typeface="Times New Roman"/>
                <a:sym typeface="Times New Roman"/>
              </a:rPr>
              <a:t>,</a:t>
            </a:r>
          </a:p>
          <a:p>
            <a:pPr marL="133350" indent="0">
              <a:spcBef>
                <a:spcPts val="1100"/>
              </a:spcBef>
              <a:buSzPts val="2100"/>
              <a:buNone/>
            </a:pPr>
            <a:r>
              <a:rPr lang="en-US" sz="1800" dirty="0" err="1" smtClean="0">
                <a:latin typeface="Times New Roman"/>
                <a:ea typeface="Times New Roman"/>
                <a:cs typeface="Times New Roman"/>
                <a:sym typeface="Times New Roman"/>
              </a:rPr>
              <a:t>Sw</a:t>
            </a:r>
            <a:r>
              <a:rPr lang="en-US" sz="1800" dirty="0" smtClean="0">
                <a:latin typeface="Times New Roman"/>
                <a:ea typeface="Times New Roman"/>
                <a:cs typeface="Times New Roman"/>
                <a:sym typeface="Times New Roman"/>
              </a:rPr>
              <a:t>, </a:t>
            </a:r>
          </a:p>
          <a:p>
            <a:pPr marL="133350" indent="0">
              <a:spcBef>
                <a:spcPts val="1100"/>
              </a:spcBef>
              <a:buSzPts val="2100"/>
              <a:buNone/>
            </a:pPr>
            <a:r>
              <a:rPr lang="en-US" sz="1800" dirty="0">
                <a:latin typeface="Times New Roman"/>
                <a:ea typeface="Times New Roman"/>
                <a:cs typeface="Times New Roman"/>
                <a:sym typeface="Times New Roman"/>
              </a:rPr>
              <a:t>	</a:t>
            </a:r>
            <a:r>
              <a:rPr lang="en-US" sz="1800" dirty="0" smtClean="0">
                <a:latin typeface="Times New Roman"/>
                <a:ea typeface="Times New Roman"/>
                <a:cs typeface="Times New Roman"/>
                <a:sym typeface="Times New Roman"/>
              </a:rPr>
              <a:t>+ </a:t>
            </a:r>
            <a:r>
              <a:rPr lang="en-US" sz="1800" dirty="0" err="1" smtClean="0">
                <a:latin typeface="Times New Roman"/>
                <a:ea typeface="Times New Roman"/>
                <a:cs typeface="Times New Roman"/>
                <a:sym typeface="Times New Roman"/>
              </a:rPr>
              <a:t>Lệnh</a:t>
            </a:r>
            <a:r>
              <a:rPr lang="en-US" sz="1800" dirty="0" smtClean="0">
                <a:latin typeface="Times New Roman"/>
                <a:ea typeface="Times New Roman"/>
                <a:cs typeface="Times New Roman"/>
                <a:sym typeface="Times New Roman"/>
              </a:rPr>
              <a:t> Branch: </a:t>
            </a:r>
            <a:r>
              <a:rPr lang="en-US" sz="1800" dirty="0" err="1">
                <a:latin typeface="Times New Roman"/>
                <a:ea typeface="Times New Roman"/>
                <a:cs typeface="Times New Roman"/>
                <a:sym typeface="Times New Roman"/>
              </a:rPr>
              <a:t>b</a:t>
            </a:r>
            <a:r>
              <a:rPr lang="en-US" sz="1800" dirty="0" err="1" smtClean="0">
                <a:latin typeface="Times New Roman"/>
                <a:ea typeface="Times New Roman"/>
                <a:cs typeface="Times New Roman"/>
                <a:sym typeface="Times New Roman"/>
              </a:rPr>
              <a:t>ne</a:t>
            </a:r>
            <a:r>
              <a:rPr lang="en-US" sz="1800" dirty="0" smtClean="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b</a:t>
            </a:r>
            <a:r>
              <a:rPr lang="en-US" sz="1800" dirty="0" err="1" smtClean="0">
                <a:latin typeface="Times New Roman"/>
                <a:ea typeface="Times New Roman"/>
                <a:cs typeface="Times New Roman"/>
                <a:sym typeface="Times New Roman"/>
              </a:rPr>
              <a:t>eq</a:t>
            </a:r>
            <a:r>
              <a:rPr lang="en-US" sz="1800" dirty="0" smtClean="0">
                <a:latin typeface="Times New Roman"/>
                <a:ea typeface="Times New Roman"/>
                <a:cs typeface="Times New Roman"/>
                <a:sym typeface="Times New Roman"/>
              </a:rPr>
              <a:t>, </a:t>
            </a:r>
          </a:p>
          <a:p>
            <a:pPr marL="133350" indent="0">
              <a:spcBef>
                <a:spcPts val="1100"/>
              </a:spcBef>
              <a:buSzPts val="2100"/>
              <a:buNone/>
            </a:pPr>
            <a:r>
              <a:rPr lang="en-US" sz="1800" dirty="0">
                <a:latin typeface="Times New Roman"/>
                <a:ea typeface="Times New Roman"/>
                <a:cs typeface="Times New Roman"/>
                <a:sym typeface="Times New Roman"/>
              </a:rPr>
              <a:t>	</a:t>
            </a:r>
            <a:r>
              <a:rPr lang="en-US" sz="1800" dirty="0" smtClean="0">
                <a:latin typeface="Times New Roman"/>
                <a:ea typeface="Times New Roman"/>
                <a:cs typeface="Times New Roman"/>
                <a:sym typeface="Times New Roman"/>
              </a:rPr>
              <a:t>+ </a:t>
            </a:r>
            <a:r>
              <a:rPr lang="en-US" sz="1800" dirty="0" err="1" smtClean="0">
                <a:latin typeface="Times New Roman"/>
                <a:ea typeface="Times New Roman"/>
                <a:cs typeface="Times New Roman"/>
                <a:sym typeface="Times New Roman"/>
              </a:rPr>
              <a:t>Lệnh</a:t>
            </a:r>
            <a:r>
              <a:rPr lang="en-US" sz="1800" dirty="0" smtClean="0">
                <a:latin typeface="Times New Roman"/>
                <a:ea typeface="Times New Roman"/>
                <a:cs typeface="Times New Roman"/>
                <a:sym typeface="Times New Roman"/>
              </a:rPr>
              <a:t> </a:t>
            </a:r>
            <a:r>
              <a:rPr lang="en-US" sz="1800" dirty="0" err="1" smtClean="0">
                <a:latin typeface="Times New Roman"/>
                <a:ea typeface="Times New Roman"/>
                <a:cs typeface="Times New Roman"/>
                <a:sym typeface="Times New Roman"/>
              </a:rPr>
              <a:t>nhảy</a:t>
            </a:r>
            <a:r>
              <a:rPr lang="en-US" sz="1800" dirty="0" smtClean="0">
                <a:latin typeface="Times New Roman"/>
                <a:ea typeface="Times New Roman"/>
                <a:cs typeface="Times New Roman"/>
                <a:sym typeface="Times New Roman"/>
              </a:rPr>
              <a:t>: jump, </a:t>
            </a:r>
            <a:r>
              <a:rPr lang="en-US" sz="1800" dirty="0" err="1" smtClean="0">
                <a:latin typeface="Times New Roman"/>
                <a:ea typeface="Times New Roman"/>
                <a:cs typeface="Times New Roman"/>
                <a:sym typeface="Times New Roman"/>
              </a:rPr>
              <a:t>jr</a:t>
            </a:r>
            <a:endParaRPr lang="en-US" sz="1800" dirty="0" smtClean="0">
              <a:latin typeface="Times New Roman"/>
              <a:ea typeface="Times New Roman"/>
              <a:cs typeface="Times New Roman"/>
              <a:sym typeface="Times New Roman"/>
            </a:endParaRPr>
          </a:p>
        </p:txBody>
      </p:sp>
      <p:pic>
        <p:nvPicPr>
          <p:cNvPr id="210" name="Google Shape;210;p3" descr="Khoa Kỹ Thuật Máy Tính - CE.UIT - Logo chính thức của khoa KTMT | Facebook"/>
          <p:cNvPicPr preferRelativeResize="0"/>
          <p:nvPr/>
        </p:nvPicPr>
        <p:blipFill rotWithShape="1">
          <a:blip r:embed="rId3">
            <a:alphaModFix/>
          </a:blip>
          <a:srcRect l="10817" t="14436" r="10066" b="24267"/>
          <a:stretch/>
        </p:blipFill>
        <p:spPr>
          <a:xfrm>
            <a:off x="10917817" y="253379"/>
            <a:ext cx="1036725" cy="806172"/>
          </a:xfrm>
          <a:prstGeom prst="rect">
            <a:avLst/>
          </a:prstGeom>
          <a:noFill/>
          <a:ln w="9525" cap="flat" cmpd="sng">
            <a:solidFill>
              <a:srgbClr val="00F967"/>
            </a:solidFill>
            <a:prstDash val="solid"/>
            <a:round/>
            <a:headEnd type="none" w="sm" len="sm"/>
            <a:tailEnd type="none" w="sm" len="sm"/>
          </a:ln>
          <a:effectLst>
            <a:outerShdw blurRad="50800" dist="38100" dir="2700000" algn="tl" rotWithShape="0">
              <a:srgbClr val="000000">
                <a:alpha val="40000"/>
              </a:srgbClr>
            </a:outerShdw>
          </a:effectLst>
        </p:spPr>
      </p:pic>
      <p:sp>
        <p:nvSpPr>
          <p:cNvPr id="211" name="Google Shape;211;p3"/>
          <p:cNvSpPr txBox="1"/>
          <p:nvPr/>
        </p:nvSpPr>
        <p:spPr>
          <a:xfrm>
            <a:off x="81268" y="6488539"/>
            <a:ext cx="3964951"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dirty="0">
                <a:solidFill>
                  <a:schemeClr val="dk1"/>
                </a:solidFill>
                <a:latin typeface="Century"/>
                <a:ea typeface="Century"/>
                <a:cs typeface="Century"/>
                <a:sym typeface="Century"/>
              </a:rPr>
              <a:t>Tuesday 5/11/2024 – ĐHQG TPHCM – UIT – KTMT</a:t>
            </a:r>
            <a:endParaRPr dirty="0"/>
          </a:p>
        </p:txBody>
      </p:sp>
      <p:pic>
        <p:nvPicPr>
          <p:cNvPr id="2" name="Picture 1"/>
          <p:cNvPicPr>
            <a:picLocks noChangeAspect="1"/>
          </p:cNvPicPr>
          <p:nvPr/>
        </p:nvPicPr>
        <p:blipFill>
          <a:blip r:embed="rId4"/>
          <a:stretch>
            <a:fillRect/>
          </a:stretch>
        </p:blipFill>
        <p:spPr>
          <a:xfrm>
            <a:off x="5641848" y="1206947"/>
            <a:ext cx="6382512" cy="4759513"/>
          </a:xfrm>
          <a:prstGeom prst="rect">
            <a:avLst/>
          </a:prstGeom>
        </p:spPr>
      </p:pic>
    </p:spTree>
    <p:extLst>
      <p:ext uri="{BB962C8B-B14F-4D97-AF65-F5344CB8AC3E}">
        <p14:creationId xmlns:p14="http://schemas.microsoft.com/office/powerpoint/2010/main" val="2704928328"/>
      </p:ext>
    </p:extLst>
  </p:cSld>
  <p:clrMapOvr>
    <a:masterClrMapping/>
  </p:clrMapOvr>
  <p:transition spd="med">
    <p:push/>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gradFill>
          <a:gsLst>
            <a:gs pos="0">
              <a:srgbClr val="FFFFFF">
                <a:alpha val="6666"/>
              </a:srgbClr>
            </a:gs>
            <a:gs pos="68000">
              <a:srgbClr val="FFFFFF">
                <a:alpha val="6666"/>
              </a:srgbClr>
            </a:gs>
            <a:gs pos="100000">
              <a:srgbClr val="80FFB5">
                <a:alpha val="46666"/>
              </a:srgbClr>
            </a:gs>
          </a:gsLst>
          <a:lin ang="16200000" scaled="0"/>
        </a:gradFill>
        <a:effectLst/>
      </p:bgPr>
    </p:bg>
    <p:spTree>
      <p:nvGrpSpPr>
        <p:cNvPr id="1" name="Shape 207"/>
        <p:cNvGrpSpPr/>
        <p:nvPr/>
      </p:nvGrpSpPr>
      <p:grpSpPr>
        <a:xfrm>
          <a:off x="0" y="0"/>
          <a:ext cx="0" cy="0"/>
          <a:chOff x="0" y="0"/>
          <a:chExt cx="0" cy="0"/>
        </a:xfrm>
      </p:grpSpPr>
      <p:sp>
        <p:nvSpPr>
          <p:cNvPr id="208" name="Google Shape;208;p3"/>
          <p:cNvSpPr txBox="1">
            <a:spLocks noGrp="1"/>
          </p:cNvSpPr>
          <p:nvPr>
            <p:ph type="title"/>
          </p:nvPr>
        </p:nvSpPr>
        <p:spPr>
          <a:xfrm>
            <a:off x="838200" y="309437"/>
            <a:ext cx="10515600" cy="694056"/>
          </a:xfrm>
          <a:prstGeom prst="rect">
            <a:avLst/>
          </a:prstGeom>
          <a:noFill/>
          <a:ln>
            <a:noFill/>
          </a:ln>
        </p:spPr>
        <p:txBody>
          <a:bodyPr spcFirstLastPara="1" wrap="square" lIns="91425" tIns="45700" rIns="91425" bIns="45700" anchor="ctr" anchorCtr="0">
            <a:normAutofit/>
          </a:bodyPr>
          <a:lstStyle/>
          <a:p>
            <a:pPr lvl="0">
              <a:buClr>
                <a:srgbClr val="007C33"/>
              </a:buClr>
              <a:buSzPct val="100000"/>
            </a:pPr>
            <a:r>
              <a:rPr lang="en-US" sz="3200" b="1" u="sng" dirty="0" err="1" smtClean="0">
                <a:solidFill>
                  <a:srgbClr val="007C33"/>
                </a:solidFill>
                <a:latin typeface="Times New Roman"/>
                <a:cs typeface="Times New Roman"/>
                <a:sym typeface="Times New Roman"/>
              </a:rPr>
              <a:t>Các</a:t>
            </a:r>
            <a:r>
              <a:rPr lang="en-US" sz="3200" b="1" u="sng" dirty="0" smtClean="0">
                <a:solidFill>
                  <a:srgbClr val="007C33"/>
                </a:solidFill>
                <a:latin typeface="Times New Roman"/>
                <a:cs typeface="Times New Roman"/>
                <a:sym typeface="Times New Roman"/>
              </a:rPr>
              <a:t> </a:t>
            </a:r>
            <a:r>
              <a:rPr lang="en-US" sz="3200" b="1" u="sng" dirty="0" err="1" smtClean="0">
                <a:solidFill>
                  <a:srgbClr val="007C33"/>
                </a:solidFill>
                <a:latin typeface="Times New Roman"/>
                <a:cs typeface="Times New Roman"/>
                <a:sym typeface="Times New Roman"/>
              </a:rPr>
              <a:t>Khối</a:t>
            </a:r>
            <a:r>
              <a:rPr lang="en-US" sz="3200" b="1" u="sng" dirty="0" smtClean="0">
                <a:solidFill>
                  <a:srgbClr val="007C33"/>
                </a:solidFill>
                <a:latin typeface="Times New Roman"/>
                <a:cs typeface="Times New Roman"/>
                <a:sym typeface="Times New Roman"/>
              </a:rPr>
              <a:t> </a:t>
            </a:r>
            <a:r>
              <a:rPr lang="en-US" sz="3200" b="1" u="sng" dirty="0" err="1" smtClean="0">
                <a:solidFill>
                  <a:srgbClr val="007C33"/>
                </a:solidFill>
                <a:latin typeface="Times New Roman"/>
                <a:cs typeface="Times New Roman"/>
                <a:sym typeface="Times New Roman"/>
              </a:rPr>
              <a:t>Thiết</a:t>
            </a:r>
            <a:r>
              <a:rPr lang="en-US" sz="3200" b="1" u="sng" dirty="0" smtClean="0">
                <a:solidFill>
                  <a:srgbClr val="007C33"/>
                </a:solidFill>
                <a:latin typeface="Times New Roman"/>
                <a:cs typeface="Times New Roman"/>
                <a:sym typeface="Times New Roman"/>
              </a:rPr>
              <a:t> </a:t>
            </a:r>
            <a:r>
              <a:rPr lang="en-US" sz="3200" b="1" u="sng" dirty="0" err="1" smtClean="0">
                <a:solidFill>
                  <a:srgbClr val="007C33"/>
                </a:solidFill>
                <a:latin typeface="Times New Roman"/>
                <a:cs typeface="Times New Roman"/>
                <a:sym typeface="Times New Roman"/>
              </a:rPr>
              <a:t>Kế</a:t>
            </a:r>
            <a:r>
              <a:rPr lang="en-US" sz="3200" b="1" u="sng" dirty="0" smtClean="0">
                <a:solidFill>
                  <a:srgbClr val="007C33"/>
                </a:solidFill>
                <a:latin typeface="Times New Roman"/>
                <a:cs typeface="Times New Roman"/>
                <a:sym typeface="Times New Roman"/>
              </a:rPr>
              <a:t> </a:t>
            </a:r>
            <a:r>
              <a:rPr lang="en-US" sz="3200" b="1" u="sng" dirty="0" err="1" smtClean="0">
                <a:solidFill>
                  <a:srgbClr val="007C33"/>
                </a:solidFill>
                <a:latin typeface="Times New Roman"/>
                <a:cs typeface="Times New Roman"/>
                <a:sym typeface="Times New Roman"/>
              </a:rPr>
              <a:t>Trong</a:t>
            </a:r>
            <a:r>
              <a:rPr lang="en-US" sz="3200" b="1" u="sng" dirty="0" smtClean="0">
                <a:solidFill>
                  <a:srgbClr val="007C33"/>
                </a:solidFill>
                <a:latin typeface="Times New Roman"/>
                <a:cs typeface="Times New Roman"/>
                <a:sym typeface="Times New Roman"/>
              </a:rPr>
              <a:t> </a:t>
            </a:r>
            <a:r>
              <a:rPr lang="en-US" sz="3200" b="1" u="sng" dirty="0" err="1" smtClean="0">
                <a:solidFill>
                  <a:srgbClr val="007C33"/>
                </a:solidFill>
                <a:latin typeface="Times New Roman"/>
                <a:cs typeface="Times New Roman"/>
                <a:sym typeface="Times New Roman"/>
              </a:rPr>
              <a:t>Datapath</a:t>
            </a:r>
            <a:r>
              <a:rPr lang="en-US" sz="3200" b="1" u="sng" dirty="0" smtClean="0">
                <a:solidFill>
                  <a:srgbClr val="007C33"/>
                </a:solidFill>
                <a:latin typeface="Times New Roman"/>
                <a:cs typeface="Times New Roman"/>
                <a:sym typeface="Times New Roman"/>
              </a:rPr>
              <a:t> MIPS</a:t>
            </a:r>
            <a:endParaRPr sz="3200" u="sng" dirty="0">
              <a:solidFill>
                <a:srgbClr val="007C33"/>
              </a:solidFill>
            </a:endParaRPr>
          </a:p>
        </p:txBody>
      </p:sp>
      <p:sp>
        <p:nvSpPr>
          <p:cNvPr id="209" name="Google Shape;209;p3"/>
          <p:cNvSpPr txBox="1">
            <a:spLocks noGrp="1"/>
          </p:cNvSpPr>
          <p:nvPr>
            <p:ph type="body" idx="1"/>
          </p:nvPr>
        </p:nvSpPr>
        <p:spPr>
          <a:xfrm>
            <a:off x="838200" y="1003494"/>
            <a:ext cx="4876800" cy="4962966"/>
          </a:xfrm>
          <a:prstGeom prst="rect">
            <a:avLst/>
          </a:prstGeom>
          <a:noFill/>
          <a:ln>
            <a:noFill/>
          </a:ln>
        </p:spPr>
        <p:txBody>
          <a:bodyPr spcFirstLastPara="1" wrap="square" lIns="91425" tIns="45700" rIns="91425" bIns="45700" numCol="1" anchor="t" anchorCtr="0">
            <a:normAutofit/>
          </a:bodyPr>
          <a:lstStyle/>
          <a:p>
            <a:pPr marL="133350" indent="0">
              <a:spcBef>
                <a:spcPts val="1100"/>
              </a:spcBef>
              <a:buSzPts val="2100"/>
              <a:buNone/>
            </a:pPr>
            <a:r>
              <a:rPr lang="en-US" sz="1800" b="1" dirty="0" smtClean="0">
                <a:latin typeface="Times New Roman"/>
                <a:ea typeface="Times New Roman"/>
                <a:cs typeface="Times New Roman"/>
                <a:sym typeface="Times New Roman"/>
              </a:rPr>
              <a:t>8. </a:t>
            </a:r>
            <a:r>
              <a:rPr lang="en-US" sz="1800" b="1" dirty="0" err="1" smtClean="0">
                <a:latin typeface="Times New Roman"/>
                <a:ea typeface="Times New Roman"/>
                <a:cs typeface="Times New Roman"/>
                <a:sym typeface="Times New Roman"/>
              </a:rPr>
              <a:t>Khối</a:t>
            </a:r>
            <a:r>
              <a:rPr lang="en-US" sz="1800" b="1" dirty="0" smtClean="0">
                <a:latin typeface="Times New Roman"/>
                <a:ea typeface="Times New Roman"/>
                <a:cs typeface="Times New Roman"/>
                <a:sym typeface="Times New Roman"/>
              </a:rPr>
              <a:t> ALU</a:t>
            </a:r>
          </a:p>
          <a:p>
            <a:pPr marL="133350" indent="0">
              <a:spcBef>
                <a:spcPts val="1100"/>
              </a:spcBef>
              <a:buSzPts val="2100"/>
              <a:buNone/>
            </a:pPr>
            <a:r>
              <a:rPr lang="en-US" sz="1800" dirty="0" err="1" smtClean="0">
                <a:latin typeface="Times New Roman"/>
                <a:ea typeface="Times New Roman"/>
                <a:cs typeface="Times New Roman"/>
                <a:sym typeface="Times New Roman"/>
              </a:rPr>
              <a:t>Các</a:t>
            </a:r>
            <a:r>
              <a:rPr lang="en-US" sz="1800" dirty="0" smtClean="0">
                <a:latin typeface="Times New Roman"/>
                <a:ea typeface="Times New Roman"/>
                <a:cs typeface="Times New Roman"/>
                <a:sym typeface="Times New Roman"/>
              </a:rPr>
              <a:t> </a:t>
            </a:r>
            <a:r>
              <a:rPr lang="en-US" sz="1800" dirty="0" err="1" smtClean="0">
                <a:latin typeface="Times New Roman"/>
                <a:ea typeface="Times New Roman"/>
                <a:cs typeface="Times New Roman"/>
                <a:sym typeface="Times New Roman"/>
              </a:rPr>
              <a:t>lệnh</a:t>
            </a:r>
            <a:r>
              <a:rPr lang="en-US" sz="1800" dirty="0" smtClean="0">
                <a:latin typeface="Times New Roman"/>
                <a:ea typeface="Times New Roman"/>
                <a:cs typeface="Times New Roman"/>
                <a:sym typeface="Times New Roman"/>
              </a:rPr>
              <a:t> </a:t>
            </a:r>
            <a:r>
              <a:rPr lang="en-US" sz="1800" dirty="0" err="1" smtClean="0">
                <a:latin typeface="Times New Roman"/>
                <a:ea typeface="Times New Roman"/>
                <a:cs typeface="Times New Roman"/>
                <a:sym typeface="Times New Roman"/>
              </a:rPr>
              <a:t>được</a:t>
            </a:r>
            <a:r>
              <a:rPr lang="en-US" sz="1800" dirty="0" smtClean="0">
                <a:latin typeface="Times New Roman"/>
                <a:ea typeface="Times New Roman"/>
                <a:cs typeface="Times New Roman"/>
                <a:sym typeface="Times New Roman"/>
              </a:rPr>
              <a:t> </a:t>
            </a:r>
            <a:r>
              <a:rPr lang="en-US" sz="1800" dirty="0" err="1" smtClean="0">
                <a:latin typeface="Times New Roman"/>
                <a:ea typeface="Times New Roman"/>
                <a:cs typeface="Times New Roman"/>
                <a:sym typeface="Times New Roman"/>
              </a:rPr>
              <a:t>mã</a:t>
            </a:r>
            <a:r>
              <a:rPr lang="en-US" sz="1800" dirty="0" smtClean="0">
                <a:latin typeface="Times New Roman"/>
                <a:ea typeface="Times New Roman"/>
                <a:cs typeface="Times New Roman"/>
                <a:sym typeface="Times New Roman"/>
              </a:rPr>
              <a:t> </a:t>
            </a:r>
            <a:r>
              <a:rPr lang="en-US" sz="1800" dirty="0" err="1" smtClean="0">
                <a:latin typeface="Times New Roman"/>
                <a:ea typeface="Times New Roman"/>
                <a:cs typeface="Times New Roman"/>
                <a:sym typeface="Times New Roman"/>
              </a:rPr>
              <a:t>hóa</a:t>
            </a:r>
            <a:r>
              <a:rPr lang="en-US" sz="1800" dirty="0" smtClean="0">
                <a:latin typeface="Times New Roman"/>
                <a:ea typeface="Times New Roman"/>
                <a:cs typeface="Times New Roman"/>
                <a:sym typeface="Times New Roman"/>
              </a:rPr>
              <a:t> </a:t>
            </a:r>
            <a:r>
              <a:rPr lang="en-US" sz="1800" dirty="0" err="1" smtClean="0">
                <a:latin typeface="Times New Roman"/>
                <a:ea typeface="Times New Roman"/>
                <a:cs typeface="Times New Roman"/>
                <a:sym typeface="Times New Roman"/>
              </a:rPr>
              <a:t>và</a:t>
            </a:r>
            <a:r>
              <a:rPr lang="en-US" sz="1800" dirty="0" smtClean="0">
                <a:latin typeface="Times New Roman"/>
                <a:ea typeface="Times New Roman"/>
                <a:cs typeface="Times New Roman"/>
                <a:sym typeface="Times New Roman"/>
              </a:rPr>
              <a:t> </a:t>
            </a:r>
            <a:r>
              <a:rPr lang="en-US" sz="1800" dirty="0" err="1" smtClean="0">
                <a:latin typeface="Times New Roman"/>
                <a:ea typeface="Times New Roman"/>
                <a:cs typeface="Times New Roman"/>
                <a:sym typeface="Times New Roman"/>
              </a:rPr>
              <a:t>thực</a:t>
            </a:r>
            <a:r>
              <a:rPr lang="en-US" sz="1800" dirty="0">
                <a:latin typeface="Times New Roman"/>
                <a:ea typeface="Times New Roman"/>
                <a:cs typeface="Times New Roman"/>
                <a:sym typeface="Times New Roman"/>
              </a:rPr>
              <a:t> </a:t>
            </a:r>
            <a:r>
              <a:rPr lang="en-US" sz="1800" dirty="0" err="1" smtClean="0">
                <a:latin typeface="Times New Roman"/>
                <a:ea typeface="Times New Roman"/>
                <a:cs typeface="Times New Roman"/>
                <a:sym typeface="Times New Roman"/>
              </a:rPr>
              <a:t>hiện</a:t>
            </a:r>
            <a:r>
              <a:rPr lang="en-US" sz="1800" dirty="0" smtClean="0">
                <a:latin typeface="Times New Roman"/>
                <a:ea typeface="Times New Roman"/>
                <a:cs typeface="Times New Roman"/>
                <a:sym typeface="Times New Roman"/>
              </a:rPr>
              <a:t> </a:t>
            </a:r>
            <a:r>
              <a:rPr lang="en-US" sz="1800" dirty="0" err="1" smtClean="0">
                <a:latin typeface="Times New Roman"/>
                <a:ea typeface="Times New Roman"/>
                <a:cs typeface="Times New Roman"/>
                <a:sym typeface="Times New Roman"/>
              </a:rPr>
              <a:t>theo</a:t>
            </a:r>
            <a:r>
              <a:rPr lang="en-US" sz="1800" dirty="0" smtClean="0">
                <a:latin typeface="Times New Roman"/>
                <a:ea typeface="Times New Roman"/>
                <a:cs typeface="Times New Roman"/>
                <a:sym typeface="Times New Roman"/>
              </a:rPr>
              <a:t> </a:t>
            </a:r>
            <a:r>
              <a:rPr lang="en-US" sz="1800" dirty="0" err="1" smtClean="0">
                <a:latin typeface="Times New Roman"/>
                <a:ea typeface="Times New Roman"/>
                <a:cs typeface="Times New Roman"/>
                <a:sym typeface="Times New Roman"/>
              </a:rPr>
              <a:t>bảng</a:t>
            </a:r>
            <a:r>
              <a:rPr lang="en-US" sz="1800" dirty="0" smtClean="0">
                <a:latin typeface="Times New Roman"/>
                <a:ea typeface="Times New Roman"/>
                <a:cs typeface="Times New Roman"/>
                <a:sym typeface="Times New Roman"/>
              </a:rPr>
              <a:t> </a:t>
            </a:r>
          </a:p>
          <a:p>
            <a:pPr marL="133350" indent="0">
              <a:spcBef>
                <a:spcPts val="1100"/>
              </a:spcBef>
              <a:buSzPts val="2100"/>
              <a:buNone/>
            </a:pPr>
            <a:r>
              <a:rPr lang="en-US" sz="1800" dirty="0" smtClean="0">
                <a:latin typeface="Times New Roman"/>
                <a:ea typeface="Times New Roman"/>
                <a:cs typeface="Times New Roman"/>
                <a:sym typeface="Times New Roman"/>
              </a:rPr>
              <a:t>MIPS Reference Data </a:t>
            </a:r>
            <a:r>
              <a:rPr lang="en-US" sz="1800" dirty="0" err="1" smtClean="0">
                <a:latin typeface="Times New Roman"/>
                <a:ea typeface="Times New Roman"/>
                <a:cs typeface="Times New Roman"/>
                <a:sym typeface="Times New Roman"/>
              </a:rPr>
              <a:t>bên</a:t>
            </a:r>
            <a:r>
              <a:rPr lang="en-US" sz="1800" dirty="0" smtClean="0">
                <a:latin typeface="Times New Roman"/>
                <a:ea typeface="Times New Roman"/>
                <a:cs typeface="Times New Roman"/>
                <a:sym typeface="Times New Roman"/>
              </a:rPr>
              <a:t>.</a:t>
            </a:r>
          </a:p>
        </p:txBody>
      </p:sp>
      <p:pic>
        <p:nvPicPr>
          <p:cNvPr id="210" name="Google Shape;210;p3" descr="Khoa Kỹ Thuật Máy Tính - CE.UIT - Logo chính thức của khoa KTMT | Facebook"/>
          <p:cNvPicPr preferRelativeResize="0"/>
          <p:nvPr/>
        </p:nvPicPr>
        <p:blipFill rotWithShape="1">
          <a:blip r:embed="rId3">
            <a:alphaModFix/>
          </a:blip>
          <a:srcRect l="10817" t="14436" r="10066" b="24267"/>
          <a:stretch/>
        </p:blipFill>
        <p:spPr>
          <a:xfrm>
            <a:off x="10917817" y="253379"/>
            <a:ext cx="1036725" cy="806172"/>
          </a:xfrm>
          <a:prstGeom prst="rect">
            <a:avLst/>
          </a:prstGeom>
          <a:noFill/>
          <a:ln w="9525" cap="flat" cmpd="sng">
            <a:solidFill>
              <a:srgbClr val="00F967"/>
            </a:solidFill>
            <a:prstDash val="solid"/>
            <a:round/>
            <a:headEnd type="none" w="sm" len="sm"/>
            <a:tailEnd type="none" w="sm" len="sm"/>
          </a:ln>
          <a:effectLst>
            <a:outerShdw blurRad="50800" dist="38100" dir="2700000" algn="tl" rotWithShape="0">
              <a:srgbClr val="000000">
                <a:alpha val="40000"/>
              </a:srgbClr>
            </a:outerShdw>
          </a:effectLst>
        </p:spPr>
      </p:pic>
      <p:sp>
        <p:nvSpPr>
          <p:cNvPr id="211" name="Google Shape;211;p3"/>
          <p:cNvSpPr txBox="1"/>
          <p:nvPr/>
        </p:nvSpPr>
        <p:spPr>
          <a:xfrm>
            <a:off x="81268" y="6488539"/>
            <a:ext cx="3964951"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dirty="0">
                <a:solidFill>
                  <a:schemeClr val="dk1"/>
                </a:solidFill>
                <a:latin typeface="Century"/>
                <a:ea typeface="Century"/>
                <a:cs typeface="Century"/>
                <a:sym typeface="Century"/>
              </a:rPr>
              <a:t>Tuesday 5/11/2024 – ĐHQG TPHCM – UIT – KTMT</a:t>
            </a:r>
            <a:endParaRPr dirty="0"/>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20331" y="1059551"/>
            <a:ext cx="5497486" cy="5632879"/>
          </a:xfrm>
          <a:prstGeom prst="rect">
            <a:avLst/>
          </a:prstGeom>
        </p:spPr>
      </p:pic>
    </p:spTree>
    <p:extLst>
      <p:ext uri="{BB962C8B-B14F-4D97-AF65-F5344CB8AC3E}">
        <p14:creationId xmlns:p14="http://schemas.microsoft.com/office/powerpoint/2010/main" val="315949214"/>
      </p:ext>
    </p:extLst>
  </p:cSld>
  <p:clrMapOvr>
    <a:masterClrMapping/>
  </p:clrMapOvr>
  <p:transition spd="med">
    <p:push/>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gradFill>
          <a:gsLst>
            <a:gs pos="0">
              <a:srgbClr val="FFFFFF">
                <a:alpha val="6666"/>
              </a:srgbClr>
            </a:gs>
            <a:gs pos="68000">
              <a:srgbClr val="FFFFFF">
                <a:alpha val="6666"/>
              </a:srgbClr>
            </a:gs>
            <a:gs pos="100000">
              <a:srgbClr val="80FFB5">
                <a:alpha val="46666"/>
              </a:srgbClr>
            </a:gs>
          </a:gsLst>
          <a:lin ang="16200000" scaled="0"/>
        </a:gradFill>
        <a:effectLst/>
      </p:bgPr>
    </p:bg>
    <p:spTree>
      <p:nvGrpSpPr>
        <p:cNvPr id="1" name="Shape 207"/>
        <p:cNvGrpSpPr/>
        <p:nvPr/>
      </p:nvGrpSpPr>
      <p:grpSpPr>
        <a:xfrm>
          <a:off x="0" y="0"/>
          <a:ext cx="0" cy="0"/>
          <a:chOff x="0" y="0"/>
          <a:chExt cx="0" cy="0"/>
        </a:xfrm>
      </p:grpSpPr>
      <p:sp>
        <p:nvSpPr>
          <p:cNvPr id="208" name="Google Shape;208;p3"/>
          <p:cNvSpPr txBox="1">
            <a:spLocks noGrp="1"/>
          </p:cNvSpPr>
          <p:nvPr>
            <p:ph type="title"/>
          </p:nvPr>
        </p:nvSpPr>
        <p:spPr>
          <a:xfrm>
            <a:off x="838200" y="309437"/>
            <a:ext cx="10515600" cy="694056"/>
          </a:xfrm>
          <a:prstGeom prst="rect">
            <a:avLst/>
          </a:prstGeom>
          <a:noFill/>
          <a:ln>
            <a:noFill/>
          </a:ln>
        </p:spPr>
        <p:txBody>
          <a:bodyPr spcFirstLastPara="1" wrap="square" lIns="91425" tIns="45700" rIns="91425" bIns="45700" anchor="ctr" anchorCtr="0">
            <a:normAutofit/>
          </a:bodyPr>
          <a:lstStyle/>
          <a:p>
            <a:pPr lvl="0">
              <a:buClr>
                <a:srgbClr val="007C33"/>
              </a:buClr>
              <a:buSzPct val="100000"/>
            </a:pPr>
            <a:r>
              <a:rPr lang="en-US" sz="3200" b="1" u="sng" dirty="0" err="1" smtClean="0">
                <a:solidFill>
                  <a:srgbClr val="007C33"/>
                </a:solidFill>
                <a:latin typeface="Times New Roman"/>
                <a:cs typeface="Times New Roman"/>
                <a:sym typeface="Times New Roman"/>
              </a:rPr>
              <a:t>Các</a:t>
            </a:r>
            <a:r>
              <a:rPr lang="en-US" sz="3200" b="1" u="sng" dirty="0" smtClean="0">
                <a:solidFill>
                  <a:srgbClr val="007C33"/>
                </a:solidFill>
                <a:latin typeface="Times New Roman"/>
                <a:cs typeface="Times New Roman"/>
                <a:sym typeface="Times New Roman"/>
              </a:rPr>
              <a:t> </a:t>
            </a:r>
            <a:r>
              <a:rPr lang="en-US" sz="3200" b="1" u="sng" dirty="0" err="1" smtClean="0">
                <a:solidFill>
                  <a:srgbClr val="007C33"/>
                </a:solidFill>
                <a:latin typeface="Times New Roman"/>
                <a:cs typeface="Times New Roman"/>
                <a:sym typeface="Times New Roman"/>
              </a:rPr>
              <a:t>Khối</a:t>
            </a:r>
            <a:r>
              <a:rPr lang="en-US" sz="3200" b="1" u="sng" dirty="0" smtClean="0">
                <a:solidFill>
                  <a:srgbClr val="007C33"/>
                </a:solidFill>
                <a:latin typeface="Times New Roman"/>
                <a:cs typeface="Times New Roman"/>
                <a:sym typeface="Times New Roman"/>
              </a:rPr>
              <a:t> </a:t>
            </a:r>
            <a:r>
              <a:rPr lang="en-US" sz="3200" b="1" u="sng" dirty="0" err="1" smtClean="0">
                <a:solidFill>
                  <a:srgbClr val="007C33"/>
                </a:solidFill>
                <a:latin typeface="Times New Roman"/>
                <a:cs typeface="Times New Roman"/>
                <a:sym typeface="Times New Roman"/>
              </a:rPr>
              <a:t>Thiết</a:t>
            </a:r>
            <a:r>
              <a:rPr lang="en-US" sz="3200" b="1" u="sng" dirty="0" smtClean="0">
                <a:solidFill>
                  <a:srgbClr val="007C33"/>
                </a:solidFill>
                <a:latin typeface="Times New Roman"/>
                <a:cs typeface="Times New Roman"/>
                <a:sym typeface="Times New Roman"/>
              </a:rPr>
              <a:t> </a:t>
            </a:r>
            <a:r>
              <a:rPr lang="en-US" sz="3200" b="1" u="sng" dirty="0" err="1" smtClean="0">
                <a:solidFill>
                  <a:srgbClr val="007C33"/>
                </a:solidFill>
                <a:latin typeface="Times New Roman"/>
                <a:cs typeface="Times New Roman"/>
                <a:sym typeface="Times New Roman"/>
              </a:rPr>
              <a:t>Kế</a:t>
            </a:r>
            <a:r>
              <a:rPr lang="en-US" sz="3200" b="1" u="sng" dirty="0" smtClean="0">
                <a:solidFill>
                  <a:srgbClr val="007C33"/>
                </a:solidFill>
                <a:latin typeface="Times New Roman"/>
                <a:cs typeface="Times New Roman"/>
                <a:sym typeface="Times New Roman"/>
              </a:rPr>
              <a:t> </a:t>
            </a:r>
            <a:r>
              <a:rPr lang="en-US" sz="3200" b="1" u="sng" dirty="0" err="1" smtClean="0">
                <a:solidFill>
                  <a:srgbClr val="007C33"/>
                </a:solidFill>
                <a:latin typeface="Times New Roman"/>
                <a:cs typeface="Times New Roman"/>
                <a:sym typeface="Times New Roman"/>
              </a:rPr>
              <a:t>Trong</a:t>
            </a:r>
            <a:r>
              <a:rPr lang="en-US" sz="3200" b="1" u="sng" dirty="0" smtClean="0">
                <a:solidFill>
                  <a:srgbClr val="007C33"/>
                </a:solidFill>
                <a:latin typeface="Times New Roman"/>
                <a:cs typeface="Times New Roman"/>
                <a:sym typeface="Times New Roman"/>
              </a:rPr>
              <a:t> </a:t>
            </a:r>
            <a:r>
              <a:rPr lang="en-US" sz="3200" b="1" u="sng" dirty="0" err="1" smtClean="0">
                <a:solidFill>
                  <a:srgbClr val="007C33"/>
                </a:solidFill>
                <a:latin typeface="Times New Roman"/>
                <a:cs typeface="Times New Roman"/>
                <a:sym typeface="Times New Roman"/>
              </a:rPr>
              <a:t>Datapath</a:t>
            </a:r>
            <a:r>
              <a:rPr lang="en-US" sz="3200" b="1" u="sng" dirty="0" smtClean="0">
                <a:solidFill>
                  <a:srgbClr val="007C33"/>
                </a:solidFill>
                <a:latin typeface="Times New Roman"/>
                <a:cs typeface="Times New Roman"/>
                <a:sym typeface="Times New Roman"/>
              </a:rPr>
              <a:t> MIPS</a:t>
            </a:r>
            <a:endParaRPr sz="3200" u="sng" dirty="0">
              <a:solidFill>
                <a:srgbClr val="007C33"/>
              </a:solidFill>
            </a:endParaRPr>
          </a:p>
        </p:txBody>
      </p:sp>
      <p:sp>
        <p:nvSpPr>
          <p:cNvPr id="209" name="Google Shape;209;p3"/>
          <p:cNvSpPr txBox="1">
            <a:spLocks noGrp="1"/>
          </p:cNvSpPr>
          <p:nvPr>
            <p:ph type="body" idx="1"/>
          </p:nvPr>
        </p:nvSpPr>
        <p:spPr>
          <a:xfrm>
            <a:off x="838200" y="1003494"/>
            <a:ext cx="4876800" cy="4962966"/>
          </a:xfrm>
          <a:prstGeom prst="rect">
            <a:avLst/>
          </a:prstGeom>
          <a:noFill/>
          <a:ln>
            <a:noFill/>
          </a:ln>
        </p:spPr>
        <p:txBody>
          <a:bodyPr spcFirstLastPara="1" wrap="square" lIns="91425" tIns="45700" rIns="91425" bIns="45700" numCol="1" anchor="t" anchorCtr="0">
            <a:normAutofit/>
          </a:bodyPr>
          <a:lstStyle/>
          <a:p>
            <a:pPr marL="133350" indent="0">
              <a:spcBef>
                <a:spcPts val="1100"/>
              </a:spcBef>
              <a:buSzPts val="2100"/>
              <a:buNone/>
            </a:pPr>
            <a:r>
              <a:rPr lang="en-US" sz="1800" b="1" dirty="0" smtClean="0">
                <a:latin typeface="Times New Roman"/>
                <a:ea typeface="Times New Roman"/>
                <a:cs typeface="Times New Roman"/>
                <a:sym typeface="Times New Roman"/>
              </a:rPr>
              <a:t>9. </a:t>
            </a:r>
            <a:r>
              <a:rPr lang="en-US" sz="1800" b="1" dirty="0" err="1" smtClean="0">
                <a:latin typeface="Times New Roman"/>
                <a:ea typeface="Times New Roman"/>
                <a:cs typeface="Times New Roman"/>
                <a:sym typeface="Times New Roman"/>
              </a:rPr>
              <a:t>Khối</a:t>
            </a:r>
            <a:r>
              <a:rPr lang="en-US" sz="1800" b="1" dirty="0" smtClean="0">
                <a:latin typeface="Times New Roman"/>
                <a:ea typeface="Times New Roman"/>
                <a:cs typeface="Times New Roman"/>
                <a:sym typeface="Times New Roman"/>
              </a:rPr>
              <a:t> Data Memory</a:t>
            </a:r>
          </a:p>
          <a:p>
            <a:pPr marL="133350" indent="0">
              <a:spcBef>
                <a:spcPts val="1100"/>
              </a:spcBef>
              <a:buSzPts val="2100"/>
              <a:buNone/>
            </a:pPr>
            <a:r>
              <a:rPr lang="en-US" sz="1800" dirty="0" err="1" smtClean="0">
                <a:latin typeface="Times New Roman"/>
                <a:ea typeface="Times New Roman"/>
                <a:cs typeface="Times New Roman"/>
                <a:sym typeface="Times New Roman"/>
              </a:rPr>
              <a:t>Chức</a:t>
            </a:r>
            <a:r>
              <a:rPr lang="en-US" sz="1800" dirty="0" smtClean="0">
                <a:latin typeface="Times New Roman"/>
                <a:ea typeface="Times New Roman"/>
                <a:cs typeface="Times New Roman"/>
                <a:sym typeface="Times New Roman"/>
              </a:rPr>
              <a:t> </a:t>
            </a:r>
            <a:r>
              <a:rPr lang="en-US" sz="1800" dirty="0" err="1" smtClean="0">
                <a:latin typeface="Times New Roman"/>
                <a:ea typeface="Times New Roman"/>
                <a:cs typeface="Times New Roman"/>
                <a:sym typeface="Times New Roman"/>
              </a:rPr>
              <a:t>năng</a:t>
            </a:r>
            <a:r>
              <a:rPr lang="en-US" sz="1800" dirty="0" smtClean="0">
                <a:latin typeface="Times New Roman"/>
                <a:ea typeface="Times New Roman"/>
                <a:cs typeface="Times New Roman"/>
                <a:sym typeface="Times New Roman"/>
              </a:rPr>
              <a:t> </a:t>
            </a:r>
            <a:r>
              <a:rPr lang="en-US" sz="1800" dirty="0" err="1" smtClean="0">
                <a:latin typeface="Times New Roman"/>
                <a:ea typeface="Times New Roman"/>
                <a:cs typeface="Times New Roman"/>
                <a:sym typeface="Times New Roman"/>
              </a:rPr>
              <a:t>chính</a:t>
            </a:r>
            <a:r>
              <a:rPr lang="en-US" sz="1800" dirty="0" smtClean="0">
                <a:latin typeface="Times New Roman"/>
                <a:ea typeface="Times New Roman"/>
                <a:cs typeface="Times New Roman"/>
                <a:sym typeface="Times New Roman"/>
              </a:rPr>
              <a:t>: </a:t>
            </a:r>
          </a:p>
          <a:p>
            <a:pPr marL="419100" indent="-285750">
              <a:spcBef>
                <a:spcPts val="1100"/>
              </a:spcBef>
              <a:buSzPts val="2100"/>
              <a:buFontTx/>
              <a:buChar char="-"/>
            </a:pPr>
            <a:r>
              <a:rPr lang="en-US" sz="1800" dirty="0" err="1" smtClean="0">
                <a:latin typeface="Times New Roman"/>
                <a:ea typeface="Times New Roman"/>
                <a:cs typeface="Times New Roman"/>
                <a:sym typeface="Times New Roman"/>
              </a:rPr>
              <a:t>Chịu</a:t>
            </a:r>
            <a:r>
              <a:rPr lang="en-US" sz="1800" dirty="0" smtClean="0">
                <a:latin typeface="Times New Roman"/>
                <a:ea typeface="Times New Roman"/>
                <a:cs typeface="Times New Roman"/>
                <a:sym typeface="Times New Roman"/>
              </a:rPr>
              <a:t> </a:t>
            </a:r>
            <a:r>
              <a:rPr lang="en-US" sz="1800" dirty="0" err="1" smtClean="0">
                <a:latin typeface="Times New Roman"/>
                <a:ea typeface="Times New Roman"/>
                <a:cs typeface="Times New Roman"/>
                <a:sym typeface="Times New Roman"/>
              </a:rPr>
              <a:t>trách</a:t>
            </a:r>
            <a:r>
              <a:rPr lang="en-US" sz="1800" dirty="0" smtClean="0">
                <a:latin typeface="Times New Roman"/>
                <a:ea typeface="Times New Roman"/>
                <a:cs typeface="Times New Roman"/>
                <a:sym typeface="Times New Roman"/>
              </a:rPr>
              <a:t> </a:t>
            </a:r>
            <a:r>
              <a:rPr lang="en-US" sz="1800" dirty="0" err="1" smtClean="0">
                <a:latin typeface="Times New Roman"/>
                <a:ea typeface="Times New Roman"/>
                <a:cs typeface="Times New Roman"/>
                <a:sym typeface="Times New Roman"/>
              </a:rPr>
              <a:t>nhiệm</a:t>
            </a:r>
            <a:r>
              <a:rPr lang="en-US" sz="1800" dirty="0" smtClean="0">
                <a:latin typeface="Times New Roman"/>
                <a:ea typeface="Times New Roman"/>
                <a:cs typeface="Times New Roman"/>
                <a:sym typeface="Times New Roman"/>
              </a:rPr>
              <a:t> </a:t>
            </a:r>
            <a:r>
              <a:rPr lang="en-US" sz="1800" dirty="0" err="1" smtClean="0">
                <a:latin typeface="Times New Roman"/>
                <a:ea typeface="Times New Roman"/>
                <a:cs typeface="Times New Roman"/>
                <a:sym typeface="Times New Roman"/>
              </a:rPr>
              <a:t>lưu</a:t>
            </a:r>
            <a:r>
              <a:rPr lang="en-US" sz="1800" dirty="0" smtClean="0">
                <a:latin typeface="Times New Roman"/>
                <a:ea typeface="Times New Roman"/>
                <a:cs typeface="Times New Roman"/>
                <a:sym typeface="Times New Roman"/>
              </a:rPr>
              <a:t> </a:t>
            </a:r>
            <a:r>
              <a:rPr lang="en-US" sz="1800" dirty="0" err="1" smtClean="0">
                <a:latin typeface="Times New Roman"/>
                <a:ea typeface="Times New Roman"/>
                <a:cs typeface="Times New Roman"/>
                <a:sym typeface="Times New Roman"/>
              </a:rPr>
              <a:t>trữ</a:t>
            </a:r>
            <a:r>
              <a:rPr lang="en-US" sz="1800" dirty="0" smtClean="0">
                <a:latin typeface="Times New Roman"/>
                <a:ea typeface="Times New Roman"/>
                <a:cs typeface="Times New Roman"/>
                <a:sym typeface="Times New Roman"/>
              </a:rPr>
              <a:t> </a:t>
            </a:r>
            <a:r>
              <a:rPr lang="en-US" sz="1800" dirty="0" err="1" smtClean="0">
                <a:latin typeface="Times New Roman"/>
                <a:ea typeface="Times New Roman"/>
                <a:cs typeface="Times New Roman"/>
                <a:sym typeface="Times New Roman"/>
              </a:rPr>
              <a:t>và</a:t>
            </a:r>
            <a:r>
              <a:rPr lang="en-US" sz="1800" dirty="0" smtClean="0">
                <a:latin typeface="Times New Roman"/>
                <a:ea typeface="Times New Roman"/>
                <a:cs typeface="Times New Roman"/>
                <a:sym typeface="Times New Roman"/>
              </a:rPr>
              <a:t> </a:t>
            </a:r>
            <a:r>
              <a:rPr lang="en-US" sz="1800" dirty="0" err="1" smtClean="0">
                <a:latin typeface="Times New Roman"/>
                <a:ea typeface="Times New Roman"/>
                <a:cs typeface="Times New Roman"/>
                <a:sym typeface="Times New Roman"/>
              </a:rPr>
              <a:t>truy</a:t>
            </a:r>
            <a:r>
              <a:rPr lang="en-US" sz="1800" dirty="0" smtClean="0">
                <a:latin typeface="Times New Roman"/>
                <a:ea typeface="Times New Roman"/>
                <a:cs typeface="Times New Roman"/>
                <a:sym typeface="Times New Roman"/>
              </a:rPr>
              <a:t> </a:t>
            </a:r>
            <a:r>
              <a:rPr lang="en-US" sz="1800" dirty="0" err="1" smtClean="0">
                <a:latin typeface="Times New Roman"/>
                <a:ea typeface="Times New Roman"/>
                <a:cs typeface="Times New Roman"/>
                <a:sym typeface="Times New Roman"/>
              </a:rPr>
              <a:t>xuất</a:t>
            </a:r>
            <a:r>
              <a:rPr lang="en-US" sz="1800" dirty="0" smtClean="0">
                <a:latin typeface="Times New Roman"/>
                <a:ea typeface="Times New Roman"/>
                <a:cs typeface="Times New Roman"/>
                <a:sym typeface="Times New Roman"/>
              </a:rPr>
              <a:t> </a:t>
            </a:r>
            <a:r>
              <a:rPr lang="en-US" sz="1800" dirty="0" err="1" smtClean="0">
                <a:latin typeface="Times New Roman"/>
                <a:ea typeface="Times New Roman"/>
                <a:cs typeface="Times New Roman"/>
                <a:sym typeface="Times New Roman"/>
              </a:rPr>
              <a:t>dữ</a:t>
            </a:r>
            <a:r>
              <a:rPr lang="en-US" sz="1800" dirty="0" smtClean="0">
                <a:latin typeface="Times New Roman"/>
                <a:ea typeface="Times New Roman"/>
                <a:cs typeface="Times New Roman"/>
                <a:sym typeface="Times New Roman"/>
              </a:rPr>
              <a:t> </a:t>
            </a:r>
            <a:r>
              <a:rPr lang="en-US" sz="1800" dirty="0" err="1" smtClean="0">
                <a:latin typeface="Times New Roman"/>
                <a:ea typeface="Times New Roman"/>
                <a:cs typeface="Times New Roman"/>
                <a:sym typeface="Times New Roman"/>
              </a:rPr>
              <a:t>liệu</a:t>
            </a:r>
            <a:r>
              <a:rPr lang="en-US" sz="1800" dirty="0" smtClean="0">
                <a:latin typeface="Times New Roman"/>
                <a:ea typeface="Times New Roman"/>
                <a:cs typeface="Times New Roman"/>
                <a:sym typeface="Times New Roman"/>
              </a:rPr>
              <a:t> </a:t>
            </a:r>
            <a:r>
              <a:rPr lang="en-US" sz="1800" dirty="0" err="1" smtClean="0">
                <a:latin typeface="Times New Roman"/>
                <a:ea typeface="Times New Roman"/>
                <a:cs typeface="Times New Roman"/>
                <a:sym typeface="Times New Roman"/>
              </a:rPr>
              <a:t>từ</a:t>
            </a:r>
            <a:r>
              <a:rPr lang="en-US" sz="1800" dirty="0" smtClean="0">
                <a:latin typeface="Times New Roman"/>
                <a:ea typeface="Times New Roman"/>
                <a:cs typeface="Times New Roman"/>
                <a:sym typeface="Times New Roman"/>
              </a:rPr>
              <a:t> </a:t>
            </a:r>
            <a:r>
              <a:rPr lang="en-US" sz="1800" dirty="0" err="1" smtClean="0">
                <a:latin typeface="Times New Roman"/>
                <a:ea typeface="Times New Roman"/>
                <a:cs typeface="Times New Roman"/>
                <a:sym typeface="Times New Roman"/>
              </a:rPr>
              <a:t>bộ</a:t>
            </a:r>
            <a:r>
              <a:rPr lang="en-US" sz="1800" dirty="0" smtClean="0">
                <a:latin typeface="Times New Roman"/>
                <a:ea typeface="Times New Roman"/>
                <a:cs typeface="Times New Roman"/>
                <a:sym typeface="Times New Roman"/>
              </a:rPr>
              <a:t> </a:t>
            </a:r>
            <a:r>
              <a:rPr lang="en-US" sz="1800" dirty="0" err="1" smtClean="0">
                <a:latin typeface="Times New Roman"/>
                <a:ea typeface="Times New Roman"/>
                <a:cs typeface="Times New Roman"/>
                <a:sym typeface="Times New Roman"/>
              </a:rPr>
              <a:t>nhớ</a:t>
            </a:r>
            <a:r>
              <a:rPr lang="en-US" sz="1800" dirty="0" smtClean="0">
                <a:latin typeface="Times New Roman"/>
                <a:ea typeface="Times New Roman"/>
                <a:cs typeface="Times New Roman"/>
                <a:sym typeface="Times New Roman"/>
              </a:rPr>
              <a:t>.</a:t>
            </a:r>
          </a:p>
          <a:p>
            <a:pPr marL="419100" indent="-285750">
              <a:spcBef>
                <a:spcPts val="1100"/>
              </a:spcBef>
              <a:buSzPts val="2100"/>
              <a:buFontTx/>
              <a:buChar char="-"/>
            </a:pPr>
            <a:r>
              <a:rPr lang="en-US" sz="1800" dirty="0" err="1" smtClean="0">
                <a:latin typeface="Times New Roman"/>
                <a:ea typeface="Times New Roman"/>
                <a:cs typeface="Times New Roman"/>
                <a:sym typeface="Times New Roman"/>
              </a:rPr>
              <a:t>Nhận</a:t>
            </a:r>
            <a:r>
              <a:rPr lang="en-US" sz="1800" dirty="0">
                <a:latin typeface="Times New Roman"/>
                <a:ea typeface="Times New Roman"/>
                <a:cs typeface="Times New Roman"/>
                <a:sym typeface="Times New Roman"/>
              </a:rPr>
              <a:t> </a:t>
            </a:r>
            <a:r>
              <a:rPr lang="en-US" sz="1800" dirty="0" err="1" smtClean="0">
                <a:latin typeface="Times New Roman"/>
                <a:ea typeface="Times New Roman"/>
                <a:cs typeface="Times New Roman"/>
                <a:sym typeface="Times New Roman"/>
              </a:rPr>
              <a:t>địa</a:t>
            </a:r>
            <a:r>
              <a:rPr lang="en-US" sz="1800" dirty="0" smtClean="0">
                <a:latin typeface="Times New Roman"/>
                <a:ea typeface="Times New Roman"/>
                <a:cs typeface="Times New Roman"/>
                <a:sym typeface="Times New Roman"/>
              </a:rPr>
              <a:t> </a:t>
            </a:r>
            <a:r>
              <a:rPr lang="en-US" sz="1800" dirty="0" err="1" smtClean="0">
                <a:latin typeface="Times New Roman"/>
                <a:ea typeface="Times New Roman"/>
                <a:cs typeface="Times New Roman"/>
                <a:sym typeface="Times New Roman"/>
              </a:rPr>
              <a:t>chỉ</a:t>
            </a:r>
            <a:r>
              <a:rPr lang="en-US" sz="1800" dirty="0" smtClean="0">
                <a:latin typeface="Times New Roman"/>
                <a:ea typeface="Times New Roman"/>
                <a:cs typeface="Times New Roman"/>
                <a:sym typeface="Times New Roman"/>
              </a:rPr>
              <a:t> </a:t>
            </a:r>
            <a:r>
              <a:rPr lang="en-US" sz="1800" dirty="0" err="1" smtClean="0">
                <a:latin typeface="Times New Roman"/>
                <a:ea typeface="Times New Roman"/>
                <a:cs typeface="Times New Roman"/>
                <a:sym typeface="Times New Roman"/>
              </a:rPr>
              <a:t>từ</a:t>
            </a:r>
            <a:r>
              <a:rPr lang="en-US" sz="1800" dirty="0" smtClean="0">
                <a:latin typeface="Times New Roman"/>
                <a:ea typeface="Times New Roman"/>
                <a:cs typeface="Times New Roman"/>
                <a:sym typeface="Times New Roman"/>
              </a:rPr>
              <a:t> </a:t>
            </a:r>
            <a:r>
              <a:rPr lang="en-US" sz="1800" dirty="0" err="1" smtClean="0">
                <a:latin typeface="Times New Roman"/>
                <a:ea typeface="Times New Roman"/>
                <a:cs typeface="Times New Roman"/>
                <a:sym typeface="Times New Roman"/>
              </a:rPr>
              <a:t>các</a:t>
            </a:r>
            <a:r>
              <a:rPr lang="en-US" sz="1800" dirty="0" smtClean="0">
                <a:latin typeface="Times New Roman"/>
                <a:ea typeface="Times New Roman"/>
                <a:cs typeface="Times New Roman"/>
                <a:sym typeface="Times New Roman"/>
              </a:rPr>
              <a:t> </a:t>
            </a:r>
            <a:r>
              <a:rPr lang="en-US" sz="1800" dirty="0" err="1" smtClean="0">
                <a:latin typeface="Times New Roman"/>
                <a:ea typeface="Times New Roman"/>
                <a:cs typeface="Times New Roman"/>
                <a:sym typeface="Times New Roman"/>
              </a:rPr>
              <a:t>thanh</a:t>
            </a:r>
            <a:r>
              <a:rPr lang="en-US" sz="1800" dirty="0" smtClean="0">
                <a:latin typeface="Times New Roman"/>
                <a:ea typeface="Times New Roman"/>
                <a:cs typeface="Times New Roman"/>
                <a:sym typeface="Times New Roman"/>
              </a:rPr>
              <a:t> </a:t>
            </a:r>
            <a:r>
              <a:rPr lang="en-US" sz="1800" dirty="0" err="1" smtClean="0">
                <a:latin typeface="Times New Roman"/>
                <a:ea typeface="Times New Roman"/>
                <a:cs typeface="Times New Roman"/>
                <a:sym typeface="Times New Roman"/>
              </a:rPr>
              <a:t>ghi</a:t>
            </a:r>
            <a:r>
              <a:rPr lang="en-US" sz="1800" dirty="0" smtClean="0">
                <a:latin typeface="Times New Roman"/>
                <a:ea typeface="Times New Roman"/>
                <a:cs typeface="Times New Roman"/>
                <a:sym typeface="Times New Roman"/>
              </a:rPr>
              <a:t>, </a:t>
            </a:r>
            <a:r>
              <a:rPr lang="en-US" sz="1800" dirty="0" err="1" smtClean="0">
                <a:latin typeface="Times New Roman"/>
                <a:ea typeface="Times New Roman"/>
                <a:cs typeface="Times New Roman"/>
                <a:sym typeface="Times New Roman"/>
              </a:rPr>
              <a:t>thực</a:t>
            </a:r>
            <a:r>
              <a:rPr lang="en-US" sz="1800" dirty="0" smtClean="0">
                <a:latin typeface="Times New Roman"/>
                <a:ea typeface="Times New Roman"/>
                <a:cs typeface="Times New Roman"/>
                <a:sym typeface="Times New Roman"/>
              </a:rPr>
              <a:t> </a:t>
            </a:r>
            <a:r>
              <a:rPr lang="en-US" sz="1800" dirty="0" err="1" smtClean="0">
                <a:latin typeface="Times New Roman"/>
                <a:ea typeface="Times New Roman"/>
                <a:cs typeface="Times New Roman"/>
                <a:sym typeface="Times New Roman"/>
              </a:rPr>
              <a:t>hiện</a:t>
            </a:r>
            <a:r>
              <a:rPr lang="en-US" sz="1800" dirty="0" smtClean="0">
                <a:latin typeface="Times New Roman"/>
                <a:ea typeface="Times New Roman"/>
                <a:cs typeface="Times New Roman"/>
                <a:sym typeface="Times New Roman"/>
              </a:rPr>
              <a:t> </a:t>
            </a:r>
            <a:r>
              <a:rPr lang="en-US" sz="1800" dirty="0" err="1" smtClean="0">
                <a:latin typeface="Times New Roman"/>
                <a:ea typeface="Times New Roman"/>
                <a:cs typeface="Times New Roman"/>
                <a:sym typeface="Times New Roman"/>
              </a:rPr>
              <a:t>thao</a:t>
            </a:r>
            <a:r>
              <a:rPr lang="en-US" sz="1800" dirty="0" smtClean="0">
                <a:latin typeface="Times New Roman"/>
                <a:ea typeface="Times New Roman"/>
                <a:cs typeface="Times New Roman"/>
                <a:sym typeface="Times New Roman"/>
              </a:rPr>
              <a:t> </a:t>
            </a:r>
            <a:r>
              <a:rPr lang="en-US" sz="1800" dirty="0" err="1" smtClean="0">
                <a:latin typeface="Times New Roman"/>
                <a:ea typeface="Times New Roman"/>
                <a:cs typeface="Times New Roman"/>
                <a:sym typeface="Times New Roman"/>
              </a:rPr>
              <a:t>tác</a:t>
            </a:r>
            <a:r>
              <a:rPr lang="en-US" sz="1800" dirty="0" smtClean="0">
                <a:latin typeface="Times New Roman"/>
                <a:ea typeface="Times New Roman"/>
                <a:cs typeface="Times New Roman"/>
                <a:sym typeface="Times New Roman"/>
              </a:rPr>
              <a:t> </a:t>
            </a:r>
            <a:r>
              <a:rPr lang="en-US" sz="1800" dirty="0" err="1" smtClean="0">
                <a:latin typeface="Times New Roman"/>
                <a:ea typeface="Times New Roman"/>
                <a:cs typeface="Times New Roman"/>
                <a:sym typeface="Times New Roman"/>
              </a:rPr>
              <a:t>đọc</a:t>
            </a:r>
            <a:r>
              <a:rPr lang="en-US" sz="1800" dirty="0" smtClean="0">
                <a:latin typeface="Times New Roman"/>
                <a:ea typeface="Times New Roman"/>
                <a:cs typeface="Times New Roman"/>
                <a:sym typeface="Times New Roman"/>
              </a:rPr>
              <a:t>/ </a:t>
            </a:r>
            <a:r>
              <a:rPr lang="en-US" sz="1800" dirty="0" err="1" smtClean="0">
                <a:latin typeface="Times New Roman"/>
                <a:ea typeface="Times New Roman"/>
                <a:cs typeface="Times New Roman"/>
                <a:sym typeface="Times New Roman"/>
              </a:rPr>
              <a:t>ghi</a:t>
            </a:r>
            <a:r>
              <a:rPr lang="en-US" sz="1800" dirty="0" smtClean="0">
                <a:latin typeface="Times New Roman"/>
                <a:ea typeface="Times New Roman"/>
                <a:cs typeface="Times New Roman"/>
                <a:sym typeface="Times New Roman"/>
              </a:rPr>
              <a:t> </a:t>
            </a:r>
            <a:r>
              <a:rPr lang="en-US" sz="1800" dirty="0" err="1" smtClean="0">
                <a:latin typeface="Times New Roman"/>
                <a:ea typeface="Times New Roman"/>
                <a:cs typeface="Times New Roman"/>
                <a:sym typeface="Times New Roman"/>
              </a:rPr>
              <a:t>và</a:t>
            </a:r>
            <a:r>
              <a:rPr lang="en-US" sz="1800" dirty="0" smtClean="0">
                <a:latin typeface="Times New Roman"/>
                <a:ea typeface="Times New Roman"/>
                <a:cs typeface="Times New Roman"/>
                <a:sym typeface="Times New Roman"/>
              </a:rPr>
              <a:t> </a:t>
            </a:r>
            <a:r>
              <a:rPr lang="en-US" sz="1800" dirty="0" err="1" smtClean="0">
                <a:latin typeface="Times New Roman"/>
                <a:ea typeface="Times New Roman"/>
                <a:cs typeface="Times New Roman"/>
                <a:sym typeface="Times New Roman"/>
              </a:rPr>
              <a:t>trả</a:t>
            </a:r>
            <a:r>
              <a:rPr lang="en-US" sz="1800" dirty="0" smtClean="0">
                <a:latin typeface="Times New Roman"/>
                <a:ea typeface="Times New Roman"/>
                <a:cs typeface="Times New Roman"/>
                <a:sym typeface="Times New Roman"/>
              </a:rPr>
              <a:t> </a:t>
            </a:r>
            <a:r>
              <a:rPr lang="en-US" sz="1800" dirty="0" err="1" smtClean="0">
                <a:latin typeface="Times New Roman"/>
                <a:ea typeface="Times New Roman"/>
                <a:cs typeface="Times New Roman"/>
                <a:sym typeface="Times New Roman"/>
              </a:rPr>
              <a:t>về</a:t>
            </a:r>
            <a:r>
              <a:rPr lang="en-US" sz="1800" dirty="0" smtClean="0">
                <a:latin typeface="Times New Roman"/>
                <a:ea typeface="Times New Roman"/>
                <a:cs typeface="Times New Roman"/>
                <a:sym typeface="Times New Roman"/>
              </a:rPr>
              <a:t> </a:t>
            </a:r>
            <a:r>
              <a:rPr lang="en-US" sz="1800" dirty="0" err="1" smtClean="0">
                <a:latin typeface="Times New Roman"/>
                <a:ea typeface="Times New Roman"/>
                <a:cs typeface="Times New Roman"/>
                <a:sym typeface="Times New Roman"/>
              </a:rPr>
              <a:t>kết</a:t>
            </a:r>
            <a:r>
              <a:rPr lang="en-US" sz="1800" dirty="0" smtClean="0">
                <a:latin typeface="Times New Roman"/>
                <a:ea typeface="Times New Roman"/>
                <a:cs typeface="Times New Roman"/>
                <a:sym typeface="Times New Roman"/>
              </a:rPr>
              <a:t> </a:t>
            </a:r>
            <a:r>
              <a:rPr lang="en-US" sz="1800" dirty="0" err="1" smtClean="0">
                <a:latin typeface="Times New Roman"/>
                <a:ea typeface="Times New Roman"/>
                <a:cs typeface="Times New Roman"/>
                <a:sym typeface="Times New Roman"/>
              </a:rPr>
              <a:t>quả</a:t>
            </a:r>
            <a:r>
              <a:rPr lang="en-US" sz="1800" dirty="0" smtClean="0">
                <a:latin typeface="Times New Roman"/>
                <a:ea typeface="Times New Roman"/>
                <a:cs typeface="Times New Roman"/>
                <a:sym typeface="Times New Roman"/>
              </a:rPr>
              <a:t>. </a:t>
            </a:r>
          </a:p>
        </p:txBody>
      </p:sp>
      <p:pic>
        <p:nvPicPr>
          <p:cNvPr id="210" name="Google Shape;210;p3" descr="Khoa Kỹ Thuật Máy Tính - CE.UIT - Logo chính thức của khoa KTMT | Facebook"/>
          <p:cNvPicPr preferRelativeResize="0"/>
          <p:nvPr/>
        </p:nvPicPr>
        <p:blipFill rotWithShape="1">
          <a:blip r:embed="rId3">
            <a:alphaModFix/>
          </a:blip>
          <a:srcRect l="10817" t="14436" r="10066" b="24267"/>
          <a:stretch/>
        </p:blipFill>
        <p:spPr>
          <a:xfrm>
            <a:off x="10917817" y="253379"/>
            <a:ext cx="1036725" cy="806172"/>
          </a:xfrm>
          <a:prstGeom prst="rect">
            <a:avLst/>
          </a:prstGeom>
          <a:noFill/>
          <a:ln w="9525" cap="flat" cmpd="sng">
            <a:solidFill>
              <a:srgbClr val="00F967"/>
            </a:solidFill>
            <a:prstDash val="solid"/>
            <a:round/>
            <a:headEnd type="none" w="sm" len="sm"/>
            <a:tailEnd type="none" w="sm" len="sm"/>
          </a:ln>
          <a:effectLst>
            <a:outerShdw blurRad="50800" dist="38100" dir="2700000" algn="tl" rotWithShape="0">
              <a:srgbClr val="000000">
                <a:alpha val="40000"/>
              </a:srgbClr>
            </a:outerShdw>
          </a:effectLst>
        </p:spPr>
      </p:pic>
      <p:sp>
        <p:nvSpPr>
          <p:cNvPr id="211" name="Google Shape;211;p3"/>
          <p:cNvSpPr txBox="1"/>
          <p:nvPr/>
        </p:nvSpPr>
        <p:spPr>
          <a:xfrm>
            <a:off x="81268" y="6488539"/>
            <a:ext cx="3964951"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dirty="0">
                <a:solidFill>
                  <a:schemeClr val="dk1"/>
                </a:solidFill>
                <a:latin typeface="Century"/>
                <a:ea typeface="Century"/>
                <a:cs typeface="Century"/>
                <a:sym typeface="Century"/>
              </a:rPr>
              <a:t>Tuesday 5/11/2024 – ĐHQG TPHCM – UIT – KTMT</a:t>
            </a:r>
            <a:endParaRPr dirty="0"/>
          </a:p>
        </p:txBody>
      </p:sp>
      <p:pic>
        <p:nvPicPr>
          <p:cNvPr id="3" name="Picture 2"/>
          <p:cNvPicPr>
            <a:picLocks noChangeAspect="1"/>
          </p:cNvPicPr>
          <p:nvPr/>
        </p:nvPicPr>
        <p:blipFill>
          <a:blip r:embed="rId4"/>
          <a:stretch>
            <a:fillRect/>
          </a:stretch>
        </p:blipFill>
        <p:spPr>
          <a:xfrm>
            <a:off x="5774441" y="1127782"/>
            <a:ext cx="6180101" cy="4714390"/>
          </a:xfrm>
          <a:prstGeom prst="rect">
            <a:avLst/>
          </a:prstGeom>
        </p:spPr>
      </p:pic>
    </p:spTree>
    <p:extLst>
      <p:ext uri="{BB962C8B-B14F-4D97-AF65-F5344CB8AC3E}">
        <p14:creationId xmlns:p14="http://schemas.microsoft.com/office/powerpoint/2010/main" val="682667304"/>
      </p:ext>
    </p:extLst>
  </p:cSld>
  <p:clrMapOvr>
    <a:masterClrMapping/>
  </p:clrMapOvr>
  <p:transition spd="med">
    <p:push/>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MasterSp="0">
  <p:cSld>
    <p:bg>
      <p:bgPr>
        <a:gradFill>
          <a:gsLst>
            <a:gs pos="0">
              <a:srgbClr val="FFFFFF">
                <a:alpha val="7843"/>
              </a:srgbClr>
            </a:gs>
            <a:gs pos="52000">
              <a:srgbClr val="FFFFFF">
                <a:alpha val="7843"/>
              </a:srgbClr>
            </a:gs>
            <a:gs pos="100000">
              <a:srgbClr val="5DFFA0">
                <a:alpha val="14901"/>
              </a:srgbClr>
            </a:gs>
          </a:gsLst>
          <a:lin ang="10800000" scaled="0"/>
        </a:gradFill>
        <a:effectLst/>
      </p:bgPr>
    </p:bg>
    <p:spTree>
      <p:nvGrpSpPr>
        <p:cNvPr id="1" name="Shape 187"/>
        <p:cNvGrpSpPr/>
        <p:nvPr/>
      </p:nvGrpSpPr>
      <p:grpSpPr>
        <a:xfrm>
          <a:off x="0" y="0"/>
          <a:ext cx="0" cy="0"/>
          <a:chOff x="0" y="0"/>
          <a:chExt cx="0" cy="0"/>
        </a:xfrm>
      </p:grpSpPr>
      <p:sp>
        <p:nvSpPr>
          <p:cNvPr id="188" name="Google Shape;188;p2"/>
          <p:cNvSpPr/>
          <p:nvPr/>
        </p:nvSpPr>
        <p:spPr>
          <a:xfrm>
            <a:off x="0" y="-25983"/>
            <a:ext cx="12192000" cy="6858000"/>
          </a:xfrm>
          <a:prstGeom prst="rect">
            <a:avLst/>
          </a:prstGeom>
          <a:gradFill>
            <a:gsLst>
              <a:gs pos="0">
                <a:srgbClr val="FFFFFF">
                  <a:alpha val="7843"/>
                </a:srgbClr>
              </a:gs>
              <a:gs pos="52000">
                <a:srgbClr val="FFFFFF">
                  <a:alpha val="7843"/>
                </a:srgbClr>
              </a:gs>
              <a:gs pos="100000">
                <a:srgbClr val="5DFFA0">
                  <a:alpha val="14901"/>
                </a:srgbClr>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89" name="Google Shape;189;p2"/>
          <p:cNvSpPr/>
          <p:nvPr/>
        </p:nvSpPr>
        <p:spPr>
          <a:xfrm>
            <a:off x="845448" y="447277"/>
            <a:ext cx="3294813" cy="5911481"/>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90" name="Google Shape;190;p2"/>
          <p:cNvSpPr/>
          <p:nvPr/>
        </p:nvSpPr>
        <p:spPr>
          <a:xfrm>
            <a:off x="849940" y="438890"/>
            <a:ext cx="3294813" cy="5911481"/>
          </a:xfrm>
          <a:prstGeom prst="rect">
            <a:avLst/>
          </a:prstGeom>
          <a:solidFill>
            <a:schemeClr val="accent3">
              <a:alpha val="20000"/>
            </a:schemeClr>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91" name="Google Shape;191;p2"/>
          <p:cNvSpPr/>
          <p:nvPr/>
        </p:nvSpPr>
        <p:spPr>
          <a:xfrm>
            <a:off x="743787" y="308343"/>
            <a:ext cx="3294813" cy="5911481"/>
          </a:xfrm>
          <a:prstGeom prst="rect">
            <a:avLst/>
          </a:prstGeom>
          <a:gradFill>
            <a:gsLst>
              <a:gs pos="0">
                <a:srgbClr val="FFFFFF">
                  <a:alpha val="7843"/>
                </a:srgbClr>
              </a:gs>
              <a:gs pos="52000">
                <a:srgbClr val="FFFFFF">
                  <a:alpha val="7843"/>
                </a:srgbClr>
              </a:gs>
              <a:gs pos="100000">
                <a:srgbClr val="5DFFA0">
                  <a:alpha val="14901"/>
                </a:srgbClr>
              </a:gs>
            </a:gsLst>
            <a:lin ang="10800000" scaled="0"/>
          </a:gra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92" name="Google Shape;192;p2"/>
          <p:cNvSpPr/>
          <p:nvPr/>
        </p:nvSpPr>
        <p:spPr>
          <a:xfrm>
            <a:off x="327841" y="499242"/>
            <a:ext cx="914565" cy="914565"/>
          </a:xfrm>
          <a:custGeom>
            <a:avLst/>
            <a:gdLst/>
            <a:ahLst/>
            <a:cxnLst/>
            <a:rect l="l" t="t" r="r" b="b"/>
            <a:pathLst>
              <a:path w="807148" h="807148" extrusionOk="0">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93" name="Google Shape;193;p2"/>
          <p:cNvSpPr/>
          <p:nvPr/>
        </p:nvSpPr>
        <p:spPr>
          <a:xfrm>
            <a:off x="327841" y="499242"/>
            <a:ext cx="914565" cy="914565"/>
          </a:xfrm>
          <a:custGeom>
            <a:avLst/>
            <a:gdLst/>
            <a:ahLst/>
            <a:cxnLst/>
            <a:rect l="l" t="t" r="r" b="b"/>
            <a:pathLst>
              <a:path w="807148" h="807148" extrusionOk="0">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1">
              <a:alpha val="20000"/>
            </a:schemeClr>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94" name="Google Shape;194;p2"/>
          <p:cNvSpPr txBox="1">
            <a:spLocks noGrp="1"/>
          </p:cNvSpPr>
          <p:nvPr>
            <p:ph type="title"/>
          </p:nvPr>
        </p:nvSpPr>
        <p:spPr>
          <a:xfrm>
            <a:off x="944353" y="1145024"/>
            <a:ext cx="3105985" cy="4238118"/>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Times New Roman"/>
              <a:buNone/>
            </a:pPr>
            <a:r>
              <a:rPr lang="en-US" b="1" u="sng" dirty="0">
                <a:latin typeface="Times New Roman"/>
                <a:ea typeface="Times New Roman"/>
                <a:cs typeface="Times New Roman"/>
                <a:sym typeface="Times New Roman"/>
              </a:rPr>
              <a:t>NỘI </a:t>
            </a:r>
            <a:r>
              <a:rPr lang="en-US" b="1" u="sng" dirty="0" smtClean="0">
                <a:latin typeface="Times New Roman"/>
                <a:ea typeface="Times New Roman"/>
                <a:cs typeface="Times New Roman"/>
                <a:sym typeface="Times New Roman"/>
              </a:rPr>
              <a:t>DUNG ĐỀ TÀI</a:t>
            </a:r>
            <a:endParaRPr b="1" u="sng" dirty="0"/>
          </a:p>
        </p:txBody>
      </p:sp>
      <p:grpSp>
        <p:nvGrpSpPr>
          <p:cNvPr id="195" name="Google Shape;195;p2"/>
          <p:cNvGrpSpPr/>
          <p:nvPr/>
        </p:nvGrpSpPr>
        <p:grpSpPr>
          <a:xfrm>
            <a:off x="4595968" y="262622"/>
            <a:ext cx="6757268" cy="5191640"/>
            <a:chOff x="-380673" y="3126510"/>
            <a:chExt cx="6757268" cy="2479112"/>
          </a:xfrm>
        </p:grpSpPr>
        <p:sp>
          <p:nvSpPr>
            <p:cNvPr id="200" name="Google Shape;200;p2"/>
            <p:cNvSpPr/>
            <p:nvPr/>
          </p:nvSpPr>
          <p:spPr>
            <a:xfrm>
              <a:off x="-194818" y="4088348"/>
              <a:ext cx="6571413" cy="1517274"/>
            </a:xfrm>
            <a:prstGeom prst="rect">
              <a:avLst/>
            </a:prstGeom>
            <a:solidFill>
              <a:schemeClr val="lt1">
                <a:alpha val="89803"/>
              </a:schemeClr>
            </a:solidFill>
            <a:ln w="12700" cap="flat" cmpd="sng">
              <a:solidFill>
                <a:srgbClr val="00F967"/>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
            <p:cNvSpPr txBox="1"/>
            <p:nvPr/>
          </p:nvSpPr>
          <p:spPr>
            <a:xfrm>
              <a:off x="-380673" y="4031159"/>
              <a:ext cx="6571413" cy="1052737"/>
            </a:xfrm>
            <a:prstGeom prst="rect">
              <a:avLst/>
            </a:prstGeom>
            <a:noFill/>
            <a:ln>
              <a:noFill/>
            </a:ln>
          </p:spPr>
          <p:txBody>
            <a:bodyPr spcFirstLastPara="1" wrap="square" lIns="510000" tIns="999725" rIns="510000" bIns="135125" anchor="t" anchorCtr="0">
              <a:noAutofit/>
            </a:bodyPr>
            <a:lstStyle/>
            <a:p>
              <a:pPr marR="0" lvl="1" algn="ctr" rtl="0">
                <a:lnSpc>
                  <a:spcPct val="90000"/>
                </a:lnSpc>
                <a:spcBef>
                  <a:spcPts val="0"/>
                </a:spcBef>
                <a:spcAft>
                  <a:spcPts val="0"/>
                </a:spcAft>
                <a:buClr>
                  <a:schemeClr val="dk1"/>
                </a:buClr>
                <a:buSzPts val="1900"/>
              </a:pPr>
              <a:endParaRPr lang="en-US" sz="2800" b="1" dirty="0" smtClean="0">
                <a:solidFill>
                  <a:schemeClr val="dk1"/>
                </a:solidFill>
                <a:latin typeface="Times New Roman"/>
                <a:cs typeface="Times New Roman"/>
                <a:sym typeface="Times New Roman"/>
              </a:endParaRPr>
            </a:p>
            <a:p>
              <a:pPr marL="342900" marR="0" lvl="1" indent="-342900" algn="ctr" rtl="0">
                <a:lnSpc>
                  <a:spcPct val="90000"/>
                </a:lnSpc>
                <a:spcBef>
                  <a:spcPts val="0"/>
                </a:spcBef>
                <a:spcAft>
                  <a:spcPts val="0"/>
                </a:spcAft>
                <a:buClr>
                  <a:schemeClr val="dk1"/>
                </a:buClr>
                <a:buSzPts val="1900"/>
                <a:buFont typeface="Wingdings" panose="05000000000000000000" pitchFamily="2" charset="2"/>
                <a:buChar char="Ø"/>
              </a:pPr>
              <a:r>
                <a:rPr lang="en-US" sz="2800" b="1" dirty="0" err="1" smtClean="0">
                  <a:solidFill>
                    <a:schemeClr val="dk1"/>
                  </a:solidFill>
                  <a:latin typeface="Times New Roman"/>
                  <a:cs typeface="Times New Roman"/>
                  <a:sym typeface="Times New Roman"/>
                </a:rPr>
                <a:t>Kết</a:t>
              </a:r>
              <a:r>
                <a:rPr lang="en-US" sz="2800" b="1" dirty="0" smtClean="0">
                  <a:solidFill>
                    <a:schemeClr val="dk1"/>
                  </a:solidFill>
                  <a:latin typeface="Times New Roman"/>
                  <a:cs typeface="Times New Roman"/>
                  <a:sym typeface="Times New Roman"/>
                </a:rPr>
                <a:t> </a:t>
              </a:r>
              <a:r>
                <a:rPr lang="en-US" sz="2800" b="1" dirty="0" err="1" smtClean="0">
                  <a:solidFill>
                    <a:schemeClr val="dk1"/>
                  </a:solidFill>
                  <a:latin typeface="Times New Roman"/>
                  <a:cs typeface="Times New Roman"/>
                  <a:sym typeface="Times New Roman"/>
                </a:rPr>
                <a:t>Quả</a:t>
              </a:r>
              <a:r>
                <a:rPr lang="en-US" sz="2800" b="1" dirty="0" smtClean="0">
                  <a:solidFill>
                    <a:schemeClr val="dk1"/>
                  </a:solidFill>
                  <a:latin typeface="Times New Roman"/>
                  <a:cs typeface="Times New Roman"/>
                  <a:sym typeface="Times New Roman"/>
                </a:rPr>
                <a:t> </a:t>
              </a:r>
              <a:r>
                <a:rPr lang="en-US" sz="2800" b="1" dirty="0" err="1" smtClean="0">
                  <a:solidFill>
                    <a:schemeClr val="dk1"/>
                  </a:solidFill>
                  <a:latin typeface="Times New Roman"/>
                  <a:cs typeface="Times New Roman"/>
                  <a:sym typeface="Times New Roman"/>
                </a:rPr>
                <a:t>Thực</a:t>
              </a:r>
              <a:r>
                <a:rPr lang="en-US" sz="2800" b="1" dirty="0" smtClean="0">
                  <a:solidFill>
                    <a:schemeClr val="dk1"/>
                  </a:solidFill>
                  <a:latin typeface="Times New Roman"/>
                  <a:cs typeface="Times New Roman"/>
                  <a:sym typeface="Times New Roman"/>
                </a:rPr>
                <a:t> </a:t>
              </a:r>
              <a:r>
                <a:rPr lang="en-US" sz="2800" b="1" dirty="0" err="1" smtClean="0">
                  <a:solidFill>
                    <a:schemeClr val="dk1"/>
                  </a:solidFill>
                  <a:latin typeface="Times New Roman"/>
                  <a:cs typeface="Times New Roman"/>
                  <a:sym typeface="Times New Roman"/>
                </a:rPr>
                <a:t>Thi</a:t>
              </a:r>
              <a:endParaRPr lang="en-US" sz="2800" b="1" dirty="0" smtClean="0">
                <a:solidFill>
                  <a:schemeClr val="dk1"/>
                </a:solidFill>
                <a:latin typeface="Times New Roman"/>
                <a:cs typeface="Times New Roman"/>
                <a:sym typeface="Times New Roman"/>
              </a:endParaRPr>
            </a:p>
            <a:p>
              <a:pPr marR="0" lvl="1" algn="l" rtl="0">
                <a:lnSpc>
                  <a:spcPct val="90000"/>
                </a:lnSpc>
                <a:spcBef>
                  <a:spcPts val="0"/>
                </a:spcBef>
                <a:spcAft>
                  <a:spcPts val="0"/>
                </a:spcAft>
                <a:buClr>
                  <a:schemeClr val="dk1"/>
                </a:buClr>
                <a:buSzPts val="1900"/>
              </a:pPr>
              <a:endParaRPr lang="en-US" sz="2800" b="1" dirty="0">
                <a:solidFill>
                  <a:schemeClr val="dk1"/>
                </a:solidFill>
                <a:latin typeface="Times New Roman"/>
                <a:cs typeface="Times New Roman"/>
                <a:sym typeface="Times New Roman"/>
              </a:endParaRPr>
            </a:p>
          </p:txBody>
        </p:sp>
        <p:sp>
          <p:nvSpPr>
            <p:cNvPr id="202" name="Google Shape;202;p2"/>
            <p:cNvSpPr/>
            <p:nvPr/>
          </p:nvSpPr>
          <p:spPr>
            <a:xfrm>
              <a:off x="328570" y="3211807"/>
              <a:ext cx="5466421" cy="510943"/>
            </a:xfrm>
            <a:prstGeom prst="roundRect">
              <a:avLst>
                <a:gd name="adj" fmla="val 16667"/>
              </a:avLst>
            </a:prstGeom>
            <a:solidFill>
              <a:srgbClr val="007C33"/>
            </a:solidFill>
            <a:ln w="12700" cap="flat" cmpd="sng">
              <a:solidFill>
                <a:srgbClr val="007C33"/>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
            <p:cNvSpPr txBox="1"/>
            <p:nvPr/>
          </p:nvSpPr>
          <p:spPr>
            <a:xfrm>
              <a:off x="651963" y="3126510"/>
              <a:ext cx="4877852" cy="681537"/>
            </a:xfrm>
            <a:prstGeom prst="rect">
              <a:avLst/>
            </a:prstGeom>
            <a:noFill/>
            <a:ln>
              <a:noFill/>
            </a:ln>
          </p:spPr>
          <p:txBody>
            <a:bodyPr spcFirstLastPara="1" wrap="square" lIns="173850" tIns="0" rIns="173850" bIns="0" anchor="ctr" anchorCtr="0">
              <a:noAutofit/>
            </a:bodyPr>
            <a:lstStyle/>
            <a:p>
              <a:pPr marL="0" marR="0" lvl="0" indent="0" algn="ctr" rtl="0">
                <a:lnSpc>
                  <a:spcPct val="90000"/>
                </a:lnSpc>
                <a:spcBef>
                  <a:spcPts val="0"/>
                </a:spcBef>
                <a:spcAft>
                  <a:spcPts val="0"/>
                </a:spcAft>
                <a:buClr>
                  <a:schemeClr val="lt1"/>
                </a:buClr>
                <a:buSzPts val="2100"/>
                <a:buFont typeface="Times New Roman"/>
                <a:buNone/>
              </a:pPr>
              <a:r>
                <a:rPr lang="en-US" sz="1600" b="1" dirty="0" smtClean="0">
                  <a:solidFill>
                    <a:schemeClr val="bg1"/>
                  </a:solidFill>
                  <a:latin typeface="Times New Roman" panose="02020603050405020304" pitchFamily="18" charset="0"/>
                  <a:cs typeface="Times New Roman" panose="02020603050405020304" pitchFamily="18" charset="0"/>
                </a:rPr>
                <a:t>DATAPATH CHO BỘ XỬ LÝ MIPS VÀ TỐI ƯU HÓA BẰNG PHƯƠNG PHÁP PIPELINE </a:t>
              </a:r>
              <a:endParaRPr sz="1600" b="1" dirty="0">
                <a:solidFill>
                  <a:schemeClr val="bg1"/>
                </a:solidFill>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2320830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bg>
      <p:bgPr>
        <a:gradFill>
          <a:gsLst>
            <a:gs pos="0">
              <a:srgbClr val="FFFFFF">
                <a:alpha val="7843"/>
              </a:srgbClr>
            </a:gs>
            <a:gs pos="52000">
              <a:srgbClr val="FFFFFF">
                <a:alpha val="7843"/>
              </a:srgbClr>
            </a:gs>
            <a:gs pos="100000">
              <a:srgbClr val="5DFFA0">
                <a:alpha val="14901"/>
              </a:srgbClr>
            </a:gs>
          </a:gsLst>
          <a:lin ang="10800000" scaled="0"/>
        </a:gradFill>
        <a:effectLst/>
      </p:bgPr>
    </p:bg>
    <p:spTree>
      <p:nvGrpSpPr>
        <p:cNvPr id="1" name="Shape 187"/>
        <p:cNvGrpSpPr/>
        <p:nvPr/>
      </p:nvGrpSpPr>
      <p:grpSpPr>
        <a:xfrm>
          <a:off x="0" y="0"/>
          <a:ext cx="0" cy="0"/>
          <a:chOff x="0" y="0"/>
          <a:chExt cx="0" cy="0"/>
        </a:xfrm>
      </p:grpSpPr>
      <p:sp>
        <p:nvSpPr>
          <p:cNvPr id="188" name="Google Shape;188;p2"/>
          <p:cNvSpPr/>
          <p:nvPr/>
        </p:nvSpPr>
        <p:spPr>
          <a:xfrm>
            <a:off x="0" y="-25983"/>
            <a:ext cx="12192000" cy="6858000"/>
          </a:xfrm>
          <a:prstGeom prst="rect">
            <a:avLst/>
          </a:prstGeom>
          <a:gradFill>
            <a:gsLst>
              <a:gs pos="0">
                <a:srgbClr val="FFFFFF">
                  <a:alpha val="7843"/>
                </a:srgbClr>
              </a:gs>
              <a:gs pos="52000">
                <a:srgbClr val="FFFFFF">
                  <a:alpha val="7843"/>
                </a:srgbClr>
              </a:gs>
              <a:gs pos="100000">
                <a:srgbClr val="5DFFA0">
                  <a:alpha val="14901"/>
                </a:srgbClr>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89" name="Google Shape;189;p2"/>
          <p:cNvSpPr/>
          <p:nvPr/>
        </p:nvSpPr>
        <p:spPr>
          <a:xfrm>
            <a:off x="845448" y="447277"/>
            <a:ext cx="3294813" cy="5911481"/>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90" name="Google Shape;190;p2"/>
          <p:cNvSpPr/>
          <p:nvPr/>
        </p:nvSpPr>
        <p:spPr>
          <a:xfrm>
            <a:off x="849940" y="438890"/>
            <a:ext cx="3294813" cy="5911481"/>
          </a:xfrm>
          <a:prstGeom prst="rect">
            <a:avLst/>
          </a:prstGeom>
          <a:solidFill>
            <a:schemeClr val="accent3">
              <a:alpha val="20000"/>
            </a:schemeClr>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91" name="Google Shape;191;p2"/>
          <p:cNvSpPr/>
          <p:nvPr/>
        </p:nvSpPr>
        <p:spPr>
          <a:xfrm>
            <a:off x="743787" y="308343"/>
            <a:ext cx="3294813" cy="5911481"/>
          </a:xfrm>
          <a:prstGeom prst="rect">
            <a:avLst/>
          </a:prstGeom>
          <a:gradFill>
            <a:gsLst>
              <a:gs pos="0">
                <a:srgbClr val="FFFFFF">
                  <a:alpha val="7843"/>
                </a:srgbClr>
              </a:gs>
              <a:gs pos="52000">
                <a:srgbClr val="FFFFFF">
                  <a:alpha val="7843"/>
                </a:srgbClr>
              </a:gs>
              <a:gs pos="100000">
                <a:srgbClr val="5DFFA0">
                  <a:alpha val="14901"/>
                </a:srgbClr>
              </a:gs>
            </a:gsLst>
            <a:lin ang="10800000" scaled="0"/>
          </a:gra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92" name="Google Shape;192;p2"/>
          <p:cNvSpPr/>
          <p:nvPr/>
        </p:nvSpPr>
        <p:spPr>
          <a:xfrm>
            <a:off x="327841" y="499242"/>
            <a:ext cx="914565" cy="914565"/>
          </a:xfrm>
          <a:custGeom>
            <a:avLst/>
            <a:gdLst/>
            <a:ahLst/>
            <a:cxnLst/>
            <a:rect l="l" t="t" r="r" b="b"/>
            <a:pathLst>
              <a:path w="807148" h="807148" extrusionOk="0">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93" name="Google Shape;193;p2"/>
          <p:cNvSpPr/>
          <p:nvPr/>
        </p:nvSpPr>
        <p:spPr>
          <a:xfrm>
            <a:off x="327841" y="499242"/>
            <a:ext cx="914565" cy="914565"/>
          </a:xfrm>
          <a:custGeom>
            <a:avLst/>
            <a:gdLst/>
            <a:ahLst/>
            <a:cxnLst/>
            <a:rect l="l" t="t" r="r" b="b"/>
            <a:pathLst>
              <a:path w="807148" h="807148" extrusionOk="0">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1">
              <a:alpha val="20000"/>
            </a:schemeClr>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94" name="Google Shape;194;p2"/>
          <p:cNvSpPr txBox="1">
            <a:spLocks noGrp="1"/>
          </p:cNvSpPr>
          <p:nvPr>
            <p:ph type="title"/>
          </p:nvPr>
        </p:nvSpPr>
        <p:spPr>
          <a:xfrm>
            <a:off x="944353" y="1145024"/>
            <a:ext cx="3105985" cy="4238118"/>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Times New Roman"/>
              <a:buNone/>
            </a:pPr>
            <a:r>
              <a:rPr lang="en-US" b="1" u="sng" dirty="0">
                <a:latin typeface="Times New Roman"/>
                <a:ea typeface="Times New Roman"/>
                <a:cs typeface="Times New Roman"/>
                <a:sym typeface="Times New Roman"/>
              </a:rPr>
              <a:t>NỘI </a:t>
            </a:r>
            <a:r>
              <a:rPr lang="en-US" b="1" u="sng" dirty="0" smtClean="0">
                <a:latin typeface="Times New Roman"/>
                <a:ea typeface="Times New Roman"/>
                <a:cs typeface="Times New Roman"/>
                <a:sym typeface="Times New Roman"/>
              </a:rPr>
              <a:t>DUNG ĐỀ TÀI</a:t>
            </a:r>
            <a:endParaRPr b="1" u="sng" dirty="0"/>
          </a:p>
        </p:txBody>
      </p:sp>
      <p:grpSp>
        <p:nvGrpSpPr>
          <p:cNvPr id="195" name="Google Shape;195;p2"/>
          <p:cNvGrpSpPr/>
          <p:nvPr/>
        </p:nvGrpSpPr>
        <p:grpSpPr>
          <a:xfrm>
            <a:off x="4463690" y="262622"/>
            <a:ext cx="6887514" cy="6087749"/>
            <a:chOff x="-512951" y="3126510"/>
            <a:chExt cx="6887514" cy="2907022"/>
          </a:xfrm>
        </p:grpSpPr>
        <p:sp>
          <p:nvSpPr>
            <p:cNvPr id="200" name="Google Shape;200;p2"/>
            <p:cNvSpPr/>
            <p:nvPr/>
          </p:nvSpPr>
          <p:spPr>
            <a:xfrm>
              <a:off x="-196850" y="3770924"/>
              <a:ext cx="6571413" cy="2262608"/>
            </a:xfrm>
            <a:prstGeom prst="rect">
              <a:avLst/>
            </a:prstGeom>
            <a:solidFill>
              <a:schemeClr val="lt1">
                <a:alpha val="89803"/>
              </a:schemeClr>
            </a:solidFill>
            <a:ln w="12700" cap="flat" cmpd="sng">
              <a:solidFill>
                <a:srgbClr val="00F967"/>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
            <p:cNvSpPr txBox="1"/>
            <p:nvPr/>
          </p:nvSpPr>
          <p:spPr>
            <a:xfrm>
              <a:off x="-512951" y="3394133"/>
              <a:ext cx="6571413" cy="2578186"/>
            </a:xfrm>
            <a:prstGeom prst="rect">
              <a:avLst/>
            </a:prstGeom>
            <a:noFill/>
            <a:ln>
              <a:noFill/>
            </a:ln>
          </p:spPr>
          <p:txBody>
            <a:bodyPr spcFirstLastPara="1" wrap="square" lIns="510000" tIns="999725" rIns="510000" bIns="135125" anchor="t" anchorCtr="0">
              <a:noAutofit/>
            </a:bodyPr>
            <a:lstStyle/>
            <a:p>
              <a:pPr marR="0" lvl="1" algn="ctr" rtl="0">
                <a:lnSpc>
                  <a:spcPct val="90000"/>
                </a:lnSpc>
                <a:spcBef>
                  <a:spcPts val="0"/>
                </a:spcBef>
                <a:spcAft>
                  <a:spcPts val="0"/>
                </a:spcAft>
                <a:buClr>
                  <a:schemeClr val="dk1"/>
                </a:buClr>
                <a:buSzPts val="1900"/>
              </a:pPr>
              <a:r>
                <a:rPr lang="en-US" sz="2400" b="1" dirty="0" smtClean="0">
                  <a:solidFill>
                    <a:schemeClr val="dk1"/>
                  </a:solidFill>
                  <a:latin typeface="Times New Roman"/>
                  <a:cs typeface="Times New Roman"/>
                  <a:sym typeface="Times New Roman"/>
                </a:rPr>
                <a:t>MỤC LỤC</a:t>
              </a:r>
            </a:p>
            <a:p>
              <a:pPr marR="0" lvl="1" algn="ctr" rtl="0">
                <a:lnSpc>
                  <a:spcPct val="90000"/>
                </a:lnSpc>
                <a:spcBef>
                  <a:spcPts val="0"/>
                </a:spcBef>
                <a:spcAft>
                  <a:spcPts val="0"/>
                </a:spcAft>
                <a:buClr>
                  <a:schemeClr val="dk1"/>
                </a:buClr>
                <a:buSzPts val="1900"/>
              </a:pPr>
              <a:endParaRPr lang="en-US" sz="2400" b="1" dirty="0" smtClean="0">
                <a:solidFill>
                  <a:schemeClr val="dk1"/>
                </a:solidFill>
                <a:latin typeface="Times New Roman"/>
                <a:cs typeface="Times New Roman"/>
                <a:sym typeface="Times New Roman"/>
              </a:endParaRPr>
            </a:p>
            <a:p>
              <a:pPr marL="342900" marR="0" lvl="1" indent="-342900" algn="l" rtl="0">
                <a:lnSpc>
                  <a:spcPct val="90000"/>
                </a:lnSpc>
                <a:spcBef>
                  <a:spcPts val="0"/>
                </a:spcBef>
                <a:spcAft>
                  <a:spcPts val="0"/>
                </a:spcAft>
                <a:buClr>
                  <a:schemeClr val="dk1"/>
                </a:buClr>
                <a:buSzPts val="1900"/>
                <a:buFont typeface="Wingdings" panose="05000000000000000000" pitchFamily="2" charset="2"/>
                <a:buChar char="Ø"/>
              </a:pPr>
              <a:r>
                <a:rPr lang="en-US" sz="2400" b="1" dirty="0" err="1" smtClean="0">
                  <a:solidFill>
                    <a:schemeClr val="dk1"/>
                  </a:solidFill>
                  <a:latin typeface="Times New Roman"/>
                  <a:cs typeface="Times New Roman"/>
                  <a:sym typeface="Times New Roman"/>
                </a:rPr>
                <a:t>Tổng</a:t>
              </a:r>
              <a:r>
                <a:rPr lang="en-US" sz="2400" b="1" dirty="0" smtClean="0">
                  <a:solidFill>
                    <a:schemeClr val="dk1"/>
                  </a:solidFill>
                  <a:latin typeface="Times New Roman"/>
                  <a:cs typeface="Times New Roman"/>
                  <a:sym typeface="Times New Roman"/>
                </a:rPr>
                <a:t> </a:t>
              </a:r>
              <a:r>
                <a:rPr lang="en-US" sz="2400" b="1" dirty="0" err="1" smtClean="0">
                  <a:solidFill>
                    <a:schemeClr val="dk1"/>
                  </a:solidFill>
                  <a:latin typeface="Times New Roman"/>
                  <a:cs typeface="Times New Roman"/>
                  <a:sym typeface="Times New Roman"/>
                </a:rPr>
                <a:t>Quan</a:t>
              </a:r>
              <a:r>
                <a:rPr lang="en-US" sz="2400" b="1" dirty="0" smtClean="0">
                  <a:solidFill>
                    <a:schemeClr val="dk1"/>
                  </a:solidFill>
                  <a:latin typeface="Times New Roman"/>
                  <a:cs typeface="Times New Roman"/>
                  <a:sym typeface="Times New Roman"/>
                </a:rPr>
                <a:t> </a:t>
              </a:r>
              <a:r>
                <a:rPr lang="en-US" sz="2400" b="1" dirty="0" err="1" smtClean="0">
                  <a:solidFill>
                    <a:schemeClr val="dk1"/>
                  </a:solidFill>
                  <a:latin typeface="Times New Roman"/>
                  <a:cs typeface="Times New Roman"/>
                  <a:sym typeface="Times New Roman"/>
                </a:rPr>
                <a:t>Về</a:t>
              </a:r>
              <a:r>
                <a:rPr lang="en-US" sz="2400" b="1" dirty="0" smtClean="0">
                  <a:solidFill>
                    <a:schemeClr val="dk1"/>
                  </a:solidFill>
                  <a:latin typeface="Times New Roman"/>
                  <a:cs typeface="Times New Roman"/>
                  <a:sym typeface="Times New Roman"/>
                </a:rPr>
                <a:t> MIPS</a:t>
              </a:r>
            </a:p>
            <a:p>
              <a:pPr marR="0" lvl="1" algn="l" rtl="0">
                <a:lnSpc>
                  <a:spcPct val="90000"/>
                </a:lnSpc>
                <a:spcBef>
                  <a:spcPts val="0"/>
                </a:spcBef>
                <a:spcAft>
                  <a:spcPts val="0"/>
                </a:spcAft>
                <a:buClr>
                  <a:schemeClr val="dk1"/>
                </a:buClr>
                <a:buSzPts val="1900"/>
              </a:pPr>
              <a:endParaRPr lang="en-US" sz="2400" b="1" dirty="0">
                <a:solidFill>
                  <a:schemeClr val="dk1"/>
                </a:solidFill>
                <a:latin typeface="Times New Roman"/>
                <a:cs typeface="Times New Roman"/>
                <a:sym typeface="Times New Roman"/>
              </a:endParaRPr>
            </a:p>
            <a:p>
              <a:pPr marL="342900" marR="0" lvl="1" indent="-342900" algn="l" rtl="0">
                <a:lnSpc>
                  <a:spcPct val="90000"/>
                </a:lnSpc>
                <a:spcBef>
                  <a:spcPts val="0"/>
                </a:spcBef>
                <a:spcAft>
                  <a:spcPts val="0"/>
                </a:spcAft>
                <a:buClr>
                  <a:schemeClr val="dk1"/>
                </a:buClr>
                <a:buSzPts val="1900"/>
                <a:buFont typeface="Wingdings" panose="05000000000000000000" pitchFamily="2" charset="2"/>
                <a:buChar char="Ø"/>
              </a:pPr>
              <a:r>
                <a:rPr lang="en-US" sz="2400" b="1" dirty="0" err="1" smtClean="0">
                  <a:solidFill>
                    <a:schemeClr val="dk1"/>
                  </a:solidFill>
                  <a:latin typeface="Times New Roman"/>
                  <a:cs typeface="Times New Roman"/>
                  <a:sym typeface="Times New Roman"/>
                </a:rPr>
                <a:t>Tổng</a:t>
              </a:r>
              <a:r>
                <a:rPr lang="en-US" sz="2400" b="1" dirty="0" smtClean="0">
                  <a:solidFill>
                    <a:schemeClr val="dk1"/>
                  </a:solidFill>
                  <a:latin typeface="Times New Roman"/>
                  <a:cs typeface="Times New Roman"/>
                  <a:sym typeface="Times New Roman"/>
                </a:rPr>
                <a:t> </a:t>
              </a:r>
              <a:r>
                <a:rPr lang="en-US" sz="2400" b="1" dirty="0" err="1" smtClean="0">
                  <a:solidFill>
                    <a:schemeClr val="dk1"/>
                  </a:solidFill>
                  <a:latin typeface="Times New Roman"/>
                  <a:cs typeface="Times New Roman"/>
                  <a:sym typeface="Times New Roman"/>
                </a:rPr>
                <a:t>Quan</a:t>
              </a:r>
              <a:r>
                <a:rPr lang="en-US" sz="2400" b="1" dirty="0" smtClean="0">
                  <a:solidFill>
                    <a:schemeClr val="dk1"/>
                  </a:solidFill>
                  <a:latin typeface="Times New Roman"/>
                  <a:cs typeface="Times New Roman"/>
                  <a:sym typeface="Times New Roman"/>
                </a:rPr>
                <a:t> </a:t>
              </a:r>
              <a:r>
                <a:rPr lang="en-US" sz="2400" b="1" dirty="0" err="1" smtClean="0">
                  <a:solidFill>
                    <a:schemeClr val="dk1"/>
                  </a:solidFill>
                  <a:latin typeface="Times New Roman"/>
                  <a:cs typeface="Times New Roman"/>
                  <a:sym typeface="Times New Roman"/>
                </a:rPr>
                <a:t>Về</a:t>
              </a:r>
              <a:r>
                <a:rPr lang="en-US" sz="2400" b="1" dirty="0" smtClean="0">
                  <a:solidFill>
                    <a:schemeClr val="dk1"/>
                  </a:solidFill>
                  <a:latin typeface="Times New Roman"/>
                  <a:cs typeface="Times New Roman"/>
                  <a:sym typeface="Times New Roman"/>
                </a:rPr>
                <a:t> </a:t>
              </a:r>
              <a:r>
                <a:rPr lang="en-US" sz="2400" b="1" dirty="0" err="1" smtClean="0">
                  <a:solidFill>
                    <a:schemeClr val="dk1"/>
                  </a:solidFill>
                  <a:latin typeface="Times New Roman"/>
                  <a:cs typeface="Times New Roman"/>
                  <a:sym typeface="Times New Roman"/>
                </a:rPr>
                <a:t>Thiết</a:t>
              </a:r>
              <a:r>
                <a:rPr lang="en-US" sz="2400" b="1" dirty="0" smtClean="0">
                  <a:solidFill>
                    <a:schemeClr val="dk1"/>
                  </a:solidFill>
                  <a:latin typeface="Times New Roman"/>
                  <a:cs typeface="Times New Roman"/>
                  <a:sym typeface="Times New Roman"/>
                </a:rPr>
                <a:t> </a:t>
              </a:r>
              <a:r>
                <a:rPr lang="en-US" sz="2400" b="1" dirty="0" err="1" smtClean="0">
                  <a:solidFill>
                    <a:schemeClr val="dk1"/>
                  </a:solidFill>
                  <a:latin typeface="Times New Roman"/>
                  <a:cs typeface="Times New Roman"/>
                  <a:sym typeface="Times New Roman"/>
                </a:rPr>
                <a:t>Kế</a:t>
              </a:r>
              <a:r>
                <a:rPr lang="en-US" sz="2400" b="1" dirty="0">
                  <a:solidFill>
                    <a:schemeClr val="dk1"/>
                  </a:solidFill>
                  <a:latin typeface="Times New Roman"/>
                  <a:cs typeface="Times New Roman"/>
                  <a:sym typeface="Times New Roman"/>
                </a:rPr>
                <a:t> </a:t>
              </a:r>
            </a:p>
            <a:p>
              <a:pPr marR="0" lvl="1" algn="l" rtl="0">
                <a:lnSpc>
                  <a:spcPct val="90000"/>
                </a:lnSpc>
                <a:spcBef>
                  <a:spcPts val="0"/>
                </a:spcBef>
                <a:spcAft>
                  <a:spcPts val="0"/>
                </a:spcAft>
                <a:buClr>
                  <a:schemeClr val="dk1"/>
                </a:buClr>
                <a:buSzPts val="1900"/>
              </a:pPr>
              <a:endParaRPr lang="en-US" sz="2400" b="1" dirty="0">
                <a:solidFill>
                  <a:schemeClr val="dk1"/>
                </a:solidFill>
                <a:latin typeface="Times New Roman"/>
                <a:cs typeface="Times New Roman"/>
                <a:sym typeface="Times New Roman"/>
              </a:endParaRPr>
            </a:p>
            <a:p>
              <a:pPr marL="342900" marR="0" lvl="1" indent="-342900" algn="l" rtl="0">
                <a:lnSpc>
                  <a:spcPct val="90000"/>
                </a:lnSpc>
                <a:spcBef>
                  <a:spcPts val="0"/>
                </a:spcBef>
                <a:spcAft>
                  <a:spcPts val="0"/>
                </a:spcAft>
                <a:buClr>
                  <a:schemeClr val="dk1"/>
                </a:buClr>
                <a:buSzPts val="1900"/>
                <a:buFont typeface="Wingdings" panose="05000000000000000000" pitchFamily="2" charset="2"/>
                <a:buChar char="Ø"/>
              </a:pPr>
              <a:r>
                <a:rPr lang="en-US" sz="2400" b="1" dirty="0" err="1" smtClean="0">
                  <a:solidFill>
                    <a:schemeClr val="dk1"/>
                  </a:solidFill>
                  <a:latin typeface="Times New Roman"/>
                  <a:cs typeface="Times New Roman"/>
                  <a:sym typeface="Times New Roman"/>
                </a:rPr>
                <a:t>Các</a:t>
              </a:r>
              <a:r>
                <a:rPr lang="en-US" sz="2400" b="1" dirty="0" smtClean="0">
                  <a:solidFill>
                    <a:schemeClr val="dk1"/>
                  </a:solidFill>
                  <a:latin typeface="Times New Roman"/>
                  <a:cs typeface="Times New Roman"/>
                  <a:sym typeface="Times New Roman"/>
                </a:rPr>
                <a:t> </a:t>
              </a:r>
              <a:r>
                <a:rPr lang="en-US" sz="2400" b="1" dirty="0" err="1" smtClean="0">
                  <a:solidFill>
                    <a:schemeClr val="dk1"/>
                  </a:solidFill>
                  <a:latin typeface="Times New Roman"/>
                  <a:cs typeface="Times New Roman"/>
                  <a:sym typeface="Times New Roman"/>
                </a:rPr>
                <a:t>Khối</a:t>
              </a:r>
              <a:r>
                <a:rPr lang="en-US" sz="2400" b="1" dirty="0" smtClean="0">
                  <a:solidFill>
                    <a:schemeClr val="dk1"/>
                  </a:solidFill>
                  <a:latin typeface="Times New Roman"/>
                  <a:cs typeface="Times New Roman"/>
                  <a:sym typeface="Times New Roman"/>
                </a:rPr>
                <a:t> </a:t>
              </a:r>
              <a:r>
                <a:rPr lang="en-US" sz="2400" b="1" dirty="0" err="1" smtClean="0">
                  <a:solidFill>
                    <a:schemeClr val="dk1"/>
                  </a:solidFill>
                  <a:latin typeface="Times New Roman"/>
                  <a:cs typeface="Times New Roman"/>
                  <a:sym typeface="Times New Roman"/>
                </a:rPr>
                <a:t>Trong</a:t>
              </a:r>
              <a:r>
                <a:rPr lang="en-US" sz="2400" b="1" dirty="0" smtClean="0">
                  <a:solidFill>
                    <a:schemeClr val="dk1"/>
                  </a:solidFill>
                  <a:latin typeface="Times New Roman"/>
                  <a:cs typeface="Times New Roman"/>
                  <a:sym typeface="Times New Roman"/>
                </a:rPr>
                <a:t> </a:t>
              </a:r>
              <a:r>
                <a:rPr lang="en-US" sz="2400" b="1" dirty="0" err="1" smtClean="0">
                  <a:solidFill>
                    <a:schemeClr val="dk1"/>
                  </a:solidFill>
                  <a:latin typeface="Times New Roman"/>
                  <a:cs typeface="Times New Roman"/>
                  <a:sym typeface="Times New Roman"/>
                </a:rPr>
                <a:t>Datapath</a:t>
              </a:r>
              <a:endParaRPr lang="en-US" sz="2400" b="1" dirty="0">
                <a:solidFill>
                  <a:schemeClr val="dk1"/>
                </a:solidFill>
                <a:latin typeface="Times New Roman"/>
                <a:cs typeface="Times New Roman"/>
                <a:sym typeface="Times New Roman"/>
              </a:endParaRPr>
            </a:p>
            <a:p>
              <a:pPr marR="0" lvl="1" algn="l" rtl="0">
                <a:lnSpc>
                  <a:spcPct val="90000"/>
                </a:lnSpc>
                <a:spcBef>
                  <a:spcPts val="0"/>
                </a:spcBef>
                <a:spcAft>
                  <a:spcPts val="0"/>
                </a:spcAft>
                <a:buClr>
                  <a:schemeClr val="dk1"/>
                </a:buClr>
                <a:buSzPts val="1900"/>
              </a:pPr>
              <a:endParaRPr lang="en-US" sz="2400" b="1" dirty="0" smtClean="0">
                <a:solidFill>
                  <a:schemeClr val="dk1"/>
                </a:solidFill>
                <a:latin typeface="Times New Roman"/>
                <a:cs typeface="Times New Roman"/>
                <a:sym typeface="Times New Roman"/>
              </a:endParaRPr>
            </a:p>
            <a:p>
              <a:pPr marL="342900" lvl="1" indent="-342900">
                <a:lnSpc>
                  <a:spcPct val="90000"/>
                </a:lnSpc>
                <a:buClr>
                  <a:schemeClr val="dk1"/>
                </a:buClr>
                <a:buSzPts val="1900"/>
                <a:buFont typeface="Wingdings" panose="05000000000000000000" pitchFamily="2" charset="2"/>
                <a:buChar char="Ø"/>
              </a:pPr>
              <a:r>
                <a:rPr lang="en-US" sz="2400" b="1" dirty="0" err="1" smtClean="0">
                  <a:solidFill>
                    <a:schemeClr val="dk1"/>
                  </a:solidFill>
                  <a:latin typeface="Times New Roman"/>
                  <a:cs typeface="Times New Roman"/>
                  <a:sym typeface="Times New Roman"/>
                </a:rPr>
                <a:t>Kết</a:t>
              </a:r>
              <a:r>
                <a:rPr lang="en-US" sz="2400" b="1" dirty="0" smtClean="0">
                  <a:solidFill>
                    <a:schemeClr val="dk1"/>
                  </a:solidFill>
                  <a:latin typeface="Times New Roman"/>
                  <a:cs typeface="Times New Roman"/>
                  <a:sym typeface="Times New Roman"/>
                </a:rPr>
                <a:t> </a:t>
              </a:r>
              <a:r>
                <a:rPr lang="en-US" sz="2400" b="1" dirty="0" err="1" smtClean="0">
                  <a:solidFill>
                    <a:schemeClr val="dk1"/>
                  </a:solidFill>
                  <a:latin typeface="Times New Roman"/>
                  <a:cs typeface="Times New Roman"/>
                  <a:sym typeface="Times New Roman"/>
                </a:rPr>
                <a:t>Quả</a:t>
              </a:r>
              <a:r>
                <a:rPr lang="en-US" sz="2400" b="1" dirty="0" smtClean="0">
                  <a:solidFill>
                    <a:schemeClr val="dk1"/>
                  </a:solidFill>
                  <a:latin typeface="Times New Roman"/>
                  <a:cs typeface="Times New Roman"/>
                  <a:sym typeface="Times New Roman"/>
                </a:rPr>
                <a:t> </a:t>
              </a:r>
              <a:r>
                <a:rPr lang="en-US" sz="2400" b="1" dirty="0" err="1" smtClean="0">
                  <a:solidFill>
                    <a:schemeClr val="dk1"/>
                  </a:solidFill>
                  <a:latin typeface="Times New Roman"/>
                  <a:cs typeface="Times New Roman"/>
                  <a:sym typeface="Times New Roman"/>
                </a:rPr>
                <a:t>Thực</a:t>
              </a:r>
              <a:r>
                <a:rPr lang="en-US" sz="2400" b="1" dirty="0" smtClean="0">
                  <a:solidFill>
                    <a:schemeClr val="dk1"/>
                  </a:solidFill>
                  <a:latin typeface="Times New Roman"/>
                  <a:cs typeface="Times New Roman"/>
                  <a:sym typeface="Times New Roman"/>
                </a:rPr>
                <a:t> </a:t>
              </a:r>
              <a:r>
                <a:rPr lang="en-US" sz="2400" b="1" dirty="0" err="1" smtClean="0">
                  <a:solidFill>
                    <a:schemeClr val="dk1"/>
                  </a:solidFill>
                  <a:latin typeface="Times New Roman"/>
                  <a:cs typeface="Times New Roman"/>
                  <a:sym typeface="Times New Roman"/>
                </a:rPr>
                <a:t>Thi</a:t>
              </a:r>
              <a:endParaRPr lang="en-US" sz="2400" b="1" dirty="0">
                <a:solidFill>
                  <a:schemeClr val="dk1"/>
                </a:solidFill>
                <a:latin typeface="Times New Roman"/>
                <a:cs typeface="Times New Roman"/>
                <a:sym typeface="Times New Roman"/>
              </a:endParaRPr>
            </a:p>
            <a:p>
              <a:pPr marR="0" lvl="1" algn="l" rtl="0">
                <a:lnSpc>
                  <a:spcPct val="90000"/>
                </a:lnSpc>
                <a:spcBef>
                  <a:spcPts val="0"/>
                </a:spcBef>
                <a:spcAft>
                  <a:spcPts val="0"/>
                </a:spcAft>
                <a:buClr>
                  <a:schemeClr val="dk1"/>
                </a:buClr>
                <a:buSzPts val="1900"/>
              </a:pPr>
              <a:endParaRPr lang="en-US" sz="2400" b="1" dirty="0">
                <a:solidFill>
                  <a:schemeClr val="dk1"/>
                </a:solidFill>
                <a:latin typeface="Times New Roman"/>
                <a:cs typeface="Times New Roman"/>
                <a:sym typeface="Times New Roman"/>
              </a:endParaRPr>
            </a:p>
            <a:p>
              <a:pPr marL="342900" marR="0" lvl="1" indent="-342900" algn="l" rtl="0">
                <a:lnSpc>
                  <a:spcPct val="90000"/>
                </a:lnSpc>
                <a:spcBef>
                  <a:spcPts val="0"/>
                </a:spcBef>
                <a:spcAft>
                  <a:spcPts val="0"/>
                </a:spcAft>
                <a:buClr>
                  <a:schemeClr val="dk1"/>
                </a:buClr>
                <a:buSzPts val="1900"/>
                <a:buFont typeface="Wingdings" panose="05000000000000000000" pitchFamily="2" charset="2"/>
                <a:buChar char="Ø"/>
              </a:pPr>
              <a:r>
                <a:rPr lang="en-US" sz="2400" b="1" dirty="0" err="1" smtClean="0">
                  <a:solidFill>
                    <a:schemeClr val="dk1"/>
                  </a:solidFill>
                  <a:latin typeface="Times New Roman"/>
                  <a:cs typeface="Times New Roman"/>
                  <a:sym typeface="Times New Roman"/>
                </a:rPr>
                <a:t>Phương</a:t>
              </a:r>
              <a:r>
                <a:rPr lang="en-US" sz="2400" b="1" dirty="0" smtClean="0">
                  <a:solidFill>
                    <a:schemeClr val="dk1"/>
                  </a:solidFill>
                  <a:latin typeface="Times New Roman"/>
                  <a:cs typeface="Times New Roman"/>
                  <a:sym typeface="Times New Roman"/>
                </a:rPr>
                <a:t> </a:t>
              </a:r>
              <a:r>
                <a:rPr lang="en-US" sz="2400" b="1" dirty="0" err="1" smtClean="0">
                  <a:solidFill>
                    <a:schemeClr val="dk1"/>
                  </a:solidFill>
                  <a:latin typeface="Times New Roman"/>
                  <a:cs typeface="Times New Roman"/>
                  <a:sym typeface="Times New Roman"/>
                </a:rPr>
                <a:t>Pháp</a:t>
              </a:r>
              <a:r>
                <a:rPr lang="en-US" sz="2400" b="1" dirty="0" smtClean="0">
                  <a:solidFill>
                    <a:schemeClr val="dk1"/>
                  </a:solidFill>
                  <a:latin typeface="Times New Roman"/>
                  <a:cs typeface="Times New Roman"/>
                  <a:sym typeface="Times New Roman"/>
                </a:rPr>
                <a:t> </a:t>
              </a:r>
              <a:r>
                <a:rPr lang="en-US" sz="2400" b="1" dirty="0" err="1" smtClean="0">
                  <a:solidFill>
                    <a:schemeClr val="dk1"/>
                  </a:solidFill>
                  <a:latin typeface="Times New Roman"/>
                  <a:cs typeface="Times New Roman"/>
                  <a:sym typeface="Times New Roman"/>
                </a:rPr>
                <a:t>Tối</a:t>
              </a:r>
              <a:r>
                <a:rPr lang="en-US" sz="2400" b="1" dirty="0" smtClean="0">
                  <a:solidFill>
                    <a:schemeClr val="dk1"/>
                  </a:solidFill>
                  <a:latin typeface="Times New Roman"/>
                  <a:cs typeface="Times New Roman"/>
                  <a:sym typeface="Times New Roman"/>
                </a:rPr>
                <a:t> </a:t>
              </a:r>
              <a:r>
                <a:rPr lang="en-US" sz="2400" b="1" dirty="0" err="1" smtClean="0">
                  <a:solidFill>
                    <a:schemeClr val="dk1"/>
                  </a:solidFill>
                  <a:latin typeface="Times New Roman"/>
                  <a:cs typeface="Times New Roman"/>
                  <a:sym typeface="Times New Roman"/>
                </a:rPr>
                <a:t>Ưu</a:t>
              </a:r>
              <a:r>
                <a:rPr lang="en-US" sz="2400" b="1" dirty="0" smtClean="0">
                  <a:solidFill>
                    <a:schemeClr val="dk1"/>
                  </a:solidFill>
                  <a:latin typeface="Times New Roman"/>
                  <a:cs typeface="Times New Roman"/>
                  <a:sym typeface="Times New Roman"/>
                </a:rPr>
                <a:t> </a:t>
              </a:r>
              <a:r>
                <a:rPr lang="en-US" sz="2400" b="1" dirty="0" err="1" smtClean="0">
                  <a:solidFill>
                    <a:schemeClr val="dk1"/>
                  </a:solidFill>
                  <a:latin typeface="Times New Roman"/>
                  <a:cs typeface="Times New Roman"/>
                  <a:sym typeface="Times New Roman"/>
                </a:rPr>
                <a:t>Hóa</a:t>
              </a:r>
              <a:endParaRPr lang="en-US" sz="2400" b="1" dirty="0" smtClean="0">
                <a:solidFill>
                  <a:schemeClr val="dk1"/>
                </a:solidFill>
                <a:latin typeface="Times New Roman"/>
                <a:cs typeface="Times New Roman"/>
                <a:sym typeface="Times New Roman"/>
              </a:endParaRPr>
            </a:p>
            <a:p>
              <a:pPr marR="0" lvl="1" algn="l" rtl="0">
                <a:lnSpc>
                  <a:spcPct val="90000"/>
                </a:lnSpc>
                <a:spcBef>
                  <a:spcPts val="0"/>
                </a:spcBef>
                <a:spcAft>
                  <a:spcPts val="0"/>
                </a:spcAft>
                <a:buClr>
                  <a:schemeClr val="dk1"/>
                </a:buClr>
                <a:buSzPts val="1900"/>
              </a:pPr>
              <a:endParaRPr lang="en-US" sz="2400" b="1" dirty="0">
                <a:solidFill>
                  <a:schemeClr val="dk1"/>
                </a:solidFill>
                <a:latin typeface="Times New Roman"/>
                <a:cs typeface="Times New Roman"/>
                <a:sym typeface="Times New Roman"/>
              </a:endParaRPr>
            </a:p>
            <a:p>
              <a:pPr marL="342900" marR="0" lvl="1" indent="-342900" algn="l" rtl="0">
                <a:lnSpc>
                  <a:spcPct val="90000"/>
                </a:lnSpc>
                <a:spcBef>
                  <a:spcPts val="0"/>
                </a:spcBef>
                <a:spcAft>
                  <a:spcPts val="0"/>
                </a:spcAft>
                <a:buClr>
                  <a:schemeClr val="dk1"/>
                </a:buClr>
                <a:buSzPts val="1900"/>
                <a:buFont typeface="Wingdings" panose="05000000000000000000" pitchFamily="2" charset="2"/>
                <a:buChar char="Ø"/>
              </a:pPr>
              <a:r>
                <a:rPr lang="en-US" sz="2400" b="1" dirty="0" err="1" smtClean="0">
                  <a:solidFill>
                    <a:schemeClr val="dk1"/>
                  </a:solidFill>
                  <a:latin typeface="Times New Roman"/>
                  <a:cs typeface="Times New Roman"/>
                  <a:sym typeface="Times New Roman"/>
                </a:rPr>
                <a:t>Kết</a:t>
              </a:r>
              <a:r>
                <a:rPr lang="en-US" sz="2400" b="1" dirty="0" smtClean="0">
                  <a:solidFill>
                    <a:schemeClr val="dk1"/>
                  </a:solidFill>
                  <a:latin typeface="Times New Roman"/>
                  <a:cs typeface="Times New Roman"/>
                  <a:sym typeface="Times New Roman"/>
                </a:rPr>
                <a:t> </a:t>
              </a:r>
              <a:r>
                <a:rPr lang="en-US" sz="2400" b="1" dirty="0" err="1" smtClean="0">
                  <a:solidFill>
                    <a:schemeClr val="dk1"/>
                  </a:solidFill>
                  <a:latin typeface="Times New Roman"/>
                  <a:cs typeface="Times New Roman"/>
                  <a:sym typeface="Times New Roman"/>
                </a:rPr>
                <a:t>Thúc</a:t>
              </a:r>
              <a:endParaRPr lang="en-US" sz="2400" b="1" dirty="0">
                <a:solidFill>
                  <a:schemeClr val="dk1"/>
                </a:solidFill>
                <a:latin typeface="Times New Roman"/>
                <a:cs typeface="Times New Roman"/>
                <a:sym typeface="Times New Roman"/>
              </a:endParaRPr>
            </a:p>
          </p:txBody>
        </p:sp>
        <p:sp>
          <p:nvSpPr>
            <p:cNvPr id="202" name="Google Shape;202;p2"/>
            <p:cNvSpPr/>
            <p:nvPr/>
          </p:nvSpPr>
          <p:spPr>
            <a:xfrm>
              <a:off x="328570" y="3211807"/>
              <a:ext cx="5466421" cy="510943"/>
            </a:xfrm>
            <a:prstGeom prst="roundRect">
              <a:avLst>
                <a:gd name="adj" fmla="val 16667"/>
              </a:avLst>
            </a:prstGeom>
            <a:solidFill>
              <a:srgbClr val="007C33"/>
            </a:solidFill>
            <a:ln w="12700" cap="flat" cmpd="sng">
              <a:solidFill>
                <a:srgbClr val="007C33"/>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
            <p:cNvSpPr txBox="1"/>
            <p:nvPr/>
          </p:nvSpPr>
          <p:spPr>
            <a:xfrm>
              <a:off x="651963" y="3126510"/>
              <a:ext cx="4877852" cy="681537"/>
            </a:xfrm>
            <a:prstGeom prst="rect">
              <a:avLst/>
            </a:prstGeom>
            <a:noFill/>
            <a:ln>
              <a:noFill/>
            </a:ln>
          </p:spPr>
          <p:txBody>
            <a:bodyPr spcFirstLastPara="1" wrap="square" lIns="173850" tIns="0" rIns="173850" bIns="0" anchor="ctr" anchorCtr="0">
              <a:noAutofit/>
            </a:bodyPr>
            <a:lstStyle/>
            <a:p>
              <a:pPr marL="0" marR="0" lvl="0" indent="0" algn="ctr" rtl="0">
                <a:lnSpc>
                  <a:spcPct val="90000"/>
                </a:lnSpc>
                <a:spcBef>
                  <a:spcPts val="0"/>
                </a:spcBef>
                <a:spcAft>
                  <a:spcPts val="0"/>
                </a:spcAft>
                <a:buClr>
                  <a:schemeClr val="lt1"/>
                </a:buClr>
                <a:buSzPts val="2100"/>
                <a:buFont typeface="Times New Roman"/>
                <a:buNone/>
              </a:pPr>
              <a:r>
                <a:rPr lang="en-US" sz="1600" b="1" dirty="0" smtClean="0">
                  <a:solidFill>
                    <a:schemeClr val="bg1"/>
                  </a:solidFill>
                  <a:latin typeface="Times New Roman" panose="02020603050405020304" pitchFamily="18" charset="0"/>
                  <a:cs typeface="Times New Roman" panose="02020603050405020304" pitchFamily="18" charset="0"/>
                </a:rPr>
                <a:t>DATAPATH CHO BỘ XỬ LÝ MIPS VÀ TỐI ƯU HÓA BẰNG PHƯƠNG PHÁP PIPELINE </a:t>
              </a:r>
              <a:endParaRPr sz="1600" b="1" dirty="0">
                <a:solidFill>
                  <a:schemeClr val="bg1"/>
                </a:solidFill>
                <a:latin typeface="Times New Roman" panose="02020603050405020304" pitchFamily="18" charset="0"/>
                <a:cs typeface="Times New Roman" panose="02020603050405020304" pitchFamily="18" charset="0"/>
              </a:endParaRPr>
            </a:p>
          </p:txBody>
        </p:sp>
      </p:gr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gradFill>
          <a:gsLst>
            <a:gs pos="0">
              <a:srgbClr val="FFFFFF">
                <a:alpha val="6666"/>
              </a:srgbClr>
            </a:gs>
            <a:gs pos="68000">
              <a:srgbClr val="FFFFFF">
                <a:alpha val="6666"/>
              </a:srgbClr>
            </a:gs>
            <a:gs pos="100000">
              <a:srgbClr val="80FFB5">
                <a:alpha val="46666"/>
              </a:srgbClr>
            </a:gs>
          </a:gsLst>
          <a:lin ang="16200000" scaled="0"/>
        </a:gradFill>
        <a:effectLst/>
      </p:bgPr>
    </p:bg>
    <p:spTree>
      <p:nvGrpSpPr>
        <p:cNvPr id="1" name="Shape 207"/>
        <p:cNvGrpSpPr/>
        <p:nvPr/>
      </p:nvGrpSpPr>
      <p:grpSpPr>
        <a:xfrm>
          <a:off x="0" y="0"/>
          <a:ext cx="0" cy="0"/>
          <a:chOff x="0" y="0"/>
          <a:chExt cx="0" cy="0"/>
        </a:xfrm>
      </p:grpSpPr>
      <p:sp>
        <p:nvSpPr>
          <p:cNvPr id="208" name="Google Shape;208;p3"/>
          <p:cNvSpPr txBox="1">
            <a:spLocks noGrp="1"/>
          </p:cNvSpPr>
          <p:nvPr>
            <p:ph type="title"/>
          </p:nvPr>
        </p:nvSpPr>
        <p:spPr>
          <a:xfrm>
            <a:off x="838200" y="309437"/>
            <a:ext cx="10515600" cy="694056"/>
          </a:xfrm>
          <a:prstGeom prst="rect">
            <a:avLst/>
          </a:prstGeom>
          <a:noFill/>
          <a:ln>
            <a:noFill/>
          </a:ln>
        </p:spPr>
        <p:txBody>
          <a:bodyPr spcFirstLastPara="1" wrap="square" lIns="91425" tIns="45700" rIns="91425" bIns="45700" anchor="ctr" anchorCtr="0">
            <a:normAutofit/>
          </a:bodyPr>
          <a:lstStyle/>
          <a:p>
            <a:pPr lvl="0">
              <a:buClr>
                <a:srgbClr val="007C33"/>
              </a:buClr>
              <a:buSzPct val="100000"/>
            </a:pPr>
            <a:r>
              <a:rPr lang="en-US" sz="3200" b="1" u="sng" dirty="0" err="1" smtClean="0">
                <a:solidFill>
                  <a:srgbClr val="007C33"/>
                </a:solidFill>
                <a:latin typeface="Times New Roman"/>
                <a:cs typeface="Times New Roman"/>
                <a:sym typeface="Times New Roman"/>
              </a:rPr>
              <a:t>Kết</a:t>
            </a:r>
            <a:r>
              <a:rPr lang="en-US" sz="3200" b="1" u="sng" dirty="0" smtClean="0">
                <a:solidFill>
                  <a:srgbClr val="007C33"/>
                </a:solidFill>
                <a:latin typeface="Times New Roman"/>
                <a:cs typeface="Times New Roman"/>
                <a:sym typeface="Times New Roman"/>
              </a:rPr>
              <a:t> </a:t>
            </a:r>
            <a:r>
              <a:rPr lang="en-US" sz="3200" b="1" u="sng" dirty="0" err="1" smtClean="0">
                <a:solidFill>
                  <a:srgbClr val="007C33"/>
                </a:solidFill>
                <a:latin typeface="Times New Roman"/>
                <a:cs typeface="Times New Roman"/>
                <a:sym typeface="Times New Roman"/>
              </a:rPr>
              <a:t>Quả</a:t>
            </a:r>
            <a:r>
              <a:rPr lang="en-US" sz="3200" b="1" u="sng" dirty="0" smtClean="0">
                <a:solidFill>
                  <a:srgbClr val="007C33"/>
                </a:solidFill>
                <a:latin typeface="Times New Roman"/>
                <a:cs typeface="Times New Roman"/>
                <a:sym typeface="Times New Roman"/>
              </a:rPr>
              <a:t> </a:t>
            </a:r>
            <a:r>
              <a:rPr lang="en-US" sz="3200" b="1" u="sng" dirty="0" err="1" smtClean="0">
                <a:solidFill>
                  <a:srgbClr val="007C33"/>
                </a:solidFill>
                <a:latin typeface="Times New Roman"/>
                <a:cs typeface="Times New Roman"/>
                <a:sym typeface="Times New Roman"/>
              </a:rPr>
              <a:t>Thực</a:t>
            </a:r>
            <a:r>
              <a:rPr lang="en-US" sz="3200" b="1" u="sng" dirty="0" smtClean="0">
                <a:solidFill>
                  <a:srgbClr val="007C33"/>
                </a:solidFill>
                <a:latin typeface="Times New Roman"/>
                <a:cs typeface="Times New Roman"/>
                <a:sym typeface="Times New Roman"/>
              </a:rPr>
              <a:t> </a:t>
            </a:r>
            <a:r>
              <a:rPr lang="en-US" sz="3200" b="1" u="sng" dirty="0" err="1" smtClean="0">
                <a:solidFill>
                  <a:srgbClr val="007C33"/>
                </a:solidFill>
                <a:latin typeface="Times New Roman"/>
                <a:cs typeface="Times New Roman"/>
                <a:sym typeface="Times New Roman"/>
              </a:rPr>
              <a:t>Thi</a:t>
            </a:r>
            <a:endParaRPr sz="3200" u="sng" dirty="0">
              <a:solidFill>
                <a:srgbClr val="007C33"/>
              </a:solidFill>
            </a:endParaRPr>
          </a:p>
        </p:txBody>
      </p:sp>
      <p:sp>
        <p:nvSpPr>
          <p:cNvPr id="209" name="Google Shape;209;p3"/>
          <p:cNvSpPr txBox="1">
            <a:spLocks noGrp="1"/>
          </p:cNvSpPr>
          <p:nvPr>
            <p:ph type="body" idx="1"/>
          </p:nvPr>
        </p:nvSpPr>
        <p:spPr>
          <a:xfrm>
            <a:off x="838200" y="1003494"/>
            <a:ext cx="8900160" cy="5305866"/>
          </a:xfrm>
          <a:prstGeom prst="rect">
            <a:avLst/>
          </a:prstGeom>
          <a:noFill/>
          <a:ln>
            <a:noFill/>
          </a:ln>
        </p:spPr>
        <p:txBody>
          <a:bodyPr spcFirstLastPara="1" wrap="square" lIns="91425" tIns="45700" rIns="91425" bIns="45700" numCol="1" anchor="t" anchorCtr="0">
            <a:normAutofit fontScale="92500" lnSpcReduction="10000"/>
          </a:bodyPr>
          <a:lstStyle/>
          <a:p>
            <a:pPr marL="133350" indent="0">
              <a:spcBef>
                <a:spcPts val="1100"/>
              </a:spcBef>
              <a:buSzPts val="2100"/>
              <a:buNone/>
            </a:pPr>
            <a:r>
              <a:rPr lang="en-US" sz="1800" b="1" dirty="0" err="1" smtClean="0">
                <a:latin typeface="Times New Roman"/>
                <a:ea typeface="Times New Roman"/>
                <a:cs typeface="Times New Roman"/>
                <a:sym typeface="Times New Roman"/>
              </a:rPr>
              <a:t>Tập</a:t>
            </a:r>
            <a:r>
              <a:rPr lang="en-US" sz="1800" b="1" dirty="0" smtClean="0">
                <a:latin typeface="Times New Roman"/>
                <a:ea typeface="Times New Roman"/>
                <a:cs typeface="Times New Roman"/>
                <a:sym typeface="Times New Roman"/>
              </a:rPr>
              <a:t> </a:t>
            </a:r>
            <a:r>
              <a:rPr lang="en-US" sz="1800" b="1" dirty="0" err="1" smtClean="0">
                <a:latin typeface="Times New Roman"/>
                <a:ea typeface="Times New Roman"/>
                <a:cs typeface="Times New Roman"/>
                <a:sym typeface="Times New Roman"/>
              </a:rPr>
              <a:t>lệnh</a:t>
            </a:r>
            <a:r>
              <a:rPr lang="en-US" sz="1800" b="1" dirty="0" smtClean="0">
                <a:latin typeface="Times New Roman"/>
                <a:ea typeface="Times New Roman"/>
                <a:cs typeface="Times New Roman"/>
                <a:sym typeface="Times New Roman"/>
              </a:rPr>
              <a:t> </a:t>
            </a:r>
            <a:r>
              <a:rPr lang="en-US" sz="1800" b="1" dirty="0" err="1" smtClean="0">
                <a:latin typeface="Times New Roman"/>
                <a:ea typeface="Times New Roman"/>
                <a:cs typeface="Times New Roman"/>
                <a:sym typeface="Times New Roman"/>
              </a:rPr>
              <a:t>dùng</a:t>
            </a:r>
            <a:r>
              <a:rPr lang="en-US" sz="1800" b="1" dirty="0" smtClean="0">
                <a:latin typeface="Times New Roman"/>
                <a:ea typeface="Times New Roman"/>
                <a:cs typeface="Times New Roman"/>
                <a:sym typeface="Times New Roman"/>
              </a:rPr>
              <a:t> </a:t>
            </a:r>
            <a:r>
              <a:rPr lang="en-US" sz="1800" b="1" dirty="0" err="1" smtClean="0">
                <a:latin typeface="Times New Roman"/>
                <a:ea typeface="Times New Roman"/>
                <a:cs typeface="Times New Roman"/>
                <a:sym typeface="Times New Roman"/>
              </a:rPr>
              <a:t>để</a:t>
            </a:r>
            <a:r>
              <a:rPr lang="en-US" sz="1800" b="1" dirty="0" smtClean="0">
                <a:latin typeface="Times New Roman"/>
                <a:ea typeface="Times New Roman"/>
                <a:cs typeface="Times New Roman"/>
                <a:sym typeface="Times New Roman"/>
              </a:rPr>
              <a:t> </a:t>
            </a:r>
            <a:r>
              <a:rPr lang="en-US" sz="1800" b="1" dirty="0" err="1" smtClean="0">
                <a:latin typeface="Times New Roman"/>
                <a:ea typeface="Times New Roman"/>
                <a:cs typeface="Times New Roman"/>
                <a:sym typeface="Times New Roman"/>
              </a:rPr>
              <a:t>kiểm</a:t>
            </a:r>
            <a:r>
              <a:rPr lang="en-US" sz="1800" b="1" dirty="0" smtClean="0">
                <a:latin typeface="Times New Roman"/>
                <a:ea typeface="Times New Roman"/>
                <a:cs typeface="Times New Roman"/>
                <a:sym typeface="Times New Roman"/>
              </a:rPr>
              <a:t> </a:t>
            </a:r>
            <a:r>
              <a:rPr lang="en-US" sz="1800" b="1" dirty="0" err="1" smtClean="0">
                <a:latin typeface="Times New Roman"/>
                <a:ea typeface="Times New Roman"/>
                <a:cs typeface="Times New Roman"/>
                <a:sym typeface="Times New Roman"/>
              </a:rPr>
              <a:t>tra</a:t>
            </a:r>
            <a:r>
              <a:rPr lang="en-US" sz="1800" b="1" dirty="0" smtClean="0">
                <a:latin typeface="Times New Roman"/>
                <a:ea typeface="Times New Roman"/>
                <a:cs typeface="Times New Roman"/>
                <a:sym typeface="Times New Roman"/>
              </a:rPr>
              <a:t> </a:t>
            </a:r>
            <a:r>
              <a:rPr lang="en-US" sz="1800" b="1" dirty="0" err="1" smtClean="0">
                <a:latin typeface="Times New Roman"/>
                <a:ea typeface="Times New Roman"/>
                <a:cs typeface="Times New Roman"/>
                <a:sym typeface="Times New Roman"/>
              </a:rPr>
              <a:t>kết</a:t>
            </a:r>
            <a:r>
              <a:rPr lang="en-US" sz="1800" b="1" dirty="0" smtClean="0">
                <a:latin typeface="Times New Roman"/>
                <a:ea typeface="Times New Roman"/>
                <a:cs typeface="Times New Roman"/>
                <a:sym typeface="Times New Roman"/>
              </a:rPr>
              <a:t> </a:t>
            </a:r>
            <a:r>
              <a:rPr lang="en-US" sz="1800" b="1" dirty="0" err="1" smtClean="0">
                <a:latin typeface="Times New Roman"/>
                <a:ea typeface="Times New Roman"/>
                <a:cs typeface="Times New Roman"/>
                <a:sym typeface="Times New Roman"/>
              </a:rPr>
              <a:t>quả</a:t>
            </a:r>
            <a:r>
              <a:rPr lang="en-US" sz="1800" b="1" dirty="0" smtClean="0">
                <a:latin typeface="Times New Roman"/>
                <a:ea typeface="Times New Roman"/>
                <a:cs typeface="Times New Roman"/>
                <a:sym typeface="Times New Roman"/>
              </a:rPr>
              <a:t> </a:t>
            </a:r>
            <a:r>
              <a:rPr lang="en-US" sz="1800" b="1" dirty="0" err="1" smtClean="0">
                <a:latin typeface="Times New Roman"/>
                <a:ea typeface="Times New Roman"/>
                <a:cs typeface="Times New Roman"/>
                <a:sym typeface="Times New Roman"/>
              </a:rPr>
              <a:t>của</a:t>
            </a:r>
            <a:r>
              <a:rPr lang="en-US" sz="1800" b="1" dirty="0" smtClean="0">
                <a:latin typeface="Times New Roman"/>
                <a:ea typeface="Times New Roman"/>
                <a:cs typeface="Times New Roman"/>
                <a:sym typeface="Times New Roman"/>
              </a:rPr>
              <a:t> </a:t>
            </a:r>
            <a:r>
              <a:rPr lang="en-US" sz="1800" b="1" dirty="0" err="1" smtClean="0">
                <a:latin typeface="Times New Roman"/>
                <a:ea typeface="Times New Roman"/>
                <a:cs typeface="Times New Roman"/>
                <a:sym typeface="Times New Roman"/>
              </a:rPr>
              <a:t>chương</a:t>
            </a:r>
            <a:r>
              <a:rPr lang="en-US" sz="1800" b="1" dirty="0" smtClean="0">
                <a:latin typeface="Times New Roman"/>
                <a:ea typeface="Times New Roman"/>
                <a:cs typeface="Times New Roman"/>
                <a:sym typeface="Times New Roman"/>
              </a:rPr>
              <a:t> </a:t>
            </a:r>
            <a:r>
              <a:rPr lang="en-US" sz="1800" b="1" dirty="0" err="1" smtClean="0">
                <a:latin typeface="Times New Roman"/>
                <a:ea typeface="Times New Roman"/>
                <a:cs typeface="Times New Roman"/>
                <a:sym typeface="Times New Roman"/>
              </a:rPr>
              <a:t>trình</a:t>
            </a:r>
            <a:r>
              <a:rPr lang="en-US" sz="1800" b="1" dirty="0" smtClean="0">
                <a:latin typeface="Times New Roman"/>
                <a:ea typeface="Times New Roman"/>
                <a:cs typeface="Times New Roman"/>
                <a:sym typeface="Times New Roman"/>
              </a:rPr>
              <a:t>: </a:t>
            </a:r>
          </a:p>
          <a:p>
            <a:pPr marL="133350" indent="0">
              <a:spcBef>
                <a:spcPts val="1100"/>
              </a:spcBef>
              <a:buSzPts val="2100"/>
              <a:buNone/>
            </a:pPr>
            <a:r>
              <a:rPr lang="en-US" sz="1800" dirty="0" smtClean="0">
                <a:latin typeface="Times New Roman"/>
                <a:ea typeface="Times New Roman"/>
                <a:cs typeface="Times New Roman"/>
                <a:sym typeface="Times New Roman"/>
              </a:rPr>
              <a:t>VD1:</a:t>
            </a:r>
            <a:endParaRPr lang="en-US" sz="1800" dirty="0">
              <a:latin typeface="Times New Roman"/>
              <a:ea typeface="Times New Roman"/>
              <a:cs typeface="Times New Roman"/>
              <a:sym typeface="Times New Roman"/>
            </a:endParaRPr>
          </a:p>
          <a:p>
            <a:pPr marL="133350" indent="0">
              <a:spcBef>
                <a:spcPts val="1100"/>
              </a:spcBef>
              <a:buSzPts val="2100"/>
              <a:buNone/>
            </a:pPr>
            <a:r>
              <a:rPr lang="en-US" sz="1800" dirty="0" err="1" smtClean="0">
                <a:latin typeface="Times New Roman"/>
                <a:ea typeface="Times New Roman"/>
                <a:cs typeface="Times New Roman"/>
                <a:sym typeface="Times New Roman"/>
              </a:rPr>
              <a:t>addi</a:t>
            </a:r>
            <a:r>
              <a:rPr lang="en-US" sz="1800" dirty="0" smtClean="0">
                <a:latin typeface="Times New Roman"/>
                <a:ea typeface="Times New Roman"/>
                <a:cs typeface="Times New Roman"/>
                <a:sym typeface="Times New Roman"/>
              </a:rPr>
              <a:t> $t0, $t0, 1 				</a:t>
            </a:r>
          </a:p>
          <a:p>
            <a:pPr marL="133350" indent="0">
              <a:spcBef>
                <a:spcPts val="1100"/>
              </a:spcBef>
              <a:buSzPts val="2100"/>
              <a:buNone/>
            </a:pPr>
            <a:endParaRPr lang="en-US" sz="1800" dirty="0">
              <a:latin typeface="Times New Roman"/>
              <a:ea typeface="Times New Roman"/>
              <a:cs typeface="Times New Roman"/>
              <a:sym typeface="Times New Roman"/>
            </a:endParaRPr>
          </a:p>
          <a:p>
            <a:pPr marL="133350" indent="0">
              <a:spcBef>
                <a:spcPts val="1100"/>
              </a:spcBef>
              <a:buSzPts val="2100"/>
              <a:buNone/>
            </a:pPr>
            <a:r>
              <a:rPr lang="en-US" sz="1800" dirty="0" err="1">
                <a:latin typeface="Times New Roman"/>
                <a:ea typeface="Times New Roman"/>
                <a:cs typeface="Times New Roman"/>
                <a:sym typeface="Times New Roman"/>
              </a:rPr>
              <a:t>addi</a:t>
            </a:r>
            <a:r>
              <a:rPr lang="en-US" sz="1800" dirty="0">
                <a:latin typeface="Times New Roman"/>
                <a:ea typeface="Times New Roman"/>
                <a:cs typeface="Times New Roman"/>
                <a:sym typeface="Times New Roman"/>
              </a:rPr>
              <a:t> $t1, $t1, 17 </a:t>
            </a:r>
          </a:p>
          <a:p>
            <a:pPr marL="133350" indent="0">
              <a:spcBef>
                <a:spcPts val="1100"/>
              </a:spcBef>
              <a:buSzPts val="2100"/>
              <a:buNone/>
            </a:pPr>
            <a:endParaRPr lang="en-US" sz="1800" dirty="0">
              <a:latin typeface="Times New Roman"/>
              <a:ea typeface="Times New Roman"/>
              <a:cs typeface="Times New Roman"/>
              <a:sym typeface="Times New Roman"/>
            </a:endParaRPr>
          </a:p>
          <a:p>
            <a:pPr marL="133350" indent="0">
              <a:spcBef>
                <a:spcPts val="1100"/>
              </a:spcBef>
              <a:buSzPts val="2100"/>
              <a:buNone/>
            </a:pPr>
            <a:r>
              <a:rPr lang="en-US" sz="1800" dirty="0">
                <a:latin typeface="Times New Roman"/>
                <a:ea typeface="Times New Roman"/>
                <a:cs typeface="Times New Roman"/>
                <a:sym typeface="Times New Roman"/>
              </a:rPr>
              <a:t>sub $t2, $t1, $t0</a:t>
            </a:r>
          </a:p>
          <a:p>
            <a:pPr marL="133350" indent="0">
              <a:spcBef>
                <a:spcPts val="1100"/>
              </a:spcBef>
              <a:buSzPts val="2100"/>
              <a:buNone/>
            </a:pPr>
            <a:endParaRPr lang="en-US" sz="1800" dirty="0">
              <a:latin typeface="Times New Roman"/>
              <a:ea typeface="Times New Roman"/>
              <a:cs typeface="Times New Roman"/>
              <a:sym typeface="Times New Roman"/>
            </a:endParaRPr>
          </a:p>
          <a:p>
            <a:pPr marL="133350" indent="0">
              <a:spcBef>
                <a:spcPts val="1100"/>
              </a:spcBef>
              <a:buSzPts val="2100"/>
              <a:buNone/>
            </a:pPr>
            <a:r>
              <a:rPr lang="en-US" sz="1800" dirty="0" err="1">
                <a:latin typeface="Times New Roman"/>
                <a:ea typeface="Times New Roman"/>
                <a:cs typeface="Times New Roman"/>
                <a:sym typeface="Times New Roman"/>
              </a:rPr>
              <a:t>addi</a:t>
            </a:r>
            <a:r>
              <a:rPr lang="en-US" sz="1800" dirty="0">
                <a:latin typeface="Times New Roman"/>
                <a:ea typeface="Times New Roman"/>
                <a:cs typeface="Times New Roman"/>
                <a:sym typeface="Times New Roman"/>
              </a:rPr>
              <a:t> $t3, $t3, 200</a:t>
            </a:r>
          </a:p>
          <a:p>
            <a:pPr marL="133350" indent="0">
              <a:spcBef>
                <a:spcPts val="1100"/>
              </a:spcBef>
              <a:buSzPts val="2100"/>
              <a:buNone/>
            </a:pPr>
            <a:endParaRPr lang="en-US" sz="1800" dirty="0">
              <a:latin typeface="Times New Roman"/>
              <a:ea typeface="Times New Roman"/>
              <a:cs typeface="Times New Roman"/>
              <a:sym typeface="Times New Roman"/>
            </a:endParaRPr>
          </a:p>
          <a:p>
            <a:pPr marL="133350" indent="0">
              <a:spcBef>
                <a:spcPts val="1100"/>
              </a:spcBef>
              <a:buSzPts val="2100"/>
              <a:buNone/>
            </a:pPr>
            <a:r>
              <a:rPr lang="en-US" sz="1800" dirty="0" err="1">
                <a:latin typeface="Times New Roman"/>
                <a:ea typeface="Times New Roman"/>
                <a:cs typeface="Times New Roman"/>
                <a:sym typeface="Times New Roman"/>
              </a:rPr>
              <a:t>sw</a:t>
            </a:r>
            <a:r>
              <a:rPr lang="en-US" sz="1800" dirty="0">
                <a:latin typeface="Times New Roman"/>
                <a:ea typeface="Times New Roman"/>
                <a:cs typeface="Times New Roman"/>
                <a:sym typeface="Times New Roman"/>
              </a:rPr>
              <a:t> $t3, 8($t2) </a:t>
            </a:r>
          </a:p>
          <a:p>
            <a:pPr marL="133350" indent="0">
              <a:spcBef>
                <a:spcPts val="1100"/>
              </a:spcBef>
              <a:buSzPts val="2100"/>
              <a:buNone/>
            </a:pPr>
            <a:endParaRPr lang="en-US" sz="1800" dirty="0">
              <a:latin typeface="Times New Roman"/>
              <a:ea typeface="Times New Roman"/>
              <a:cs typeface="Times New Roman"/>
              <a:sym typeface="Times New Roman"/>
            </a:endParaRPr>
          </a:p>
          <a:p>
            <a:pPr marL="133350" indent="0">
              <a:spcBef>
                <a:spcPts val="1100"/>
              </a:spcBef>
              <a:buSzPts val="2100"/>
              <a:buNone/>
            </a:pPr>
            <a:r>
              <a:rPr lang="en-US" sz="1800" dirty="0" err="1">
                <a:latin typeface="Times New Roman"/>
                <a:ea typeface="Times New Roman"/>
                <a:cs typeface="Times New Roman"/>
                <a:sym typeface="Times New Roman"/>
              </a:rPr>
              <a:t>lw</a:t>
            </a:r>
            <a:r>
              <a:rPr lang="en-US" sz="1800" dirty="0">
                <a:latin typeface="Times New Roman"/>
                <a:ea typeface="Times New Roman"/>
                <a:cs typeface="Times New Roman"/>
                <a:sym typeface="Times New Roman"/>
              </a:rPr>
              <a:t> $t4, 8($t2) </a:t>
            </a:r>
            <a:endParaRPr lang="en-US" sz="1800" dirty="0" smtClean="0">
              <a:latin typeface="Times New Roman"/>
              <a:ea typeface="Times New Roman"/>
              <a:cs typeface="Times New Roman"/>
              <a:sym typeface="Times New Roman"/>
            </a:endParaRPr>
          </a:p>
          <a:p>
            <a:pPr marL="133350" indent="0">
              <a:spcBef>
                <a:spcPts val="1100"/>
              </a:spcBef>
              <a:buSzPts val="2100"/>
              <a:buNone/>
            </a:pPr>
            <a:r>
              <a:rPr lang="en-US" sz="1800" dirty="0" err="1" smtClean="0">
                <a:latin typeface="Times New Roman"/>
                <a:ea typeface="Times New Roman"/>
                <a:cs typeface="Times New Roman"/>
                <a:sym typeface="Times New Roman"/>
              </a:rPr>
              <a:t>Tổng</a:t>
            </a:r>
            <a:r>
              <a:rPr lang="en-US" sz="1800" dirty="0" smtClean="0">
                <a:latin typeface="Times New Roman"/>
                <a:ea typeface="Times New Roman"/>
                <a:cs typeface="Times New Roman"/>
                <a:sym typeface="Times New Roman"/>
              </a:rPr>
              <a:t> </a:t>
            </a:r>
            <a:r>
              <a:rPr lang="en-US" sz="1800" dirty="0" err="1" smtClean="0">
                <a:latin typeface="Times New Roman"/>
                <a:ea typeface="Times New Roman"/>
                <a:cs typeface="Times New Roman"/>
                <a:sym typeface="Times New Roman"/>
              </a:rPr>
              <a:t>số</a:t>
            </a:r>
            <a:r>
              <a:rPr lang="en-US" sz="1800" dirty="0" smtClean="0">
                <a:latin typeface="Times New Roman"/>
                <a:ea typeface="Times New Roman"/>
                <a:cs typeface="Times New Roman"/>
                <a:sym typeface="Times New Roman"/>
              </a:rPr>
              <a:t> </a:t>
            </a:r>
            <a:r>
              <a:rPr lang="en-US" sz="1800" dirty="0" err="1" smtClean="0">
                <a:latin typeface="Times New Roman"/>
                <a:ea typeface="Times New Roman"/>
                <a:cs typeface="Times New Roman"/>
                <a:sym typeface="Times New Roman"/>
              </a:rPr>
              <a:t>chu</a:t>
            </a:r>
            <a:r>
              <a:rPr lang="en-US" sz="1800" dirty="0" smtClean="0">
                <a:latin typeface="Times New Roman"/>
                <a:ea typeface="Times New Roman"/>
                <a:cs typeface="Times New Roman"/>
                <a:sym typeface="Times New Roman"/>
              </a:rPr>
              <a:t> </a:t>
            </a:r>
            <a:r>
              <a:rPr lang="en-US" sz="1800" dirty="0" err="1" smtClean="0">
                <a:latin typeface="Times New Roman"/>
                <a:ea typeface="Times New Roman"/>
                <a:cs typeface="Times New Roman"/>
                <a:sym typeface="Times New Roman"/>
              </a:rPr>
              <a:t>kì</a:t>
            </a:r>
            <a:r>
              <a:rPr lang="en-US" sz="1800" dirty="0" smtClean="0">
                <a:latin typeface="Times New Roman"/>
                <a:ea typeface="Times New Roman"/>
                <a:cs typeface="Times New Roman"/>
                <a:sym typeface="Times New Roman"/>
              </a:rPr>
              <a:t> </a:t>
            </a:r>
            <a:r>
              <a:rPr lang="en-US" sz="1800" dirty="0" err="1" smtClean="0">
                <a:latin typeface="Times New Roman"/>
                <a:ea typeface="Times New Roman"/>
                <a:cs typeface="Times New Roman"/>
                <a:sym typeface="Times New Roman"/>
              </a:rPr>
              <a:t>thực</a:t>
            </a:r>
            <a:r>
              <a:rPr lang="en-US" sz="1800" dirty="0" smtClean="0">
                <a:latin typeface="Times New Roman"/>
                <a:ea typeface="Times New Roman"/>
                <a:cs typeface="Times New Roman"/>
                <a:sym typeface="Times New Roman"/>
              </a:rPr>
              <a:t> </a:t>
            </a:r>
            <a:r>
              <a:rPr lang="en-US" sz="1800" dirty="0" err="1" smtClean="0">
                <a:latin typeface="Times New Roman"/>
                <a:ea typeface="Times New Roman"/>
                <a:cs typeface="Times New Roman"/>
                <a:sym typeface="Times New Roman"/>
              </a:rPr>
              <a:t>thi</a:t>
            </a:r>
            <a:r>
              <a:rPr lang="en-US" sz="1800" dirty="0" smtClean="0">
                <a:latin typeface="Times New Roman"/>
                <a:ea typeface="Times New Roman"/>
                <a:cs typeface="Times New Roman"/>
                <a:sym typeface="Times New Roman"/>
              </a:rPr>
              <a:t>: 6 x 6(</a:t>
            </a:r>
            <a:r>
              <a:rPr lang="en-US" sz="1800" dirty="0" err="1" smtClean="0">
                <a:latin typeface="Times New Roman"/>
                <a:ea typeface="Times New Roman"/>
                <a:cs typeface="Times New Roman"/>
                <a:sym typeface="Times New Roman"/>
              </a:rPr>
              <a:t>lệnh</a:t>
            </a:r>
            <a:r>
              <a:rPr lang="en-US" sz="1800" dirty="0" smtClean="0">
                <a:latin typeface="Times New Roman"/>
                <a:ea typeface="Times New Roman"/>
                <a:cs typeface="Times New Roman"/>
                <a:sym typeface="Times New Roman"/>
              </a:rPr>
              <a:t>) = 36 </a:t>
            </a:r>
            <a:r>
              <a:rPr lang="en-US" sz="1800" dirty="0" err="1" smtClean="0">
                <a:latin typeface="Times New Roman"/>
                <a:ea typeface="Times New Roman"/>
                <a:cs typeface="Times New Roman"/>
                <a:sym typeface="Times New Roman"/>
              </a:rPr>
              <a:t>chu</a:t>
            </a:r>
            <a:r>
              <a:rPr lang="en-US" sz="1800" dirty="0" smtClean="0">
                <a:latin typeface="Times New Roman"/>
                <a:ea typeface="Times New Roman"/>
                <a:cs typeface="Times New Roman"/>
                <a:sym typeface="Times New Roman"/>
              </a:rPr>
              <a:t> </a:t>
            </a:r>
            <a:r>
              <a:rPr lang="en-US" sz="1800" dirty="0" err="1" smtClean="0">
                <a:latin typeface="Times New Roman"/>
                <a:ea typeface="Times New Roman"/>
                <a:cs typeface="Times New Roman"/>
                <a:sym typeface="Times New Roman"/>
              </a:rPr>
              <a:t>kì</a:t>
            </a:r>
            <a:r>
              <a:rPr lang="en-US" sz="1800" dirty="0" smtClean="0">
                <a:latin typeface="Times New Roman"/>
                <a:ea typeface="Times New Roman"/>
                <a:cs typeface="Times New Roman"/>
                <a:sym typeface="Times New Roman"/>
              </a:rPr>
              <a:t> </a:t>
            </a:r>
          </a:p>
          <a:p>
            <a:pPr marL="133350" indent="0">
              <a:spcBef>
                <a:spcPts val="1100"/>
              </a:spcBef>
              <a:buSzPts val="2100"/>
              <a:buNone/>
            </a:pPr>
            <a:endParaRPr lang="en-US" sz="1800" dirty="0" smtClean="0">
              <a:latin typeface="Times New Roman"/>
              <a:ea typeface="Times New Roman"/>
              <a:cs typeface="Times New Roman"/>
              <a:sym typeface="Times New Roman"/>
            </a:endParaRPr>
          </a:p>
        </p:txBody>
      </p:sp>
      <p:pic>
        <p:nvPicPr>
          <p:cNvPr id="210" name="Google Shape;210;p3" descr="Khoa Kỹ Thuật Máy Tính - CE.UIT - Logo chính thức của khoa KTMT | Facebook"/>
          <p:cNvPicPr preferRelativeResize="0"/>
          <p:nvPr/>
        </p:nvPicPr>
        <p:blipFill rotWithShape="1">
          <a:blip r:embed="rId3">
            <a:alphaModFix/>
          </a:blip>
          <a:srcRect l="10817" t="14436" r="10066" b="24267"/>
          <a:stretch/>
        </p:blipFill>
        <p:spPr>
          <a:xfrm>
            <a:off x="10917817" y="253379"/>
            <a:ext cx="1036725" cy="806172"/>
          </a:xfrm>
          <a:prstGeom prst="rect">
            <a:avLst/>
          </a:prstGeom>
          <a:noFill/>
          <a:ln w="9525" cap="flat" cmpd="sng">
            <a:solidFill>
              <a:srgbClr val="00F967"/>
            </a:solidFill>
            <a:prstDash val="solid"/>
            <a:round/>
            <a:headEnd type="none" w="sm" len="sm"/>
            <a:tailEnd type="none" w="sm" len="sm"/>
          </a:ln>
          <a:effectLst>
            <a:outerShdw blurRad="50800" dist="38100" dir="2700000" algn="tl" rotWithShape="0">
              <a:srgbClr val="000000">
                <a:alpha val="40000"/>
              </a:srgbClr>
            </a:outerShdw>
          </a:effectLst>
        </p:spPr>
      </p:pic>
      <p:sp>
        <p:nvSpPr>
          <p:cNvPr id="211" name="Google Shape;211;p3"/>
          <p:cNvSpPr txBox="1"/>
          <p:nvPr/>
        </p:nvSpPr>
        <p:spPr>
          <a:xfrm>
            <a:off x="81268" y="6488539"/>
            <a:ext cx="3964951"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dirty="0">
                <a:solidFill>
                  <a:schemeClr val="dk1"/>
                </a:solidFill>
                <a:latin typeface="Century"/>
                <a:ea typeface="Century"/>
                <a:cs typeface="Century"/>
                <a:sym typeface="Century"/>
              </a:rPr>
              <a:t>Tuesday 5/11/2024 – ĐHQG TPHCM – UIT – KTMT</a:t>
            </a:r>
            <a:endParaRPr dirty="0"/>
          </a:p>
        </p:txBody>
      </p:sp>
      <p:sp>
        <p:nvSpPr>
          <p:cNvPr id="5" name="Oval 4"/>
          <p:cNvSpPr/>
          <p:nvPr/>
        </p:nvSpPr>
        <p:spPr>
          <a:xfrm>
            <a:off x="6925056" y="2048552"/>
            <a:ext cx="2709672" cy="3177648"/>
          </a:xfrm>
          <a:prstGeom prst="ellipse">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800" dirty="0" err="1">
                <a:latin typeface="Times New Roman" panose="02020603050405020304" pitchFamily="18" charset="0"/>
                <a:cs typeface="Times New Roman" panose="02020603050405020304" pitchFamily="18" charset="0"/>
              </a:rPr>
              <a:t>Đối</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với</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mỗi</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lệnh</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thì</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sẽ</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được</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thực</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thi</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trong</a:t>
            </a:r>
            <a:r>
              <a:rPr lang="en-US" sz="1800" dirty="0">
                <a:latin typeface="Times New Roman" panose="02020603050405020304" pitchFamily="18" charset="0"/>
                <a:cs typeface="Times New Roman" panose="02020603050405020304" pitchFamily="18" charset="0"/>
              </a:rPr>
              <a:t> </a:t>
            </a:r>
            <a:r>
              <a:rPr lang="en-US" sz="1800" dirty="0" smtClean="0">
                <a:latin typeface="Times New Roman" panose="02020603050405020304" pitchFamily="18" charset="0"/>
                <a:cs typeface="Times New Roman" panose="02020603050405020304" pitchFamily="18" charset="0"/>
              </a:rPr>
              <a:t>5 </a:t>
            </a:r>
            <a:r>
              <a:rPr lang="en-US" sz="1800" dirty="0" err="1">
                <a:latin typeface="Times New Roman" panose="02020603050405020304" pitchFamily="18" charset="0"/>
                <a:cs typeface="Times New Roman" panose="02020603050405020304" pitchFamily="18" charset="0"/>
              </a:rPr>
              <a:t>chu</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kì</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nhưng</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cần</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phải</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thêm</a:t>
            </a:r>
            <a:r>
              <a:rPr lang="en-US" sz="1800" dirty="0">
                <a:latin typeface="Times New Roman" panose="02020603050405020304" pitchFamily="18" charset="0"/>
                <a:cs typeface="Times New Roman" panose="02020603050405020304" pitchFamily="18" charset="0"/>
              </a:rPr>
              <a:t> 1 </a:t>
            </a:r>
            <a:r>
              <a:rPr lang="en-US" sz="1800" dirty="0" err="1">
                <a:latin typeface="Times New Roman" panose="02020603050405020304" pitchFamily="18" charset="0"/>
                <a:cs typeface="Times New Roman" panose="02020603050405020304" pitchFamily="18" charset="0"/>
              </a:rPr>
              <a:t>chu</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kỳ</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nữa</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để</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thanh</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ghi</a:t>
            </a:r>
            <a:r>
              <a:rPr lang="en-US" sz="1800" dirty="0">
                <a:latin typeface="Times New Roman" panose="02020603050405020304" pitchFamily="18" charset="0"/>
                <a:cs typeface="Times New Roman" panose="02020603050405020304" pitchFamily="18" charset="0"/>
              </a:rPr>
              <a:t> PC </a:t>
            </a:r>
            <a:r>
              <a:rPr lang="en-US" sz="1800" dirty="0" err="1">
                <a:latin typeface="Times New Roman" panose="02020603050405020304" pitchFamily="18" charset="0"/>
                <a:cs typeface="Times New Roman" panose="02020603050405020304" pitchFamily="18" charset="0"/>
              </a:rPr>
              <a:t>nạp</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lệnh</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kế</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tiếp</a:t>
            </a:r>
            <a:r>
              <a:rPr lang="en-US" sz="1800" dirty="0">
                <a:latin typeface="Times New Roman" panose="02020603050405020304" pitchFamily="18" charset="0"/>
                <a:cs typeface="Times New Roman" panose="02020603050405020304" pitchFamily="18" charset="0"/>
              </a:rPr>
              <a:t> (PC+4)</a:t>
            </a:r>
          </a:p>
        </p:txBody>
      </p:sp>
      <p:cxnSp>
        <p:nvCxnSpPr>
          <p:cNvPr id="7" name="Straight Arrow Connector 6"/>
          <p:cNvCxnSpPr>
            <a:endCxn id="5" idx="2"/>
          </p:cNvCxnSpPr>
          <p:nvPr/>
        </p:nvCxnSpPr>
        <p:spPr>
          <a:xfrm>
            <a:off x="2459736" y="2048552"/>
            <a:ext cx="4465320" cy="1588824"/>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12" name="Straight Arrow Connector 11"/>
          <p:cNvCxnSpPr/>
          <p:nvPr/>
        </p:nvCxnSpPr>
        <p:spPr>
          <a:xfrm>
            <a:off x="2596896" y="2734056"/>
            <a:ext cx="4328160" cy="903321"/>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14" name="Straight Arrow Connector 13"/>
          <p:cNvCxnSpPr/>
          <p:nvPr/>
        </p:nvCxnSpPr>
        <p:spPr>
          <a:xfrm>
            <a:off x="2523744" y="3465576"/>
            <a:ext cx="4401312" cy="171801"/>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16" name="Straight Arrow Connector 15"/>
          <p:cNvCxnSpPr/>
          <p:nvPr/>
        </p:nvCxnSpPr>
        <p:spPr>
          <a:xfrm flipV="1">
            <a:off x="2715768" y="3637378"/>
            <a:ext cx="4209288" cy="504854"/>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18" name="Straight Arrow Connector 17"/>
          <p:cNvCxnSpPr/>
          <p:nvPr/>
        </p:nvCxnSpPr>
        <p:spPr>
          <a:xfrm flipV="1">
            <a:off x="2359152" y="3637378"/>
            <a:ext cx="4565904" cy="1159351"/>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20" name="Straight Arrow Connector 19"/>
          <p:cNvCxnSpPr/>
          <p:nvPr/>
        </p:nvCxnSpPr>
        <p:spPr>
          <a:xfrm flipV="1">
            <a:off x="2359152" y="3637377"/>
            <a:ext cx="4565904" cy="1958503"/>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2746347432"/>
      </p:ext>
    </p:extLst>
  </p:cSld>
  <p:clrMapOvr>
    <a:masterClrMapping/>
  </p:clrMapOvr>
  <p:transition spd="med">
    <p:push/>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gradFill>
          <a:gsLst>
            <a:gs pos="0">
              <a:srgbClr val="FFFFFF">
                <a:alpha val="6666"/>
              </a:srgbClr>
            </a:gs>
            <a:gs pos="68000">
              <a:srgbClr val="FFFFFF">
                <a:alpha val="6666"/>
              </a:srgbClr>
            </a:gs>
            <a:gs pos="100000">
              <a:srgbClr val="80FFB5">
                <a:alpha val="46666"/>
              </a:srgbClr>
            </a:gs>
          </a:gsLst>
          <a:lin ang="16200000" scaled="0"/>
        </a:gradFill>
        <a:effectLst/>
      </p:bgPr>
    </p:bg>
    <p:spTree>
      <p:nvGrpSpPr>
        <p:cNvPr id="1" name="Shape 207"/>
        <p:cNvGrpSpPr/>
        <p:nvPr/>
      </p:nvGrpSpPr>
      <p:grpSpPr>
        <a:xfrm>
          <a:off x="0" y="0"/>
          <a:ext cx="0" cy="0"/>
          <a:chOff x="0" y="0"/>
          <a:chExt cx="0" cy="0"/>
        </a:xfrm>
      </p:grpSpPr>
      <p:sp>
        <p:nvSpPr>
          <p:cNvPr id="208" name="Google Shape;208;p3"/>
          <p:cNvSpPr txBox="1">
            <a:spLocks noGrp="1"/>
          </p:cNvSpPr>
          <p:nvPr>
            <p:ph type="title"/>
          </p:nvPr>
        </p:nvSpPr>
        <p:spPr>
          <a:xfrm>
            <a:off x="838200" y="309437"/>
            <a:ext cx="10515600" cy="668971"/>
          </a:xfrm>
          <a:prstGeom prst="rect">
            <a:avLst/>
          </a:prstGeom>
          <a:noFill/>
          <a:ln>
            <a:noFill/>
          </a:ln>
        </p:spPr>
        <p:txBody>
          <a:bodyPr spcFirstLastPara="1" wrap="square" lIns="91425" tIns="45700" rIns="91425" bIns="45700" anchor="ctr" anchorCtr="0">
            <a:normAutofit/>
          </a:bodyPr>
          <a:lstStyle/>
          <a:p>
            <a:pPr lvl="0">
              <a:buClr>
                <a:srgbClr val="007C33"/>
              </a:buClr>
              <a:buSzPct val="100000"/>
            </a:pPr>
            <a:r>
              <a:rPr lang="en-US" sz="3200" b="1" u="sng" dirty="0" err="1" smtClean="0">
                <a:solidFill>
                  <a:srgbClr val="007C33"/>
                </a:solidFill>
                <a:latin typeface="Times New Roman"/>
                <a:cs typeface="Times New Roman"/>
                <a:sym typeface="Times New Roman"/>
              </a:rPr>
              <a:t>Kết</a:t>
            </a:r>
            <a:r>
              <a:rPr lang="en-US" sz="3200" b="1" u="sng" dirty="0" smtClean="0">
                <a:solidFill>
                  <a:srgbClr val="007C33"/>
                </a:solidFill>
                <a:latin typeface="Times New Roman"/>
                <a:cs typeface="Times New Roman"/>
                <a:sym typeface="Times New Roman"/>
              </a:rPr>
              <a:t> </a:t>
            </a:r>
            <a:r>
              <a:rPr lang="en-US" sz="3200" b="1" u="sng" dirty="0" err="1" smtClean="0">
                <a:solidFill>
                  <a:srgbClr val="007C33"/>
                </a:solidFill>
                <a:latin typeface="Times New Roman"/>
                <a:cs typeface="Times New Roman"/>
                <a:sym typeface="Times New Roman"/>
              </a:rPr>
              <a:t>Quả</a:t>
            </a:r>
            <a:r>
              <a:rPr lang="en-US" sz="3200" b="1" u="sng" dirty="0" smtClean="0">
                <a:solidFill>
                  <a:srgbClr val="007C33"/>
                </a:solidFill>
                <a:latin typeface="Times New Roman"/>
                <a:cs typeface="Times New Roman"/>
                <a:sym typeface="Times New Roman"/>
              </a:rPr>
              <a:t> </a:t>
            </a:r>
            <a:r>
              <a:rPr lang="en-US" sz="3200" b="1" u="sng" dirty="0" err="1" smtClean="0">
                <a:solidFill>
                  <a:srgbClr val="007C33"/>
                </a:solidFill>
                <a:latin typeface="Times New Roman"/>
                <a:cs typeface="Times New Roman"/>
                <a:sym typeface="Times New Roman"/>
              </a:rPr>
              <a:t>Thực</a:t>
            </a:r>
            <a:r>
              <a:rPr lang="en-US" sz="3200" b="1" u="sng" dirty="0" smtClean="0">
                <a:solidFill>
                  <a:srgbClr val="007C33"/>
                </a:solidFill>
                <a:latin typeface="Times New Roman"/>
                <a:cs typeface="Times New Roman"/>
                <a:sym typeface="Times New Roman"/>
              </a:rPr>
              <a:t> </a:t>
            </a:r>
            <a:r>
              <a:rPr lang="en-US" sz="3200" b="1" u="sng" dirty="0" err="1" smtClean="0">
                <a:solidFill>
                  <a:srgbClr val="007C33"/>
                </a:solidFill>
                <a:latin typeface="Times New Roman"/>
                <a:cs typeface="Times New Roman"/>
                <a:sym typeface="Times New Roman"/>
              </a:rPr>
              <a:t>Thi</a:t>
            </a:r>
            <a:endParaRPr sz="3200" u="sng" dirty="0">
              <a:solidFill>
                <a:srgbClr val="007C33"/>
              </a:solidFill>
            </a:endParaRPr>
          </a:p>
        </p:txBody>
      </p:sp>
      <p:pic>
        <p:nvPicPr>
          <p:cNvPr id="210" name="Google Shape;210;p3" descr="Khoa Kỹ Thuật Máy Tính - CE.UIT - Logo chính thức của khoa KTMT | Facebook"/>
          <p:cNvPicPr preferRelativeResize="0"/>
          <p:nvPr/>
        </p:nvPicPr>
        <p:blipFill rotWithShape="1">
          <a:blip r:embed="rId3">
            <a:alphaModFix/>
          </a:blip>
          <a:srcRect l="10817" t="14436" r="10066" b="24267"/>
          <a:stretch/>
        </p:blipFill>
        <p:spPr>
          <a:xfrm>
            <a:off x="10917817" y="253379"/>
            <a:ext cx="1036725" cy="806172"/>
          </a:xfrm>
          <a:prstGeom prst="rect">
            <a:avLst/>
          </a:prstGeom>
          <a:noFill/>
          <a:ln w="9525" cap="flat" cmpd="sng">
            <a:solidFill>
              <a:srgbClr val="00F967"/>
            </a:solidFill>
            <a:prstDash val="solid"/>
            <a:round/>
            <a:headEnd type="none" w="sm" len="sm"/>
            <a:tailEnd type="none" w="sm" len="sm"/>
          </a:ln>
          <a:effectLst>
            <a:outerShdw blurRad="50800" dist="38100" dir="2700000" algn="tl" rotWithShape="0">
              <a:srgbClr val="000000">
                <a:alpha val="40000"/>
              </a:srgbClr>
            </a:outerShdw>
          </a:effectLst>
        </p:spPr>
      </p:pic>
      <p:sp>
        <p:nvSpPr>
          <p:cNvPr id="211" name="Google Shape;211;p3"/>
          <p:cNvSpPr txBox="1"/>
          <p:nvPr/>
        </p:nvSpPr>
        <p:spPr>
          <a:xfrm>
            <a:off x="81268" y="6488539"/>
            <a:ext cx="3964951"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dirty="0">
                <a:solidFill>
                  <a:schemeClr val="dk1"/>
                </a:solidFill>
                <a:latin typeface="Century"/>
                <a:ea typeface="Century"/>
                <a:cs typeface="Century"/>
                <a:sym typeface="Century"/>
              </a:rPr>
              <a:t>Tuesday 5/11/2024 – ĐHQG TPHCM – UIT – KTMT</a:t>
            </a:r>
            <a:endParaRPr dirty="0"/>
          </a:p>
        </p:txBody>
      </p:sp>
      <p:sp>
        <p:nvSpPr>
          <p:cNvPr id="2" name="AutoShape 2" descr="blob:https://www.facebook.com/2265b258-0480-4ef6-b6e3-338950724a25"/>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0375" y="1240146"/>
            <a:ext cx="8478190" cy="5583456"/>
          </a:xfrm>
          <a:prstGeom prst="rect">
            <a:avLst/>
          </a:prstGeom>
        </p:spPr>
      </p:pic>
      <p:sp>
        <p:nvSpPr>
          <p:cNvPr id="8" name="Google Shape;209;p3"/>
          <p:cNvSpPr txBox="1">
            <a:spLocks noGrp="1"/>
          </p:cNvSpPr>
          <p:nvPr>
            <p:ph type="body" idx="1"/>
          </p:nvPr>
        </p:nvSpPr>
        <p:spPr>
          <a:xfrm>
            <a:off x="8938565" y="978408"/>
            <a:ext cx="2875483" cy="5056632"/>
          </a:xfrm>
          <a:prstGeom prst="rect">
            <a:avLst/>
          </a:prstGeom>
          <a:noFill/>
          <a:ln>
            <a:noFill/>
          </a:ln>
        </p:spPr>
        <p:txBody>
          <a:bodyPr spcFirstLastPara="1" wrap="square" lIns="91425" tIns="45700" rIns="91425" bIns="45700" numCol="1" anchor="t" anchorCtr="0">
            <a:normAutofit fontScale="92500" lnSpcReduction="20000"/>
          </a:bodyPr>
          <a:lstStyle/>
          <a:p>
            <a:pPr marL="133350" indent="0">
              <a:spcBef>
                <a:spcPts val="1100"/>
              </a:spcBef>
              <a:buSzPts val="2100"/>
              <a:buNone/>
            </a:pPr>
            <a:r>
              <a:rPr lang="en-US" sz="1800" dirty="0" err="1" smtClean="0">
                <a:latin typeface="Times New Roman"/>
                <a:ea typeface="Times New Roman"/>
                <a:cs typeface="Times New Roman"/>
                <a:sym typeface="Times New Roman"/>
              </a:rPr>
              <a:t>addi</a:t>
            </a:r>
            <a:r>
              <a:rPr lang="en-US" sz="1800" dirty="0" smtClean="0">
                <a:latin typeface="Times New Roman"/>
                <a:ea typeface="Times New Roman"/>
                <a:cs typeface="Times New Roman"/>
                <a:sym typeface="Times New Roman"/>
              </a:rPr>
              <a:t> </a:t>
            </a:r>
            <a:r>
              <a:rPr lang="en-US" sz="1800" dirty="0">
                <a:latin typeface="Times New Roman"/>
                <a:ea typeface="Times New Roman"/>
                <a:cs typeface="Times New Roman"/>
                <a:sym typeface="Times New Roman"/>
              </a:rPr>
              <a:t>$t0, $t0, 1 </a:t>
            </a:r>
          </a:p>
          <a:p>
            <a:pPr marL="133350" indent="0">
              <a:spcBef>
                <a:spcPts val="1100"/>
              </a:spcBef>
              <a:buSzPts val="2100"/>
              <a:buNone/>
            </a:pPr>
            <a:r>
              <a:rPr lang="en-US" sz="1800" dirty="0" err="1" smtClean="0">
                <a:latin typeface="Times New Roman"/>
                <a:ea typeface="Times New Roman"/>
                <a:cs typeface="Times New Roman"/>
                <a:sym typeface="Times New Roman"/>
              </a:rPr>
              <a:t>Giá</a:t>
            </a:r>
            <a:r>
              <a:rPr lang="en-US" sz="1800" dirty="0" smtClean="0">
                <a:latin typeface="Times New Roman"/>
                <a:ea typeface="Times New Roman"/>
                <a:cs typeface="Times New Roman"/>
                <a:sym typeface="Times New Roman"/>
              </a:rPr>
              <a:t> </a:t>
            </a:r>
            <a:r>
              <a:rPr lang="en-US" sz="1800" dirty="0" err="1" smtClean="0">
                <a:latin typeface="Times New Roman"/>
                <a:ea typeface="Times New Roman"/>
                <a:cs typeface="Times New Roman"/>
                <a:sym typeface="Times New Roman"/>
              </a:rPr>
              <a:t>trị</a:t>
            </a:r>
            <a:r>
              <a:rPr lang="en-US" sz="1800" dirty="0" smtClean="0">
                <a:latin typeface="Times New Roman"/>
                <a:ea typeface="Times New Roman"/>
                <a:cs typeface="Times New Roman"/>
                <a:sym typeface="Times New Roman"/>
              </a:rPr>
              <a:t> </a:t>
            </a:r>
            <a:r>
              <a:rPr lang="en-US" sz="1800" dirty="0" err="1" smtClean="0">
                <a:latin typeface="Times New Roman"/>
                <a:ea typeface="Times New Roman"/>
                <a:cs typeface="Times New Roman"/>
                <a:sym typeface="Times New Roman"/>
              </a:rPr>
              <a:t>của</a:t>
            </a:r>
            <a:r>
              <a:rPr lang="en-US" sz="1800" dirty="0" smtClean="0">
                <a:latin typeface="Times New Roman"/>
                <a:ea typeface="Times New Roman"/>
                <a:cs typeface="Times New Roman"/>
                <a:sym typeface="Times New Roman"/>
              </a:rPr>
              <a:t> </a:t>
            </a:r>
            <a:r>
              <a:rPr lang="en-US" sz="1800" dirty="0" err="1" smtClean="0">
                <a:latin typeface="Times New Roman"/>
                <a:ea typeface="Times New Roman"/>
                <a:cs typeface="Times New Roman"/>
                <a:sym typeface="Times New Roman"/>
              </a:rPr>
              <a:t>phép</a:t>
            </a:r>
            <a:r>
              <a:rPr lang="en-US" sz="1800" dirty="0" smtClean="0">
                <a:latin typeface="Times New Roman"/>
                <a:ea typeface="Times New Roman"/>
                <a:cs typeface="Times New Roman"/>
                <a:sym typeface="Times New Roman"/>
              </a:rPr>
              <a:t> </a:t>
            </a:r>
            <a:r>
              <a:rPr lang="en-US" sz="1800" dirty="0" err="1" smtClean="0">
                <a:latin typeface="Times New Roman"/>
                <a:ea typeface="Times New Roman"/>
                <a:cs typeface="Times New Roman"/>
                <a:sym typeface="Times New Roman"/>
              </a:rPr>
              <a:t>tính</a:t>
            </a:r>
            <a:r>
              <a:rPr lang="en-US" sz="1800" dirty="0" smtClean="0">
                <a:latin typeface="Times New Roman"/>
                <a:ea typeface="Times New Roman"/>
                <a:cs typeface="Times New Roman"/>
                <a:sym typeface="Times New Roman"/>
              </a:rPr>
              <a:t> </a:t>
            </a:r>
            <a:r>
              <a:rPr lang="en-US" sz="1800" dirty="0" err="1" smtClean="0">
                <a:latin typeface="Times New Roman"/>
                <a:ea typeface="Times New Roman"/>
                <a:cs typeface="Times New Roman"/>
                <a:sym typeface="Times New Roman"/>
              </a:rPr>
              <a:t>được</a:t>
            </a:r>
            <a:r>
              <a:rPr lang="en-US" sz="1800" dirty="0" smtClean="0">
                <a:latin typeface="Times New Roman"/>
                <a:ea typeface="Times New Roman"/>
                <a:cs typeface="Times New Roman"/>
                <a:sym typeface="Times New Roman"/>
              </a:rPr>
              <a:t> </a:t>
            </a:r>
            <a:r>
              <a:rPr lang="en-US" sz="1800" dirty="0" err="1" smtClean="0">
                <a:latin typeface="Times New Roman"/>
                <a:ea typeface="Times New Roman"/>
                <a:cs typeface="Times New Roman"/>
                <a:sym typeface="Times New Roman"/>
              </a:rPr>
              <a:t>lưu</a:t>
            </a:r>
            <a:r>
              <a:rPr lang="en-US" sz="1800" dirty="0" smtClean="0">
                <a:latin typeface="Times New Roman"/>
                <a:ea typeface="Times New Roman"/>
                <a:cs typeface="Times New Roman"/>
                <a:sym typeface="Times New Roman"/>
              </a:rPr>
              <a:t> </a:t>
            </a:r>
            <a:r>
              <a:rPr lang="en-US" sz="1800" dirty="0" err="1" smtClean="0">
                <a:latin typeface="Times New Roman"/>
                <a:ea typeface="Times New Roman"/>
                <a:cs typeface="Times New Roman"/>
                <a:sym typeface="Times New Roman"/>
              </a:rPr>
              <a:t>tại</a:t>
            </a:r>
            <a:r>
              <a:rPr lang="en-US" sz="1800" dirty="0" smtClean="0">
                <a:latin typeface="Times New Roman"/>
                <a:ea typeface="Times New Roman"/>
                <a:cs typeface="Times New Roman"/>
                <a:sym typeface="Times New Roman"/>
              </a:rPr>
              <a:t> </a:t>
            </a:r>
            <a:r>
              <a:rPr lang="en-US" sz="1800" dirty="0" err="1" smtClean="0">
                <a:latin typeface="Times New Roman"/>
                <a:ea typeface="Times New Roman"/>
                <a:cs typeface="Times New Roman"/>
                <a:sym typeface="Times New Roman"/>
              </a:rPr>
              <a:t>thanh</a:t>
            </a:r>
            <a:r>
              <a:rPr lang="en-US" sz="1800" dirty="0" smtClean="0">
                <a:latin typeface="Times New Roman"/>
                <a:ea typeface="Times New Roman"/>
                <a:cs typeface="Times New Roman"/>
                <a:sym typeface="Times New Roman"/>
              </a:rPr>
              <a:t> </a:t>
            </a:r>
            <a:r>
              <a:rPr lang="en-US" sz="1800" dirty="0" err="1" smtClean="0">
                <a:latin typeface="Times New Roman"/>
                <a:ea typeface="Times New Roman"/>
                <a:cs typeface="Times New Roman"/>
                <a:sym typeface="Times New Roman"/>
              </a:rPr>
              <a:t>ghi</a:t>
            </a:r>
            <a:r>
              <a:rPr lang="en-US" sz="1800" dirty="0" smtClean="0">
                <a:latin typeface="Times New Roman"/>
                <a:ea typeface="Times New Roman"/>
                <a:cs typeface="Times New Roman"/>
                <a:sym typeface="Times New Roman"/>
              </a:rPr>
              <a:t> </a:t>
            </a:r>
            <a:r>
              <a:rPr lang="en-US" sz="1800" dirty="0" err="1" smtClean="0">
                <a:latin typeface="Times New Roman"/>
                <a:ea typeface="Times New Roman"/>
                <a:cs typeface="Times New Roman"/>
                <a:sym typeface="Times New Roman"/>
              </a:rPr>
              <a:t>thứ</a:t>
            </a:r>
            <a:r>
              <a:rPr lang="en-US" sz="1800" dirty="0" smtClean="0">
                <a:latin typeface="Times New Roman"/>
                <a:ea typeface="Times New Roman"/>
                <a:cs typeface="Times New Roman"/>
                <a:sym typeface="Times New Roman"/>
              </a:rPr>
              <a:t> 8</a:t>
            </a:r>
            <a:endParaRPr lang="en-US" sz="1800" dirty="0">
              <a:latin typeface="Times New Roman"/>
              <a:ea typeface="Times New Roman"/>
              <a:cs typeface="Times New Roman"/>
              <a:sym typeface="Times New Roman"/>
            </a:endParaRPr>
          </a:p>
          <a:p>
            <a:pPr marL="133350" indent="0">
              <a:spcBef>
                <a:spcPts val="1100"/>
              </a:spcBef>
              <a:buSzPts val="2100"/>
              <a:buNone/>
            </a:pPr>
            <a:r>
              <a:rPr lang="en-US" sz="1800" dirty="0" err="1">
                <a:latin typeface="Times New Roman"/>
                <a:ea typeface="Times New Roman"/>
                <a:cs typeface="Times New Roman"/>
                <a:sym typeface="Times New Roman"/>
              </a:rPr>
              <a:t>addi</a:t>
            </a:r>
            <a:r>
              <a:rPr lang="en-US" sz="1800" dirty="0">
                <a:latin typeface="Times New Roman"/>
                <a:ea typeface="Times New Roman"/>
                <a:cs typeface="Times New Roman"/>
                <a:sym typeface="Times New Roman"/>
              </a:rPr>
              <a:t> $t1, $t1, 17 </a:t>
            </a:r>
          </a:p>
          <a:p>
            <a:pPr marL="133350" indent="0">
              <a:spcBef>
                <a:spcPts val="1100"/>
              </a:spcBef>
              <a:buSzPts val="2100"/>
              <a:buNone/>
            </a:pPr>
            <a:r>
              <a:rPr lang="en-US" sz="1800" dirty="0" err="1" smtClean="0">
                <a:latin typeface="Times New Roman"/>
                <a:ea typeface="Times New Roman"/>
                <a:cs typeface="Times New Roman"/>
                <a:sym typeface="Times New Roman"/>
              </a:rPr>
              <a:t>Giá</a:t>
            </a:r>
            <a:r>
              <a:rPr lang="en-US" sz="1800" dirty="0" smtClean="0">
                <a:latin typeface="Times New Roman"/>
                <a:ea typeface="Times New Roman"/>
                <a:cs typeface="Times New Roman"/>
                <a:sym typeface="Times New Roman"/>
              </a:rPr>
              <a:t> </a:t>
            </a:r>
            <a:r>
              <a:rPr lang="en-US" sz="1800" dirty="0" err="1" smtClean="0">
                <a:latin typeface="Times New Roman"/>
                <a:ea typeface="Times New Roman"/>
                <a:cs typeface="Times New Roman"/>
                <a:sym typeface="Times New Roman"/>
              </a:rPr>
              <a:t>trị</a:t>
            </a:r>
            <a:r>
              <a:rPr lang="en-US" sz="1800" dirty="0" smtClean="0">
                <a:latin typeface="Times New Roman"/>
                <a:ea typeface="Times New Roman"/>
                <a:cs typeface="Times New Roman"/>
                <a:sym typeface="Times New Roman"/>
              </a:rPr>
              <a:t> </a:t>
            </a:r>
            <a:r>
              <a:rPr lang="en-US" sz="1800" dirty="0" err="1" smtClean="0">
                <a:latin typeface="Times New Roman"/>
                <a:ea typeface="Times New Roman"/>
                <a:cs typeface="Times New Roman"/>
                <a:sym typeface="Times New Roman"/>
              </a:rPr>
              <a:t>của</a:t>
            </a:r>
            <a:r>
              <a:rPr lang="en-US" sz="1800" dirty="0" smtClean="0">
                <a:latin typeface="Times New Roman"/>
                <a:ea typeface="Times New Roman"/>
                <a:cs typeface="Times New Roman"/>
                <a:sym typeface="Times New Roman"/>
              </a:rPr>
              <a:t> </a:t>
            </a:r>
            <a:r>
              <a:rPr lang="en-US" sz="1800" dirty="0" err="1" smtClean="0">
                <a:latin typeface="Times New Roman"/>
                <a:ea typeface="Times New Roman"/>
                <a:cs typeface="Times New Roman"/>
                <a:sym typeface="Times New Roman"/>
              </a:rPr>
              <a:t>lệnh</a:t>
            </a:r>
            <a:r>
              <a:rPr lang="en-US" sz="1800" dirty="0" smtClean="0">
                <a:latin typeface="Times New Roman"/>
                <a:ea typeface="Times New Roman"/>
                <a:cs typeface="Times New Roman"/>
                <a:sym typeface="Times New Roman"/>
              </a:rPr>
              <a:t> </a:t>
            </a:r>
            <a:r>
              <a:rPr lang="en-US" sz="1800" dirty="0" err="1" smtClean="0">
                <a:latin typeface="Times New Roman"/>
                <a:ea typeface="Times New Roman"/>
                <a:cs typeface="Times New Roman"/>
                <a:sym typeface="Times New Roman"/>
              </a:rPr>
              <a:t>addi</a:t>
            </a:r>
            <a:r>
              <a:rPr lang="en-US" sz="1800" dirty="0" smtClean="0">
                <a:latin typeface="Times New Roman"/>
                <a:ea typeface="Times New Roman"/>
                <a:cs typeface="Times New Roman"/>
                <a:sym typeface="Times New Roman"/>
              </a:rPr>
              <a:t> </a:t>
            </a:r>
            <a:r>
              <a:rPr lang="en-US" sz="1800" dirty="0" err="1" smtClean="0">
                <a:latin typeface="Times New Roman"/>
                <a:ea typeface="Times New Roman"/>
                <a:cs typeface="Times New Roman"/>
                <a:sym typeface="Times New Roman"/>
              </a:rPr>
              <a:t>được</a:t>
            </a:r>
            <a:r>
              <a:rPr lang="en-US" sz="1800" dirty="0" smtClean="0">
                <a:latin typeface="Times New Roman"/>
                <a:ea typeface="Times New Roman"/>
                <a:cs typeface="Times New Roman"/>
                <a:sym typeface="Times New Roman"/>
              </a:rPr>
              <a:t> </a:t>
            </a:r>
            <a:r>
              <a:rPr lang="en-US" sz="1800" dirty="0" err="1" smtClean="0">
                <a:latin typeface="Times New Roman"/>
                <a:ea typeface="Times New Roman"/>
                <a:cs typeface="Times New Roman"/>
                <a:sym typeface="Times New Roman"/>
              </a:rPr>
              <a:t>lưu</a:t>
            </a:r>
            <a:r>
              <a:rPr lang="en-US" sz="1800" dirty="0" smtClean="0">
                <a:latin typeface="Times New Roman"/>
                <a:ea typeface="Times New Roman"/>
                <a:cs typeface="Times New Roman"/>
                <a:sym typeface="Times New Roman"/>
              </a:rPr>
              <a:t> </a:t>
            </a:r>
            <a:r>
              <a:rPr lang="en-US" sz="1800" dirty="0" err="1" smtClean="0">
                <a:latin typeface="Times New Roman"/>
                <a:ea typeface="Times New Roman"/>
                <a:cs typeface="Times New Roman"/>
                <a:sym typeface="Times New Roman"/>
              </a:rPr>
              <a:t>tại</a:t>
            </a:r>
            <a:r>
              <a:rPr lang="en-US" sz="1800" dirty="0" smtClean="0">
                <a:latin typeface="Times New Roman"/>
                <a:ea typeface="Times New Roman"/>
                <a:cs typeface="Times New Roman"/>
                <a:sym typeface="Times New Roman"/>
              </a:rPr>
              <a:t> </a:t>
            </a:r>
            <a:r>
              <a:rPr lang="en-US" sz="1800" dirty="0" err="1" smtClean="0">
                <a:latin typeface="Times New Roman"/>
                <a:ea typeface="Times New Roman"/>
                <a:cs typeface="Times New Roman"/>
                <a:sym typeface="Times New Roman"/>
              </a:rPr>
              <a:t>thanh</a:t>
            </a:r>
            <a:r>
              <a:rPr lang="en-US" sz="1800" dirty="0" smtClean="0">
                <a:latin typeface="Times New Roman"/>
                <a:ea typeface="Times New Roman"/>
                <a:cs typeface="Times New Roman"/>
                <a:sym typeface="Times New Roman"/>
              </a:rPr>
              <a:t> </a:t>
            </a:r>
            <a:r>
              <a:rPr lang="en-US" sz="1800" dirty="0" err="1" smtClean="0">
                <a:latin typeface="Times New Roman"/>
                <a:ea typeface="Times New Roman"/>
                <a:cs typeface="Times New Roman"/>
                <a:sym typeface="Times New Roman"/>
              </a:rPr>
              <a:t>ghi</a:t>
            </a:r>
            <a:r>
              <a:rPr lang="en-US" sz="1800" dirty="0" smtClean="0">
                <a:latin typeface="Times New Roman"/>
                <a:ea typeface="Times New Roman"/>
                <a:cs typeface="Times New Roman"/>
                <a:sym typeface="Times New Roman"/>
              </a:rPr>
              <a:t> </a:t>
            </a:r>
            <a:r>
              <a:rPr lang="en-US" sz="1800" dirty="0" err="1" smtClean="0">
                <a:latin typeface="Times New Roman"/>
                <a:ea typeface="Times New Roman"/>
                <a:cs typeface="Times New Roman"/>
                <a:sym typeface="Times New Roman"/>
              </a:rPr>
              <a:t>thứ</a:t>
            </a:r>
            <a:r>
              <a:rPr lang="en-US" sz="1800" dirty="0" smtClean="0">
                <a:latin typeface="Times New Roman"/>
                <a:ea typeface="Times New Roman"/>
                <a:cs typeface="Times New Roman"/>
                <a:sym typeface="Times New Roman"/>
              </a:rPr>
              <a:t> 9</a:t>
            </a:r>
            <a:endParaRPr lang="en-US" sz="1800" dirty="0">
              <a:latin typeface="Times New Roman"/>
              <a:ea typeface="Times New Roman"/>
              <a:cs typeface="Times New Roman"/>
              <a:sym typeface="Times New Roman"/>
            </a:endParaRPr>
          </a:p>
          <a:p>
            <a:pPr marL="133350" indent="0">
              <a:spcBef>
                <a:spcPts val="1100"/>
              </a:spcBef>
              <a:buSzPts val="2100"/>
              <a:buNone/>
            </a:pPr>
            <a:r>
              <a:rPr lang="en-US" sz="1800" dirty="0">
                <a:latin typeface="Times New Roman"/>
                <a:ea typeface="Times New Roman"/>
                <a:cs typeface="Times New Roman"/>
                <a:sym typeface="Times New Roman"/>
              </a:rPr>
              <a:t>sub $t2, $t1, $t0</a:t>
            </a:r>
          </a:p>
          <a:p>
            <a:pPr marL="133350" indent="0">
              <a:spcBef>
                <a:spcPts val="1100"/>
              </a:spcBef>
              <a:buSzPts val="2100"/>
              <a:buNone/>
            </a:pPr>
            <a:r>
              <a:rPr lang="en-US" sz="1800" dirty="0" err="1" smtClean="0">
                <a:latin typeface="Times New Roman"/>
                <a:ea typeface="Times New Roman"/>
                <a:cs typeface="Times New Roman"/>
                <a:sym typeface="Times New Roman"/>
              </a:rPr>
              <a:t>Giá</a:t>
            </a:r>
            <a:r>
              <a:rPr lang="en-US" sz="1800" dirty="0" smtClean="0">
                <a:latin typeface="Times New Roman"/>
                <a:ea typeface="Times New Roman"/>
                <a:cs typeface="Times New Roman"/>
                <a:sym typeface="Times New Roman"/>
              </a:rPr>
              <a:t> </a:t>
            </a:r>
            <a:r>
              <a:rPr lang="en-US" sz="1800" dirty="0" err="1" smtClean="0">
                <a:latin typeface="Times New Roman"/>
                <a:ea typeface="Times New Roman"/>
                <a:cs typeface="Times New Roman"/>
                <a:sym typeface="Times New Roman"/>
              </a:rPr>
              <a:t>trị</a:t>
            </a:r>
            <a:r>
              <a:rPr lang="en-US" sz="1800" dirty="0" smtClean="0">
                <a:latin typeface="Times New Roman"/>
                <a:ea typeface="Times New Roman"/>
                <a:cs typeface="Times New Roman"/>
                <a:sym typeface="Times New Roman"/>
              </a:rPr>
              <a:t> </a:t>
            </a:r>
            <a:r>
              <a:rPr lang="en-US" sz="1800" dirty="0" err="1" smtClean="0">
                <a:latin typeface="Times New Roman"/>
                <a:ea typeface="Times New Roman"/>
                <a:cs typeface="Times New Roman"/>
                <a:sym typeface="Times New Roman"/>
              </a:rPr>
              <a:t>của</a:t>
            </a:r>
            <a:r>
              <a:rPr lang="en-US" sz="1800" dirty="0" smtClean="0">
                <a:latin typeface="Times New Roman"/>
                <a:ea typeface="Times New Roman"/>
                <a:cs typeface="Times New Roman"/>
                <a:sym typeface="Times New Roman"/>
              </a:rPr>
              <a:t> </a:t>
            </a:r>
            <a:r>
              <a:rPr lang="en-US" sz="1800" dirty="0" err="1" smtClean="0">
                <a:latin typeface="Times New Roman"/>
                <a:ea typeface="Times New Roman"/>
                <a:cs typeface="Times New Roman"/>
                <a:sym typeface="Times New Roman"/>
              </a:rPr>
              <a:t>lệnh</a:t>
            </a:r>
            <a:r>
              <a:rPr lang="en-US" sz="1800" dirty="0" smtClean="0">
                <a:latin typeface="Times New Roman"/>
                <a:ea typeface="Times New Roman"/>
                <a:cs typeface="Times New Roman"/>
                <a:sym typeface="Times New Roman"/>
              </a:rPr>
              <a:t> sub </a:t>
            </a:r>
            <a:r>
              <a:rPr lang="en-US" sz="1800" dirty="0" err="1" smtClean="0">
                <a:latin typeface="Times New Roman"/>
                <a:ea typeface="Times New Roman"/>
                <a:cs typeface="Times New Roman"/>
                <a:sym typeface="Times New Roman"/>
              </a:rPr>
              <a:t>được</a:t>
            </a:r>
            <a:r>
              <a:rPr lang="en-US" sz="1800" dirty="0" smtClean="0">
                <a:latin typeface="Times New Roman"/>
                <a:ea typeface="Times New Roman"/>
                <a:cs typeface="Times New Roman"/>
                <a:sym typeface="Times New Roman"/>
              </a:rPr>
              <a:t> </a:t>
            </a:r>
            <a:r>
              <a:rPr lang="en-US" sz="1800" dirty="0" err="1" smtClean="0">
                <a:latin typeface="Times New Roman"/>
                <a:ea typeface="Times New Roman"/>
                <a:cs typeface="Times New Roman"/>
                <a:sym typeface="Times New Roman"/>
              </a:rPr>
              <a:t>lưu</a:t>
            </a:r>
            <a:r>
              <a:rPr lang="en-US" sz="1800" dirty="0" smtClean="0">
                <a:latin typeface="Times New Roman"/>
                <a:ea typeface="Times New Roman"/>
                <a:cs typeface="Times New Roman"/>
                <a:sym typeface="Times New Roman"/>
              </a:rPr>
              <a:t> </a:t>
            </a:r>
            <a:r>
              <a:rPr lang="en-US" sz="1800" dirty="0" err="1" smtClean="0">
                <a:latin typeface="Times New Roman"/>
                <a:ea typeface="Times New Roman"/>
                <a:cs typeface="Times New Roman"/>
                <a:sym typeface="Times New Roman"/>
              </a:rPr>
              <a:t>tại</a:t>
            </a:r>
            <a:r>
              <a:rPr lang="en-US" sz="1800" dirty="0" smtClean="0">
                <a:latin typeface="Times New Roman"/>
                <a:ea typeface="Times New Roman"/>
                <a:cs typeface="Times New Roman"/>
                <a:sym typeface="Times New Roman"/>
              </a:rPr>
              <a:t> </a:t>
            </a:r>
            <a:r>
              <a:rPr lang="en-US" sz="1800" dirty="0" err="1" smtClean="0">
                <a:latin typeface="Times New Roman"/>
                <a:ea typeface="Times New Roman"/>
                <a:cs typeface="Times New Roman"/>
                <a:sym typeface="Times New Roman"/>
              </a:rPr>
              <a:t>thanh</a:t>
            </a:r>
            <a:r>
              <a:rPr lang="en-US" sz="1800" dirty="0" smtClean="0">
                <a:latin typeface="Times New Roman"/>
                <a:ea typeface="Times New Roman"/>
                <a:cs typeface="Times New Roman"/>
                <a:sym typeface="Times New Roman"/>
              </a:rPr>
              <a:t> </a:t>
            </a:r>
            <a:r>
              <a:rPr lang="en-US" sz="1800" dirty="0" err="1" smtClean="0">
                <a:latin typeface="Times New Roman"/>
                <a:ea typeface="Times New Roman"/>
                <a:cs typeface="Times New Roman"/>
                <a:sym typeface="Times New Roman"/>
              </a:rPr>
              <a:t>ghi</a:t>
            </a:r>
            <a:r>
              <a:rPr lang="en-US" sz="1800" dirty="0" smtClean="0">
                <a:latin typeface="Times New Roman"/>
                <a:ea typeface="Times New Roman"/>
                <a:cs typeface="Times New Roman"/>
                <a:sym typeface="Times New Roman"/>
              </a:rPr>
              <a:t> </a:t>
            </a:r>
            <a:r>
              <a:rPr lang="en-US" sz="1800" dirty="0" err="1" smtClean="0">
                <a:latin typeface="Times New Roman"/>
                <a:ea typeface="Times New Roman"/>
                <a:cs typeface="Times New Roman"/>
                <a:sym typeface="Times New Roman"/>
              </a:rPr>
              <a:t>thứ</a:t>
            </a:r>
            <a:r>
              <a:rPr lang="en-US" sz="1800" dirty="0" smtClean="0">
                <a:latin typeface="Times New Roman"/>
                <a:ea typeface="Times New Roman"/>
                <a:cs typeface="Times New Roman"/>
                <a:sym typeface="Times New Roman"/>
              </a:rPr>
              <a:t> 10</a:t>
            </a:r>
            <a:endParaRPr lang="en-US" sz="1800" dirty="0">
              <a:latin typeface="Times New Roman"/>
              <a:ea typeface="Times New Roman"/>
              <a:cs typeface="Times New Roman"/>
              <a:sym typeface="Times New Roman"/>
            </a:endParaRPr>
          </a:p>
          <a:p>
            <a:pPr marL="133350" indent="0">
              <a:spcBef>
                <a:spcPts val="1100"/>
              </a:spcBef>
              <a:buSzPts val="2100"/>
              <a:buNone/>
            </a:pPr>
            <a:r>
              <a:rPr lang="en-US" sz="1800" dirty="0" err="1">
                <a:latin typeface="Times New Roman"/>
                <a:ea typeface="Times New Roman"/>
                <a:cs typeface="Times New Roman"/>
                <a:sym typeface="Times New Roman"/>
              </a:rPr>
              <a:t>addi</a:t>
            </a:r>
            <a:r>
              <a:rPr lang="en-US" sz="1800" dirty="0">
                <a:latin typeface="Times New Roman"/>
                <a:ea typeface="Times New Roman"/>
                <a:cs typeface="Times New Roman"/>
                <a:sym typeface="Times New Roman"/>
              </a:rPr>
              <a:t> $t3, $t3, 200</a:t>
            </a:r>
          </a:p>
          <a:p>
            <a:pPr marL="133350" indent="0">
              <a:spcBef>
                <a:spcPts val="1100"/>
              </a:spcBef>
              <a:buSzPts val="2100"/>
              <a:buNone/>
            </a:pPr>
            <a:r>
              <a:rPr lang="en-US" sz="1800" dirty="0" err="1">
                <a:latin typeface="Times New Roman"/>
                <a:ea typeface="Times New Roman"/>
                <a:cs typeface="Times New Roman"/>
                <a:sym typeface="Times New Roman"/>
              </a:rPr>
              <a:t>Giá</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trị</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của</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lệnh</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addi</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được</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lưu</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tại</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thanh</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ghi</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thứ</a:t>
            </a:r>
            <a:r>
              <a:rPr lang="en-US" sz="1800" dirty="0">
                <a:latin typeface="Times New Roman"/>
                <a:ea typeface="Times New Roman"/>
                <a:cs typeface="Times New Roman"/>
                <a:sym typeface="Times New Roman"/>
              </a:rPr>
              <a:t> </a:t>
            </a:r>
            <a:r>
              <a:rPr lang="en-US" sz="1800" dirty="0" smtClean="0">
                <a:latin typeface="Times New Roman"/>
                <a:ea typeface="Times New Roman"/>
                <a:cs typeface="Times New Roman"/>
                <a:sym typeface="Times New Roman"/>
              </a:rPr>
              <a:t>11</a:t>
            </a:r>
          </a:p>
          <a:p>
            <a:pPr marL="133350" indent="0">
              <a:spcBef>
                <a:spcPts val="1100"/>
              </a:spcBef>
              <a:buSzPts val="2100"/>
              <a:buNone/>
            </a:pPr>
            <a:r>
              <a:rPr lang="en-US" sz="1800" dirty="0" err="1" smtClean="0">
                <a:latin typeface="Times New Roman"/>
                <a:ea typeface="Times New Roman"/>
                <a:cs typeface="Times New Roman"/>
                <a:sym typeface="Times New Roman"/>
              </a:rPr>
              <a:t>sw</a:t>
            </a:r>
            <a:r>
              <a:rPr lang="en-US" sz="1800" dirty="0" smtClean="0">
                <a:latin typeface="Times New Roman"/>
                <a:ea typeface="Times New Roman"/>
                <a:cs typeface="Times New Roman"/>
                <a:sym typeface="Times New Roman"/>
              </a:rPr>
              <a:t> </a:t>
            </a:r>
            <a:r>
              <a:rPr lang="en-US" sz="1800" dirty="0">
                <a:latin typeface="Times New Roman"/>
                <a:ea typeface="Times New Roman"/>
                <a:cs typeface="Times New Roman"/>
                <a:sym typeface="Times New Roman"/>
              </a:rPr>
              <a:t>$t3, 8($t2) </a:t>
            </a:r>
            <a:endParaRPr lang="en-US" sz="1800" dirty="0" smtClean="0">
              <a:latin typeface="Times New Roman"/>
              <a:ea typeface="Times New Roman"/>
              <a:cs typeface="Times New Roman"/>
              <a:sym typeface="Times New Roman"/>
            </a:endParaRPr>
          </a:p>
          <a:p>
            <a:pPr marL="133350" indent="0">
              <a:spcBef>
                <a:spcPts val="1100"/>
              </a:spcBef>
              <a:buSzPts val="2100"/>
              <a:buNone/>
            </a:pPr>
            <a:r>
              <a:rPr lang="en-US" sz="1800" dirty="0" err="1" smtClean="0">
                <a:latin typeface="Times New Roman"/>
                <a:ea typeface="Times New Roman"/>
                <a:cs typeface="Times New Roman"/>
                <a:sym typeface="Times New Roman"/>
              </a:rPr>
              <a:t>lw</a:t>
            </a:r>
            <a:r>
              <a:rPr lang="en-US" sz="1800" dirty="0" smtClean="0">
                <a:latin typeface="Times New Roman"/>
                <a:ea typeface="Times New Roman"/>
                <a:cs typeface="Times New Roman"/>
                <a:sym typeface="Times New Roman"/>
              </a:rPr>
              <a:t> $t4</a:t>
            </a:r>
            <a:r>
              <a:rPr lang="en-US" sz="1800" dirty="0">
                <a:latin typeface="Times New Roman"/>
                <a:ea typeface="Times New Roman"/>
                <a:cs typeface="Times New Roman"/>
                <a:sym typeface="Times New Roman"/>
              </a:rPr>
              <a:t>, 8($t2) </a:t>
            </a:r>
            <a:endParaRPr lang="en-US" sz="1800" dirty="0" smtClean="0">
              <a:latin typeface="Times New Roman"/>
              <a:ea typeface="Times New Roman"/>
              <a:cs typeface="Times New Roman"/>
              <a:sym typeface="Times New Roman"/>
            </a:endParaRPr>
          </a:p>
          <a:p>
            <a:pPr marL="133350" indent="0">
              <a:spcBef>
                <a:spcPts val="1100"/>
              </a:spcBef>
              <a:buSzPts val="2100"/>
              <a:buNone/>
            </a:pPr>
            <a:r>
              <a:rPr lang="en-US" sz="1800" dirty="0" err="1" smtClean="0">
                <a:latin typeface="Times New Roman"/>
                <a:ea typeface="Times New Roman"/>
                <a:cs typeface="Times New Roman"/>
                <a:sym typeface="Times New Roman"/>
              </a:rPr>
              <a:t>Tải</a:t>
            </a:r>
            <a:r>
              <a:rPr lang="en-US" sz="1800" dirty="0" smtClean="0">
                <a:latin typeface="Times New Roman"/>
                <a:ea typeface="Times New Roman"/>
                <a:cs typeface="Times New Roman"/>
                <a:sym typeface="Times New Roman"/>
              </a:rPr>
              <a:t> </a:t>
            </a:r>
            <a:r>
              <a:rPr lang="en-US" sz="1800" dirty="0" err="1" smtClean="0">
                <a:latin typeface="Times New Roman"/>
                <a:ea typeface="Times New Roman"/>
                <a:cs typeface="Times New Roman"/>
                <a:sym typeface="Times New Roman"/>
              </a:rPr>
              <a:t>dữ</a:t>
            </a:r>
            <a:r>
              <a:rPr lang="en-US" sz="1800" dirty="0" smtClean="0">
                <a:latin typeface="Times New Roman"/>
                <a:ea typeface="Times New Roman"/>
                <a:cs typeface="Times New Roman"/>
                <a:sym typeface="Times New Roman"/>
              </a:rPr>
              <a:t> </a:t>
            </a:r>
            <a:r>
              <a:rPr lang="en-US" sz="1800" dirty="0" err="1" smtClean="0">
                <a:latin typeface="Times New Roman"/>
                <a:ea typeface="Times New Roman"/>
                <a:cs typeface="Times New Roman"/>
                <a:sym typeface="Times New Roman"/>
              </a:rPr>
              <a:t>liệu</a:t>
            </a:r>
            <a:r>
              <a:rPr lang="en-US" sz="1800" dirty="0" smtClean="0">
                <a:latin typeface="Times New Roman"/>
                <a:ea typeface="Times New Roman"/>
                <a:cs typeface="Times New Roman"/>
                <a:sym typeface="Times New Roman"/>
              </a:rPr>
              <a:t> </a:t>
            </a:r>
            <a:r>
              <a:rPr lang="en-US" sz="1800" dirty="0" err="1" smtClean="0">
                <a:latin typeface="Times New Roman"/>
                <a:ea typeface="Times New Roman"/>
                <a:cs typeface="Times New Roman"/>
                <a:sym typeface="Times New Roman"/>
              </a:rPr>
              <a:t>vào</a:t>
            </a:r>
            <a:r>
              <a:rPr lang="en-US" sz="1800" dirty="0" smtClean="0">
                <a:latin typeface="Times New Roman"/>
                <a:ea typeface="Times New Roman"/>
                <a:cs typeface="Times New Roman"/>
                <a:sym typeface="Times New Roman"/>
              </a:rPr>
              <a:t> </a:t>
            </a:r>
            <a:r>
              <a:rPr lang="en-US" sz="1800" dirty="0" err="1" smtClean="0">
                <a:latin typeface="Times New Roman"/>
                <a:ea typeface="Times New Roman"/>
                <a:cs typeface="Times New Roman"/>
                <a:sym typeface="Times New Roman"/>
              </a:rPr>
              <a:t>thanh</a:t>
            </a:r>
            <a:r>
              <a:rPr lang="en-US" sz="1800" dirty="0" smtClean="0">
                <a:latin typeface="Times New Roman"/>
                <a:ea typeface="Times New Roman"/>
                <a:cs typeface="Times New Roman"/>
                <a:sym typeface="Times New Roman"/>
              </a:rPr>
              <a:t> </a:t>
            </a:r>
            <a:r>
              <a:rPr lang="en-US" sz="1800" dirty="0" err="1" smtClean="0">
                <a:latin typeface="Times New Roman"/>
                <a:ea typeface="Times New Roman"/>
                <a:cs typeface="Times New Roman"/>
                <a:sym typeface="Times New Roman"/>
              </a:rPr>
              <a:t>ghi</a:t>
            </a:r>
            <a:r>
              <a:rPr lang="en-US" sz="1800" dirty="0" smtClean="0">
                <a:latin typeface="Times New Roman"/>
                <a:ea typeface="Times New Roman"/>
                <a:cs typeface="Times New Roman"/>
                <a:sym typeface="Times New Roman"/>
              </a:rPr>
              <a:t> </a:t>
            </a:r>
            <a:r>
              <a:rPr lang="en-US" sz="1800" dirty="0" err="1" smtClean="0">
                <a:latin typeface="Times New Roman"/>
                <a:ea typeface="Times New Roman"/>
                <a:cs typeface="Times New Roman"/>
                <a:sym typeface="Times New Roman"/>
              </a:rPr>
              <a:t>thứ</a:t>
            </a:r>
            <a:r>
              <a:rPr lang="en-US" sz="1800" dirty="0" smtClean="0">
                <a:latin typeface="Times New Roman"/>
                <a:ea typeface="Times New Roman"/>
                <a:cs typeface="Times New Roman"/>
                <a:sym typeface="Times New Roman"/>
              </a:rPr>
              <a:t> 12 </a:t>
            </a:r>
            <a:r>
              <a:rPr lang="en-US" sz="1800" dirty="0" err="1" smtClean="0">
                <a:latin typeface="Times New Roman"/>
                <a:ea typeface="Times New Roman"/>
                <a:cs typeface="Times New Roman"/>
                <a:sym typeface="Times New Roman"/>
              </a:rPr>
              <a:t>từ</a:t>
            </a:r>
            <a:r>
              <a:rPr lang="en-US" sz="1800" dirty="0" smtClean="0">
                <a:latin typeface="Times New Roman"/>
                <a:ea typeface="Times New Roman"/>
                <a:cs typeface="Times New Roman"/>
                <a:sym typeface="Times New Roman"/>
              </a:rPr>
              <a:t> </a:t>
            </a:r>
            <a:r>
              <a:rPr lang="en-US" sz="1800" dirty="0" err="1" smtClean="0">
                <a:latin typeface="Times New Roman"/>
                <a:ea typeface="Times New Roman"/>
                <a:cs typeface="Times New Roman"/>
                <a:sym typeface="Times New Roman"/>
              </a:rPr>
              <a:t>địa</a:t>
            </a:r>
            <a:r>
              <a:rPr lang="en-US" sz="1800" dirty="0" smtClean="0">
                <a:latin typeface="Times New Roman"/>
                <a:ea typeface="Times New Roman"/>
                <a:cs typeface="Times New Roman"/>
                <a:sym typeface="Times New Roman"/>
              </a:rPr>
              <a:t> </a:t>
            </a:r>
            <a:r>
              <a:rPr lang="en-US" sz="1800" dirty="0" err="1" smtClean="0">
                <a:latin typeface="Times New Roman"/>
                <a:ea typeface="Times New Roman"/>
                <a:cs typeface="Times New Roman"/>
                <a:sym typeface="Times New Roman"/>
              </a:rPr>
              <a:t>chỉ</a:t>
            </a:r>
            <a:r>
              <a:rPr lang="en-US" sz="1800" dirty="0" smtClean="0">
                <a:latin typeface="Times New Roman"/>
                <a:ea typeface="Times New Roman"/>
                <a:cs typeface="Times New Roman"/>
                <a:sym typeface="Times New Roman"/>
              </a:rPr>
              <a:t> </a:t>
            </a:r>
            <a:r>
              <a:rPr lang="en-US" sz="1800" dirty="0" err="1" smtClean="0">
                <a:latin typeface="Times New Roman"/>
                <a:ea typeface="Times New Roman"/>
                <a:cs typeface="Times New Roman"/>
                <a:sym typeface="Times New Roman"/>
              </a:rPr>
              <a:t>của</a:t>
            </a:r>
            <a:r>
              <a:rPr lang="en-US" sz="1800" dirty="0" smtClean="0">
                <a:latin typeface="Times New Roman"/>
                <a:ea typeface="Times New Roman"/>
                <a:cs typeface="Times New Roman"/>
                <a:sym typeface="Times New Roman"/>
              </a:rPr>
              <a:t> </a:t>
            </a:r>
            <a:r>
              <a:rPr lang="en-US" sz="1800" dirty="0" err="1" smtClean="0">
                <a:latin typeface="Times New Roman"/>
                <a:ea typeface="Times New Roman"/>
                <a:cs typeface="Times New Roman"/>
                <a:sym typeface="Times New Roman"/>
              </a:rPr>
              <a:t>thanh</a:t>
            </a:r>
            <a:r>
              <a:rPr lang="en-US" sz="1800" dirty="0" smtClean="0">
                <a:latin typeface="Times New Roman"/>
                <a:ea typeface="Times New Roman"/>
                <a:cs typeface="Times New Roman"/>
                <a:sym typeface="Times New Roman"/>
              </a:rPr>
              <a:t> </a:t>
            </a:r>
            <a:r>
              <a:rPr lang="en-US" sz="1800" dirty="0" err="1" smtClean="0">
                <a:latin typeface="Times New Roman"/>
                <a:ea typeface="Times New Roman"/>
                <a:cs typeface="Times New Roman"/>
                <a:sym typeface="Times New Roman"/>
              </a:rPr>
              <a:t>ghi</a:t>
            </a:r>
            <a:r>
              <a:rPr lang="en-US" sz="1800" dirty="0" smtClean="0">
                <a:latin typeface="Times New Roman"/>
                <a:ea typeface="Times New Roman"/>
                <a:cs typeface="Times New Roman"/>
                <a:sym typeface="Times New Roman"/>
              </a:rPr>
              <a:t> </a:t>
            </a:r>
            <a:r>
              <a:rPr lang="en-US" sz="1800" dirty="0" err="1" smtClean="0">
                <a:latin typeface="Times New Roman"/>
                <a:ea typeface="Times New Roman"/>
                <a:cs typeface="Times New Roman"/>
                <a:sym typeface="Times New Roman"/>
              </a:rPr>
              <a:t>thứ</a:t>
            </a:r>
            <a:r>
              <a:rPr lang="en-US" sz="1800" dirty="0" smtClean="0">
                <a:latin typeface="Times New Roman"/>
                <a:ea typeface="Times New Roman"/>
                <a:cs typeface="Times New Roman"/>
                <a:sym typeface="Times New Roman"/>
              </a:rPr>
              <a:t> 10 </a:t>
            </a:r>
            <a:r>
              <a:rPr lang="en-US" sz="1800" dirty="0" err="1" smtClean="0">
                <a:latin typeface="Times New Roman"/>
                <a:ea typeface="Times New Roman"/>
                <a:cs typeface="Times New Roman"/>
                <a:sym typeface="Times New Roman"/>
              </a:rPr>
              <a:t>cộng</a:t>
            </a:r>
            <a:r>
              <a:rPr lang="en-US" sz="1800" dirty="0" smtClean="0">
                <a:latin typeface="Times New Roman"/>
                <a:ea typeface="Times New Roman"/>
                <a:cs typeface="Times New Roman"/>
                <a:sym typeface="Times New Roman"/>
              </a:rPr>
              <a:t> </a:t>
            </a:r>
            <a:r>
              <a:rPr lang="en-US" sz="1800" dirty="0" err="1" smtClean="0">
                <a:latin typeface="Times New Roman"/>
                <a:ea typeface="Times New Roman"/>
                <a:cs typeface="Times New Roman"/>
                <a:sym typeface="Times New Roman"/>
              </a:rPr>
              <a:t>với</a:t>
            </a:r>
            <a:r>
              <a:rPr lang="en-US" sz="1800" dirty="0" smtClean="0">
                <a:latin typeface="Times New Roman"/>
                <a:ea typeface="Times New Roman"/>
                <a:cs typeface="Times New Roman"/>
                <a:sym typeface="Times New Roman"/>
              </a:rPr>
              <a:t> 8 byte</a:t>
            </a:r>
          </a:p>
        </p:txBody>
      </p:sp>
      <p:cxnSp>
        <p:nvCxnSpPr>
          <p:cNvPr id="5" name="Straight Arrow Connector 4"/>
          <p:cNvCxnSpPr/>
          <p:nvPr/>
        </p:nvCxnSpPr>
        <p:spPr>
          <a:xfrm flipV="1">
            <a:off x="7498080" y="1268731"/>
            <a:ext cx="1616295" cy="2855213"/>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cxnSp>
        <p:nvCxnSpPr>
          <p:cNvPr id="7" name="Straight Arrow Connector 6"/>
          <p:cNvCxnSpPr/>
          <p:nvPr/>
        </p:nvCxnSpPr>
        <p:spPr>
          <a:xfrm flipV="1">
            <a:off x="7891272" y="2089405"/>
            <a:ext cx="1234440" cy="2226563"/>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cxnSp>
        <p:nvCxnSpPr>
          <p:cNvPr id="10" name="Straight Arrow Connector 9"/>
          <p:cNvCxnSpPr/>
          <p:nvPr/>
        </p:nvCxnSpPr>
        <p:spPr>
          <a:xfrm flipV="1">
            <a:off x="8378343" y="2962656"/>
            <a:ext cx="747369" cy="1469608"/>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cxnSp>
        <p:nvCxnSpPr>
          <p:cNvPr id="12" name="Straight Arrow Connector 11"/>
          <p:cNvCxnSpPr/>
          <p:nvPr/>
        </p:nvCxnSpPr>
        <p:spPr>
          <a:xfrm flipV="1">
            <a:off x="8414919" y="3803904"/>
            <a:ext cx="783945" cy="813817"/>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cxnSp>
        <p:nvCxnSpPr>
          <p:cNvPr id="14" name="Straight Arrow Connector 13"/>
          <p:cNvCxnSpPr/>
          <p:nvPr/>
        </p:nvCxnSpPr>
        <p:spPr>
          <a:xfrm>
            <a:off x="8508492" y="4745736"/>
            <a:ext cx="653796" cy="182880"/>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862688525"/>
      </p:ext>
    </p:extLst>
  </p:cSld>
  <p:clrMapOvr>
    <a:masterClrMapping/>
  </p:clrMapOvr>
  <p:transition spd="med">
    <p:push/>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gradFill>
          <a:gsLst>
            <a:gs pos="0">
              <a:srgbClr val="FFFFFF">
                <a:alpha val="6666"/>
              </a:srgbClr>
            </a:gs>
            <a:gs pos="68000">
              <a:srgbClr val="FFFFFF">
                <a:alpha val="6666"/>
              </a:srgbClr>
            </a:gs>
            <a:gs pos="100000">
              <a:srgbClr val="80FFB5">
                <a:alpha val="46666"/>
              </a:srgbClr>
            </a:gs>
          </a:gsLst>
          <a:lin ang="16200000" scaled="0"/>
        </a:gradFill>
        <a:effectLst/>
      </p:bgPr>
    </p:bg>
    <p:spTree>
      <p:nvGrpSpPr>
        <p:cNvPr id="1" name="Shape 207"/>
        <p:cNvGrpSpPr/>
        <p:nvPr/>
      </p:nvGrpSpPr>
      <p:grpSpPr>
        <a:xfrm>
          <a:off x="0" y="0"/>
          <a:ext cx="0" cy="0"/>
          <a:chOff x="0" y="0"/>
          <a:chExt cx="0" cy="0"/>
        </a:xfrm>
      </p:grpSpPr>
      <p:sp>
        <p:nvSpPr>
          <p:cNvPr id="208" name="Google Shape;208;p3"/>
          <p:cNvSpPr txBox="1">
            <a:spLocks noGrp="1"/>
          </p:cNvSpPr>
          <p:nvPr>
            <p:ph type="title"/>
          </p:nvPr>
        </p:nvSpPr>
        <p:spPr>
          <a:xfrm>
            <a:off x="838200" y="309437"/>
            <a:ext cx="10515600" cy="694056"/>
          </a:xfrm>
          <a:prstGeom prst="rect">
            <a:avLst/>
          </a:prstGeom>
          <a:noFill/>
          <a:ln>
            <a:noFill/>
          </a:ln>
        </p:spPr>
        <p:txBody>
          <a:bodyPr spcFirstLastPara="1" wrap="square" lIns="91425" tIns="45700" rIns="91425" bIns="45700" anchor="ctr" anchorCtr="0">
            <a:normAutofit/>
          </a:bodyPr>
          <a:lstStyle/>
          <a:p>
            <a:pPr lvl="0">
              <a:buClr>
                <a:srgbClr val="007C33"/>
              </a:buClr>
              <a:buSzPct val="100000"/>
            </a:pPr>
            <a:r>
              <a:rPr lang="en-US" sz="3200" b="1" u="sng" dirty="0" err="1" smtClean="0">
                <a:solidFill>
                  <a:srgbClr val="007C33"/>
                </a:solidFill>
                <a:latin typeface="Times New Roman"/>
                <a:cs typeface="Times New Roman"/>
                <a:sym typeface="Times New Roman"/>
              </a:rPr>
              <a:t>Kết</a:t>
            </a:r>
            <a:r>
              <a:rPr lang="en-US" sz="3200" b="1" u="sng" dirty="0" smtClean="0">
                <a:solidFill>
                  <a:srgbClr val="007C33"/>
                </a:solidFill>
                <a:latin typeface="Times New Roman"/>
                <a:cs typeface="Times New Roman"/>
                <a:sym typeface="Times New Roman"/>
              </a:rPr>
              <a:t> </a:t>
            </a:r>
            <a:r>
              <a:rPr lang="en-US" sz="3200" b="1" u="sng" dirty="0" err="1" smtClean="0">
                <a:solidFill>
                  <a:srgbClr val="007C33"/>
                </a:solidFill>
                <a:latin typeface="Times New Roman"/>
                <a:cs typeface="Times New Roman"/>
                <a:sym typeface="Times New Roman"/>
              </a:rPr>
              <a:t>Quả</a:t>
            </a:r>
            <a:r>
              <a:rPr lang="en-US" sz="3200" b="1" u="sng" dirty="0" smtClean="0">
                <a:solidFill>
                  <a:srgbClr val="007C33"/>
                </a:solidFill>
                <a:latin typeface="Times New Roman"/>
                <a:cs typeface="Times New Roman"/>
                <a:sym typeface="Times New Roman"/>
              </a:rPr>
              <a:t> </a:t>
            </a:r>
            <a:r>
              <a:rPr lang="en-US" sz="3200" b="1" u="sng" dirty="0" err="1" smtClean="0">
                <a:solidFill>
                  <a:srgbClr val="007C33"/>
                </a:solidFill>
                <a:latin typeface="Times New Roman"/>
                <a:cs typeface="Times New Roman"/>
                <a:sym typeface="Times New Roman"/>
              </a:rPr>
              <a:t>Thực</a:t>
            </a:r>
            <a:r>
              <a:rPr lang="en-US" sz="3200" b="1" u="sng" dirty="0" smtClean="0">
                <a:solidFill>
                  <a:srgbClr val="007C33"/>
                </a:solidFill>
                <a:latin typeface="Times New Roman"/>
                <a:cs typeface="Times New Roman"/>
                <a:sym typeface="Times New Roman"/>
              </a:rPr>
              <a:t> </a:t>
            </a:r>
            <a:r>
              <a:rPr lang="en-US" sz="3200" b="1" u="sng" dirty="0" err="1" smtClean="0">
                <a:solidFill>
                  <a:srgbClr val="007C33"/>
                </a:solidFill>
                <a:latin typeface="Times New Roman"/>
                <a:cs typeface="Times New Roman"/>
                <a:sym typeface="Times New Roman"/>
              </a:rPr>
              <a:t>Thi</a:t>
            </a:r>
            <a:endParaRPr sz="3200" u="sng" dirty="0">
              <a:solidFill>
                <a:srgbClr val="007C33"/>
              </a:solidFill>
            </a:endParaRPr>
          </a:p>
        </p:txBody>
      </p:sp>
      <p:pic>
        <p:nvPicPr>
          <p:cNvPr id="210" name="Google Shape;210;p3" descr="Khoa Kỹ Thuật Máy Tính - CE.UIT - Logo chính thức của khoa KTMT | Facebook"/>
          <p:cNvPicPr preferRelativeResize="0"/>
          <p:nvPr/>
        </p:nvPicPr>
        <p:blipFill rotWithShape="1">
          <a:blip r:embed="rId3">
            <a:alphaModFix/>
          </a:blip>
          <a:srcRect l="10817" t="14436" r="10066" b="24267"/>
          <a:stretch/>
        </p:blipFill>
        <p:spPr>
          <a:xfrm>
            <a:off x="10917817" y="253379"/>
            <a:ext cx="1036725" cy="806172"/>
          </a:xfrm>
          <a:prstGeom prst="rect">
            <a:avLst/>
          </a:prstGeom>
          <a:noFill/>
          <a:ln w="9525" cap="flat" cmpd="sng">
            <a:solidFill>
              <a:srgbClr val="00F967"/>
            </a:solidFill>
            <a:prstDash val="solid"/>
            <a:round/>
            <a:headEnd type="none" w="sm" len="sm"/>
            <a:tailEnd type="none" w="sm" len="sm"/>
          </a:ln>
          <a:effectLst>
            <a:outerShdw blurRad="50800" dist="38100" dir="2700000" algn="tl" rotWithShape="0">
              <a:srgbClr val="000000">
                <a:alpha val="40000"/>
              </a:srgbClr>
            </a:outerShdw>
          </a:effectLst>
        </p:spPr>
      </p:pic>
      <p:sp>
        <p:nvSpPr>
          <p:cNvPr id="211" name="Google Shape;211;p3"/>
          <p:cNvSpPr txBox="1"/>
          <p:nvPr/>
        </p:nvSpPr>
        <p:spPr>
          <a:xfrm>
            <a:off x="81268" y="6488539"/>
            <a:ext cx="3964951"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dirty="0">
                <a:solidFill>
                  <a:schemeClr val="dk1"/>
                </a:solidFill>
                <a:latin typeface="Century"/>
                <a:ea typeface="Century"/>
                <a:cs typeface="Century"/>
                <a:sym typeface="Century"/>
              </a:rPr>
              <a:t>Tuesday 5/11/2024 – ĐHQG TPHCM – UIT – KTMT</a:t>
            </a:r>
            <a:endParaRPr dirty="0"/>
          </a:p>
        </p:txBody>
      </p:sp>
      <p:sp>
        <p:nvSpPr>
          <p:cNvPr id="2" name="AutoShape 2" descr="blob:https://www.facebook.com/2265b258-0480-4ef6-b6e3-338950724a25"/>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Google Shape;209;p3"/>
          <p:cNvSpPr txBox="1">
            <a:spLocks noGrp="1"/>
          </p:cNvSpPr>
          <p:nvPr>
            <p:ph type="body" idx="1"/>
          </p:nvPr>
        </p:nvSpPr>
        <p:spPr>
          <a:xfrm>
            <a:off x="8938565" y="978408"/>
            <a:ext cx="2875483" cy="5056632"/>
          </a:xfrm>
          <a:prstGeom prst="rect">
            <a:avLst/>
          </a:prstGeom>
          <a:noFill/>
          <a:ln>
            <a:noFill/>
          </a:ln>
        </p:spPr>
        <p:txBody>
          <a:bodyPr spcFirstLastPara="1" wrap="square" lIns="91425" tIns="45700" rIns="91425" bIns="45700" numCol="1" anchor="t" anchorCtr="0">
            <a:normAutofit/>
          </a:bodyPr>
          <a:lstStyle/>
          <a:p>
            <a:pPr marL="133350" indent="0">
              <a:spcBef>
                <a:spcPts val="1100"/>
              </a:spcBef>
              <a:buSzPts val="2100"/>
              <a:buNone/>
            </a:pPr>
            <a:r>
              <a:rPr lang="en-US" sz="1800" dirty="0" err="1" smtClean="0">
                <a:latin typeface="Times New Roman"/>
                <a:ea typeface="Times New Roman"/>
                <a:cs typeface="Times New Roman"/>
                <a:sym typeface="Times New Roman"/>
              </a:rPr>
              <a:t>Riêng</a:t>
            </a:r>
            <a:r>
              <a:rPr lang="en-US" sz="1800" dirty="0" smtClean="0">
                <a:latin typeface="Times New Roman"/>
                <a:ea typeface="Times New Roman"/>
                <a:cs typeface="Times New Roman"/>
                <a:sym typeface="Times New Roman"/>
              </a:rPr>
              <a:t> </a:t>
            </a:r>
            <a:r>
              <a:rPr lang="en-US" sz="1800" dirty="0" err="1" smtClean="0">
                <a:latin typeface="Times New Roman"/>
                <a:ea typeface="Times New Roman"/>
                <a:cs typeface="Times New Roman"/>
                <a:sym typeface="Times New Roman"/>
              </a:rPr>
              <a:t>lệnh</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sw</a:t>
            </a:r>
            <a:r>
              <a:rPr lang="en-US" sz="1800" dirty="0">
                <a:latin typeface="Times New Roman"/>
                <a:ea typeface="Times New Roman"/>
                <a:cs typeface="Times New Roman"/>
                <a:sym typeface="Times New Roman"/>
              </a:rPr>
              <a:t> $t3, 8($t2) </a:t>
            </a:r>
          </a:p>
          <a:p>
            <a:pPr marL="133350" indent="0">
              <a:spcBef>
                <a:spcPts val="1100"/>
              </a:spcBef>
              <a:buSzPts val="2100"/>
              <a:buNone/>
            </a:pPr>
            <a:r>
              <a:rPr lang="en-US" sz="1800" dirty="0" err="1" smtClean="0">
                <a:latin typeface="Times New Roman"/>
                <a:ea typeface="Times New Roman"/>
                <a:cs typeface="Times New Roman"/>
                <a:sym typeface="Times New Roman"/>
              </a:rPr>
              <a:t>Lưu</a:t>
            </a:r>
            <a:r>
              <a:rPr lang="en-US" sz="1800" dirty="0" smtClean="0">
                <a:latin typeface="Times New Roman"/>
                <a:ea typeface="Times New Roman"/>
                <a:cs typeface="Times New Roman"/>
                <a:sym typeface="Times New Roman"/>
              </a:rPr>
              <a:t> </a:t>
            </a:r>
            <a:r>
              <a:rPr lang="en-US" sz="1800" dirty="0" err="1" smtClean="0">
                <a:latin typeface="Times New Roman"/>
                <a:ea typeface="Times New Roman"/>
                <a:cs typeface="Times New Roman"/>
                <a:sym typeface="Times New Roman"/>
              </a:rPr>
              <a:t>giá</a:t>
            </a:r>
            <a:r>
              <a:rPr lang="en-US" sz="1800" dirty="0" smtClean="0">
                <a:latin typeface="Times New Roman"/>
                <a:ea typeface="Times New Roman"/>
                <a:cs typeface="Times New Roman"/>
                <a:sym typeface="Times New Roman"/>
              </a:rPr>
              <a:t> </a:t>
            </a:r>
            <a:r>
              <a:rPr lang="en-US" sz="1800" dirty="0" err="1" smtClean="0">
                <a:latin typeface="Times New Roman"/>
                <a:ea typeface="Times New Roman"/>
                <a:cs typeface="Times New Roman"/>
                <a:sym typeface="Times New Roman"/>
              </a:rPr>
              <a:t>trị</a:t>
            </a:r>
            <a:r>
              <a:rPr lang="en-US" sz="1800" dirty="0" smtClean="0">
                <a:latin typeface="Times New Roman"/>
                <a:ea typeface="Times New Roman"/>
                <a:cs typeface="Times New Roman"/>
                <a:sym typeface="Times New Roman"/>
              </a:rPr>
              <a:t> </a:t>
            </a:r>
            <a:r>
              <a:rPr lang="en-US" sz="1800" dirty="0" err="1" smtClean="0">
                <a:latin typeface="Times New Roman"/>
                <a:ea typeface="Times New Roman"/>
                <a:cs typeface="Times New Roman"/>
                <a:sym typeface="Times New Roman"/>
              </a:rPr>
              <a:t>của</a:t>
            </a:r>
            <a:r>
              <a:rPr lang="en-US" sz="1800" dirty="0" smtClean="0">
                <a:latin typeface="Times New Roman"/>
                <a:ea typeface="Times New Roman"/>
                <a:cs typeface="Times New Roman"/>
                <a:sym typeface="Times New Roman"/>
              </a:rPr>
              <a:t> </a:t>
            </a:r>
            <a:r>
              <a:rPr lang="en-US" sz="1800" dirty="0" err="1" smtClean="0">
                <a:latin typeface="Times New Roman"/>
                <a:ea typeface="Times New Roman"/>
                <a:cs typeface="Times New Roman"/>
                <a:sym typeface="Times New Roman"/>
              </a:rPr>
              <a:t>thanh</a:t>
            </a:r>
            <a:r>
              <a:rPr lang="en-US" sz="1800" dirty="0" smtClean="0">
                <a:latin typeface="Times New Roman"/>
                <a:ea typeface="Times New Roman"/>
                <a:cs typeface="Times New Roman"/>
                <a:sym typeface="Times New Roman"/>
              </a:rPr>
              <a:t> </a:t>
            </a:r>
            <a:r>
              <a:rPr lang="en-US" sz="1800" dirty="0" err="1" smtClean="0">
                <a:latin typeface="Times New Roman"/>
                <a:ea typeface="Times New Roman"/>
                <a:cs typeface="Times New Roman"/>
                <a:sym typeface="Times New Roman"/>
              </a:rPr>
              <a:t>ghi</a:t>
            </a:r>
            <a:r>
              <a:rPr lang="en-US" sz="1800" dirty="0" smtClean="0">
                <a:latin typeface="Times New Roman"/>
                <a:ea typeface="Times New Roman"/>
                <a:cs typeface="Times New Roman"/>
                <a:sym typeface="Times New Roman"/>
              </a:rPr>
              <a:t> $t3 </a:t>
            </a:r>
            <a:r>
              <a:rPr lang="en-US" sz="1800" dirty="0" err="1" smtClean="0">
                <a:latin typeface="Times New Roman"/>
                <a:ea typeface="Times New Roman"/>
                <a:cs typeface="Times New Roman"/>
                <a:sym typeface="Times New Roman"/>
              </a:rPr>
              <a:t>vào</a:t>
            </a:r>
            <a:r>
              <a:rPr lang="en-US" sz="1800" dirty="0" smtClean="0">
                <a:latin typeface="Times New Roman"/>
                <a:ea typeface="Times New Roman"/>
                <a:cs typeface="Times New Roman"/>
                <a:sym typeface="Times New Roman"/>
              </a:rPr>
              <a:t> </a:t>
            </a:r>
            <a:r>
              <a:rPr lang="en-US" sz="1800" dirty="0" err="1" smtClean="0">
                <a:latin typeface="Times New Roman"/>
                <a:ea typeface="Times New Roman"/>
                <a:cs typeface="Times New Roman"/>
                <a:sym typeface="Times New Roman"/>
              </a:rPr>
              <a:t>bộ</a:t>
            </a:r>
            <a:r>
              <a:rPr lang="en-US" sz="1800" dirty="0" smtClean="0">
                <a:latin typeface="Times New Roman"/>
                <a:ea typeface="Times New Roman"/>
                <a:cs typeface="Times New Roman"/>
                <a:sym typeface="Times New Roman"/>
              </a:rPr>
              <a:t> </a:t>
            </a:r>
            <a:r>
              <a:rPr lang="en-US" sz="1800" dirty="0" err="1" smtClean="0">
                <a:latin typeface="Times New Roman"/>
                <a:ea typeface="Times New Roman"/>
                <a:cs typeface="Times New Roman"/>
                <a:sym typeface="Times New Roman"/>
              </a:rPr>
              <a:t>nhớ</a:t>
            </a:r>
            <a:r>
              <a:rPr lang="en-US" sz="1800" dirty="0" smtClean="0">
                <a:latin typeface="Times New Roman"/>
                <a:ea typeface="Times New Roman"/>
                <a:cs typeface="Times New Roman"/>
                <a:sym typeface="Times New Roman"/>
              </a:rPr>
              <a:t> </a:t>
            </a:r>
            <a:r>
              <a:rPr lang="en-US" sz="1800" dirty="0" err="1" smtClean="0">
                <a:latin typeface="Times New Roman"/>
                <a:ea typeface="Times New Roman"/>
                <a:cs typeface="Times New Roman"/>
                <a:sym typeface="Times New Roman"/>
              </a:rPr>
              <a:t>tại</a:t>
            </a:r>
            <a:r>
              <a:rPr lang="en-US" sz="1800" dirty="0" smtClean="0">
                <a:latin typeface="Times New Roman"/>
                <a:ea typeface="Times New Roman"/>
                <a:cs typeface="Times New Roman"/>
                <a:sym typeface="Times New Roman"/>
              </a:rPr>
              <a:t> </a:t>
            </a:r>
            <a:r>
              <a:rPr lang="en-US" sz="1800" dirty="0" err="1" smtClean="0">
                <a:latin typeface="Times New Roman"/>
                <a:ea typeface="Times New Roman"/>
                <a:cs typeface="Times New Roman"/>
                <a:sym typeface="Times New Roman"/>
              </a:rPr>
              <a:t>địa</a:t>
            </a:r>
            <a:r>
              <a:rPr lang="en-US" sz="1800" dirty="0" smtClean="0">
                <a:latin typeface="Times New Roman"/>
                <a:ea typeface="Times New Roman"/>
                <a:cs typeface="Times New Roman"/>
                <a:sym typeface="Times New Roman"/>
              </a:rPr>
              <a:t> </a:t>
            </a:r>
            <a:r>
              <a:rPr lang="en-US" sz="1800" dirty="0" err="1" smtClean="0">
                <a:latin typeface="Times New Roman"/>
                <a:ea typeface="Times New Roman"/>
                <a:cs typeface="Times New Roman"/>
                <a:sym typeface="Times New Roman"/>
              </a:rPr>
              <a:t>chỉ</a:t>
            </a:r>
            <a:r>
              <a:rPr lang="en-US" sz="1800" dirty="0" smtClean="0">
                <a:latin typeface="Times New Roman"/>
                <a:ea typeface="Times New Roman"/>
                <a:cs typeface="Times New Roman"/>
                <a:sym typeface="Times New Roman"/>
              </a:rPr>
              <a:t> </a:t>
            </a:r>
            <a:r>
              <a:rPr lang="en-US" sz="1800" dirty="0" err="1" smtClean="0">
                <a:latin typeface="Times New Roman"/>
                <a:ea typeface="Times New Roman"/>
                <a:cs typeface="Times New Roman"/>
                <a:sym typeface="Times New Roman"/>
              </a:rPr>
              <a:t>tính</a:t>
            </a:r>
            <a:r>
              <a:rPr lang="en-US" sz="1800" dirty="0" smtClean="0">
                <a:latin typeface="Times New Roman"/>
                <a:ea typeface="Times New Roman"/>
                <a:cs typeface="Times New Roman"/>
                <a:sym typeface="Times New Roman"/>
              </a:rPr>
              <a:t> </a:t>
            </a:r>
            <a:r>
              <a:rPr lang="en-US" sz="1800" dirty="0" err="1" smtClean="0">
                <a:latin typeface="Times New Roman"/>
                <a:ea typeface="Times New Roman"/>
                <a:cs typeface="Times New Roman"/>
                <a:sym typeface="Times New Roman"/>
              </a:rPr>
              <a:t>từ</a:t>
            </a:r>
            <a:r>
              <a:rPr lang="en-US" sz="1800" dirty="0" smtClean="0">
                <a:latin typeface="Times New Roman"/>
                <a:ea typeface="Times New Roman"/>
                <a:cs typeface="Times New Roman"/>
                <a:sym typeface="Times New Roman"/>
              </a:rPr>
              <a:t> </a:t>
            </a:r>
            <a:r>
              <a:rPr lang="en-US" sz="1800" dirty="0" err="1" smtClean="0">
                <a:latin typeface="Times New Roman"/>
                <a:ea typeface="Times New Roman"/>
                <a:cs typeface="Times New Roman"/>
                <a:sym typeface="Times New Roman"/>
              </a:rPr>
              <a:t>giá</a:t>
            </a:r>
            <a:r>
              <a:rPr lang="en-US" sz="1800" dirty="0" smtClean="0">
                <a:latin typeface="Times New Roman"/>
                <a:ea typeface="Times New Roman"/>
                <a:cs typeface="Times New Roman"/>
                <a:sym typeface="Times New Roman"/>
              </a:rPr>
              <a:t> </a:t>
            </a:r>
            <a:r>
              <a:rPr lang="en-US" sz="1800" dirty="0" err="1" smtClean="0">
                <a:latin typeface="Times New Roman"/>
                <a:ea typeface="Times New Roman"/>
                <a:cs typeface="Times New Roman"/>
                <a:sym typeface="Times New Roman"/>
              </a:rPr>
              <a:t>trị</a:t>
            </a:r>
            <a:r>
              <a:rPr lang="en-US" sz="1800" dirty="0" smtClean="0">
                <a:latin typeface="Times New Roman"/>
                <a:ea typeface="Times New Roman"/>
                <a:cs typeface="Times New Roman"/>
                <a:sym typeface="Times New Roman"/>
              </a:rPr>
              <a:t> </a:t>
            </a:r>
            <a:r>
              <a:rPr lang="en-US" sz="1800" dirty="0" err="1" smtClean="0">
                <a:latin typeface="Times New Roman"/>
                <a:ea typeface="Times New Roman"/>
                <a:cs typeface="Times New Roman"/>
                <a:sym typeface="Times New Roman"/>
              </a:rPr>
              <a:t>của</a:t>
            </a:r>
            <a:r>
              <a:rPr lang="en-US" sz="1800" dirty="0" smtClean="0">
                <a:latin typeface="Times New Roman"/>
                <a:ea typeface="Times New Roman"/>
                <a:cs typeface="Times New Roman"/>
                <a:sym typeface="Times New Roman"/>
              </a:rPr>
              <a:t> $t2 + 8 byte.</a:t>
            </a:r>
          </a:p>
          <a:p>
            <a:pPr marL="133350" indent="0">
              <a:spcBef>
                <a:spcPts val="1100"/>
              </a:spcBef>
              <a:buSzPts val="2100"/>
              <a:buNone/>
            </a:pPr>
            <a:r>
              <a:rPr lang="en-US" sz="1800" dirty="0" err="1" smtClean="0">
                <a:latin typeface="Times New Roman"/>
                <a:ea typeface="Times New Roman"/>
                <a:cs typeface="Times New Roman"/>
                <a:sym typeface="Times New Roman"/>
              </a:rPr>
              <a:t>Như</a:t>
            </a:r>
            <a:r>
              <a:rPr lang="en-US" sz="1800" dirty="0" smtClean="0">
                <a:latin typeface="Times New Roman"/>
                <a:ea typeface="Times New Roman"/>
                <a:cs typeface="Times New Roman"/>
                <a:sym typeface="Times New Roman"/>
              </a:rPr>
              <a:t> </a:t>
            </a:r>
            <a:r>
              <a:rPr lang="en-US" sz="1800" dirty="0" err="1" smtClean="0">
                <a:latin typeface="Times New Roman"/>
                <a:ea typeface="Times New Roman"/>
                <a:cs typeface="Times New Roman"/>
                <a:sym typeface="Times New Roman"/>
              </a:rPr>
              <a:t>hình</a:t>
            </a:r>
            <a:r>
              <a:rPr lang="en-US" sz="1800" dirty="0" smtClean="0">
                <a:latin typeface="Times New Roman"/>
                <a:ea typeface="Times New Roman"/>
                <a:cs typeface="Times New Roman"/>
                <a:sym typeface="Times New Roman"/>
              </a:rPr>
              <a:t> </a:t>
            </a:r>
            <a:r>
              <a:rPr lang="en-US" sz="1800" dirty="0" err="1" smtClean="0">
                <a:latin typeface="Times New Roman"/>
                <a:ea typeface="Times New Roman"/>
                <a:cs typeface="Times New Roman"/>
                <a:sym typeface="Times New Roman"/>
              </a:rPr>
              <a:t>bên</a:t>
            </a:r>
            <a:r>
              <a:rPr lang="en-US" sz="1800" dirty="0" smtClean="0">
                <a:latin typeface="Times New Roman"/>
                <a:ea typeface="Times New Roman"/>
                <a:cs typeface="Times New Roman"/>
                <a:sym typeface="Times New Roman"/>
              </a:rPr>
              <a:t> </a:t>
            </a:r>
            <a:r>
              <a:rPr lang="en-US" sz="1800" dirty="0" err="1" smtClean="0">
                <a:latin typeface="Times New Roman"/>
                <a:ea typeface="Times New Roman"/>
                <a:cs typeface="Times New Roman"/>
                <a:sym typeface="Times New Roman"/>
              </a:rPr>
              <a:t>thì</a:t>
            </a:r>
            <a:r>
              <a:rPr lang="en-US" sz="1800" dirty="0" smtClean="0">
                <a:latin typeface="Times New Roman"/>
                <a:ea typeface="Times New Roman"/>
                <a:cs typeface="Times New Roman"/>
                <a:sym typeface="Times New Roman"/>
              </a:rPr>
              <a:t> </a:t>
            </a:r>
            <a:r>
              <a:rPr lang="en-US" sz="1800" dirty="0" err="1" smtClean="0">
                <a:latin typeface="Times New Roman"/>
                <a:ea typeface="Times New Roman"/>
                <a:cs typeface="Times New Roman"/>
                <a:sym typeface="Times New Roman"/>
              </a:rPr>
              <a:t>giá</a:t>
            </a:r>
            <a:r>
              <a:rPr lang="en-US" sz="1800" dirty="0" smtClean="0">
                <a:latin typeface="Times New Roman"/>
                <a:ea typeface="Times New Roman"/>
                <a:cs typeface="Times New Roman"/>
                <a:sym typeface="Times New Roman"/>
              </a:rPr>
              <a:t> </a:t>
            </a:r>
            <a:r>
              <a:rPr lang="en-US" sz="1800" dirty="0" err="1" smtClean="0">
                <a:latin typeface="Times New Roman"/>
                <a:ea typeface="Times New Roman"/>
                <a:cs typeface="Times New Roman"/>
                <a:sym typeface="Times New Roman"/>
              </a:rPr>
              <a:t>trị</a:t>
            </a:r>
            <a:r>
              <a:rPr lang="en-US" sz="1800" dirty="0" smtClean="0">
                <a:latin typeface="Times New Roman"/>
                <a:ea typeface="Times New Roman"/>
                <a:cs typeface="Times New Roman"/>
                <a:sym typeface="Times New Roman"/>
              </a:rPr>
              <a:t> 200 </a:t>
            </a:r>
            <a:r>
              <a:rPr lang="en-US" sz="1800" dirty="0" err="1" smtClean="0">
                <a:latin typeface="Times New Roman"/>
                <a:ea typeface="Times New Roman"/>
                <a:cs typeface="Times New Roman"/>
                <a:sym typeface="Times New Roman"/>
              </a:rPr>
              <a:t>sẽ</a:t>
            </a:r>
            <a:r>
              <a:rPr lang="en-US" sz="1800" dirty="0" smtClean="0">
                <a:latin typeface="Times New Roman"/>
                <a:ea typeface="Times New Roman"/>
                <a:cs typeface="Times New Roman"/>
                <a:sym typeface="Times New Roman"/>
              </a:rPr>
              <a:t> </a:t>
            </a:r>
            <a:r>
              <a:rPr lang="en-US" sz="1800" dirty="0" err="1" smtClean="0">
                <a:latin typeface="Times New Roman"/>
                <a:ea typeface="Times New Roman"/>
                <a:cs typeface="Times New Roman"/>
                <a:sym typeface="Times New Roman"/>
              </a:rPr>
              <a:t>được</a:t>
            </a:r>
            <a:r>
              <a:rPr lang="en-US" sz="1800" dirty="0" smtClean="0">
                <a:latin typeface="Times New Roman"/>
                <a:ea typeface="Times New Roman"/>
                <a:cs typeface="Times New Roman"/>
                <a:sym typeface="Times New Roman"/>
              </a:rPr>
              <a:t> </a:t>
            </a:r>
            <a:r>
              <a:rPr lang="en-US" sz="1800" dirty="0" err="1" smtClean="0">
                <a:latin typeface="Times New Roman"/>
                <a:ea typeface="Times New Roman"/>
                <a:cs typeface="Times New Roman"/>
                <a:sym typeface="Times New Roman"/>
              </a:rPr>
              <a:t>lưu</a:t>
            </a:r>
            <a:r>
              <a:rPr lang="en-US" sz="1800" dirty="0" smtClean="0">
                <a:latin typeface="Times New Roman"/>
                <a:ea typeface="Times New Roman"/>
                <a:cs typeface="Times New Roman"/>
                <a:sym typeface="Times New Roman"/>
              </a:rPr>
              <a:t> </a:t>
            </a:r>
            <a:r>
              <a:rPr lang="en-US" sz="1800" dirty="0" err="1" smtClean="0">
                <a:latin typeface="Times New Roman"/>
                <a:ea typeface="Times New Roman"/>
                <a:cs typeface="Times New Roman"/>
                <a:sym typeface="Times New Roman"/>
              </a:rPr>
              <a:t>vào</a:t>
            </a:r>
            <a:r>
              <a:rPr lang="en-US" sz="1800" dirty="0" smtClean="0">
                <a:latin typeface="Times New Roman"/>
                <a:ea typeface="Times New Roman"/>
                <a:cs typeface="Times New Roman"/>
                <a:sym typeface="Times New Roman"/>
              </a:rPr>
              <a:t> </a:t>
            </a:r>
            <a:r>
              <a:rPr lang="en-US" sz="1800" dirty="0" err="1" smtClean="0">
                <a:latin typeface="Times New Roman"/>
                <a:ea typeface="Times New Roman"/>
                <a:cs typeface="Times New Roman"/>
                <a:sym typeface="Times New Roman"/>
              </a:rPr>
              <a:t>vùng</a:t>
            </a:r>
            <a:r>
              <a:rPr lang="en-US" sz="1800" dirty="0" smtClean="0">
                <a:latin typeface="Times New Roman"/>
                <a:ea typeface="Times New Roman"/>
                <a:cs typeface="Times New Roman"/>
                <a:sym typeface="Times New Roman"/>
              </a:rPr>
              <a:t> </a:t>
            </a:r>
            <a:r>
              <a:rPr lang="en-US" sz="1800" dirty="0" err="1" smtClean="0">
                <a:latin typeface="Times New Roman"/>
                <a:ea typeface="Times New Roman"/>
                <a:cs typeface="Times New Roman"/>
                <a:sym typeface="Times New Roman"/>
              </a:rPr>
              <a:t>nhớ</a:t>
            </a:r>
            <a:r>
              <a:rPr lang="en-US" sz="1800" dirty="0" smtClean="0">
                <a:latin typeface="Times New Roman"/>
                <a:ea typeface="Times New Roman"/>
                <a:cs typeface="Times New Roman"/>
                <a:sym typeface="Times New Roman"/>
              </a:rPr>
              <a:t> </a:t>
            </a:r>
          </a:p>
          <a:p>
            <a:pPr marL="133350" indent="0">
              <a:spcBef>
                <a:spcPts val="1100"/>
              </a:spcBef>
              <a:buSzPts val="2100"/>
              <a:buNone/>
            </a:pPr>
            <a:r>
              <a:rPr lang="en-US" sz="1800" dirty="0" err="1">
                <a:latin typeface="Times New Roman"/>
                <a:ea typeface="Times New Roman"/>
                <a:cs typeface="Times New Roman"/>
                <a:sym typeface="Times New Roman"/>
              </a:rPr>
              <a:t>t</a:t>
            </a:r>
            <a:r>
              <a:rPr lang="en-US" sz="1800" dirty="0" err="1" smtClean="0">
                <a:latin typeface="Times New Roman"/>
                <a:ea typeface="Times New Roman"/>
                <a:cs typeface="Times New Roman"/>
                <a:sym typeface="Times New Roman"/>
              </a:rPr>
              <a:t>ừ</a:t>
            </a:r>
            <a:r>
              <a:rPr lang="en-US" sz="1800" dirty="0" smtClean="0">
                <a:latin typeface="Times New Roman"/>
                <a:ea typeface="Times New Roman"/>
                <a:cs typeface="Times New Roman"/>
                <a:sym typeface="Times New Roman"/>
              </a:rPr>
              <a:t> 24-27.</a:t>
            </a: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0373" y="1003493"/>
            <a:ext cx="8017943" cy="5545643"/>
          </a:xfrm>
          <a:prstGeom prst="rect">
            <a:avLst/>
          </a:prstGeom>
        </p:spPr>
      </p:pic>
      <p:cxnSp>
        <p:nvCxnSpPr>
          <p:cNvPr id="9" name="Straight Arrow Connector 8"/>
          <p:cNvCxnSpPr/>
          <p:nvPr/>
        </p:nvCxnSpPr>
        <p:spPr>
          <a:xfrm flipV="1">
            <a:off x="8119872" y="2368296"/>
            <a:ext cx="996696" cy="1901952"/>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3735918871"/>
      </p:ext>
    </p:extLst>
  </p:cSld>
  <p:clrMapOvr>
    <a:masterClrMapping/>
  </p:clrMapOvr>
  <p:transition spd="med">
    <p:push/>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gradFill>
          <a:gsLst>
            <a:gs pos="0">
              <a:srgbClr val="FFFFFF">
                <a:alpha val="6666"/>
              </a:srgbClr>
            </a:gs>
            <a:gs pos="68000">
              <a:srgbClr val="FFFFFF">
                <a:alpha val="6666"/>
              </a:srgbClr>
            </a:gs>
            <a:gs pos="100000">
              <a:srgbClr val="80FFB5">
                <a:alpha val="46666"/>
              </a:srgbClr>
            </a:gs>
          </a:gsLst>
          <a:lin ang="16200000" scaled="0"/>
        </a:gradFill>
        <a:effectLst/>
      </p:bgPr>
    </p:bg>
    <p:spTree>
      <p:nvGrpSpPr>
        <p:cNvPr id="1" name="Shape 207"/>
        <p:cNvGrpSpPr/>
        <p:nvPr/>
      </p:nvGrpSpPr>
      <p:grpSpPr>
        <a:xfrm>
          <a:off x="0" y="0"/>
          <a:ext cx="0" cy="0"/>
          <a:chOff x="0" y="0"/>
          <a:chExt cx="0" cy="0"/>
        </a:xfrm>
      </p:grpSpPr>
      <p:sp>
        <p:nvSpPr>
          <p:cNvPr id="208" name="Google Shape;208;p3"/>
          <p:cNvSpPr txBox="1">
            <a:spLocks noGrp="1"/>
          </p:cNvSpPr>
          <p:nvPr>
            <p:ph type="title"/>
          </p:nvPr>
        </p:nvSpPr>
        <p:spPr>
          <a:xfrm>
            <a:off x="838200" y="309437"/>
            <a:ext cx="10515600" cy="694056"/>
          </a:xfrm>
          <a:prstGeom prst="rect">
            <a:avLst/>
          </a:prstGeom>
          <a:noFill/>
          <a:ln>
            <a:noFill/>
          </a:ln>
        </p:spPr>
        <p:txBody>
          <a:bodyPr spcFirstLastPara="1" wrap="square" lIns="91425" tIns="45700" rIns="91425" bIns="45700" anchor="ctr" anchorCtr="0">
            <a:normAutofit/>
          </a:bodyPr>
          <a:lstStyle/>
          <a:p>
            <a:pPr lvl="0">
              <a:buClr>
                <a:srgbClr val="007C33"/>
              </a:buClr>
              <a:buSzPct val="100000"/>
            </a:pPr>
            <a:r>
              <a:rPr lang="en-US" sz="3200" b="1" u="sng" dirty="0" err="1" smtClean="0">
                <a:solidFill>
                  <a:srgbClr val="007C33"/>
                </a:solidFill>
                <a:latin typeface="Times New Roman"/>
                <a:cs typeface="Times New Roman"/>
                <a:sym typeface="Times New Roman"/>
              </a:rPr>
              <a:t>Kết</a:t>
            </a:r>
            <a:r>
              <a:rPr lang="en-US" sz="3200" b="1" u="sng" dirty="0" smtClean="0">
                <a:solidFill>
                  <a:srgbClr val="007C33"/>
                </a:solidFill>
                <a:latin typeface="Times New Roman"/>
                <a:cs typeface="Times New Roman"/>
                <a:sym typeface="Times New Roman"/>
              </a:rPr>
              <a:t> </a:t>
            </a:r>
            <a:r>
              <a:rPr lang="en-US" sz="3200" b="1" u="sng" dirty="0" err="1" smtClean="0">
                <a:solidFill>
                  <a:srgbClr val="007C33"/>
                </a:solidFill>
                <a:latin typeface="Times New Roman"/>
                <a:cs typeface="Times New Roman"/>
                <a:sym typeface="Times New Roman"/>
              </a:rPr>
              <a:t>Quả</a:t>
            </a:r>
            <a:r>
              <a:rPr lang="en-US" sz="3200" b="1" u="sng" dirty="0" smtClean="0">
                <a:solidFill>
                  <a:srgbClr val="007C33"/>
                </a:solidFill>
                <a:latin typeface="Times New Roman"/>
                <a:cs typeface="Times New Roman"/>
                <a:sym typeface="Times New Roman"/>
              </a:rPr>
              <a:t> </a:t>
            </a:r>
            <a:r>
              <a:rPr lang="en-US" sz="3200" b="1" u="sng" dirty="0" err="1" smtClean="0">
                <a:solidFill>
                  <a:srgbClr val="007C33"/>
                </a:solidFill>
                <a:latin typeface="Times New Roman"/>
                <a:cs typeface="Times New Roman"/>
                <a:sym typeface="Times New Roman"/>
              </a:rPr>
              <a:t>Thực</a:t>
            </a:r>
            <a:r>
              <a:rPr lang="en-US" sz="3200" b="1" u="sng" dirty="0" smtClean="0">
                <a:solidFill>
                  <a:srgbClr val="007C33"/>
                </a:solidFill>
                <a:latin typeface="Times New Roman"/>
                <a:cs typeface="Times New Roman"/>
                <a:sym typeface="Times New Roman"/>
              </a:rPr>
              <a:t> </a:t>
            </a:r>
            <a:r>
              <a:rPr lang="en-US" sz="3200" b="1" u="sng" dirty="0" err="1" smtClean="0">
                <a:solidFill>
                  <a:srgbClr val="007C33"/>
                </a:solidFill>
                <a:latin typeface="Times New Roman"/>
                <a:cs typeface="Times New Roman"/>
                <a:sym typeface="Times New Roman"/>
              </a:rPr>
              <a:t>Thi</a:t>
            </a:r>
            <a:endParaRPr sz="3200" u="sng" dirty="0">
              <a:solidFill>
                <a:srgbClr val="007C33"/>
              </a:solidFill>
            </a:endParaRPr>
          </a:p>
        </p:txBody>
      </p:sp>
      <p:sp>
        <p:nvSpPr>
          <p:cNvPr id="209" name="Google Shape;209;p3"/>
          <p:cNvSpPr txBox="1">
            <a:spLocks noGrp="1"/>
          </p:cNvSpPr>
          <p:nvPr>
            <p:ph type="body" idx="1"/>
          </p:nvPr>
        </p:nvSpPr>
        <p:spPr>
          <a:xfrm>
            <a:off x="838200" y="1003494"/>
            <a:ext cx="8900160" cy="4962966"/>
          </a:xfrm>
          <a:prstGeom prst="rect">
            <a:avLst/>
          </a:prstGeom>
          <a:noFill/>
          <a:ln>
            <a:noFill/>
          </a:ln>
        </p:spPr>
        <p:txBody>
          <a:bodyPr spcFirstLastPara="1" wrap="square" lIns="91425" tIns="45700" rIns="91425" bIns="45700" numCol="1" anchor="t" anchorCtr="0">
            <a:normAutofit/>
          </a:bodyPr>
          <a:lstStyle/>
          <a:p>
            <a:pPr marL="133350" indent="0">
              <a:spcBef>
                <a:spcPts val="1100"/>
              </a:spcBef>
              <a:buSzPts val="2100"/>
              <a:buNone/>
            </a:pPr>
            <a:r>
              <a:rPr lang="en-US" sz="1800" b="1" dirty="0" err="1" smtClean="0">
                <a:latin typeface="Times New Roman"/>
                <a:ea typeface="Times New Roman"/>
                <a:cs typeface="Times New Roman"/>
                <a:sym typeface="Times New Roman"/>
              </a:rPr>
              <a:t>Tập</a:t>
            </a:r>
            <a:r>
              <a:rPr lang="en-US" sz="1800" b="1" dirty="0" smtClean="0">
                <a:latin typeface="Times New Roman"/>
                <a:ea typeface="Times New Roman"/>
                <a:cs typeface="Times New Roman"/>
                <a:sym typeface="Times New Roman"/>
              </a:rPr>
              <a:t> </a:t>
            </a:r>
            <a:r>
              <a:rPr lang="en-US" sz="1800" b="1" dirty="0" err="1" smtClean="0">
                <a:latin typeface="Times New Roman"/>
                <a:ea typeface="Times New Roman"/>
                <a:cs typeface="Times New Roman"/>
                <a:sym typeface="Times New Roman"/>
              </a:rPr>
              <a:t>lệnh</a:t>
            </a:r>
            <a:r>
              <a:rPr lang="en-US" sz="1800" b="1" dirty="0" smtClean="0">
                <a:latin typeface="Times New Roman"/>
                <a:ea typeface="Times New Roman"/>
                <a:cs typeface="Times New Roman"/>
                <a:sym typeface="Times New Roman"/>
              </a:rPr>
              <a:t> </a:t>
            </a:r>
            <a:r>
              <a:rPr lang="en-US" sz="1800" b="1" dirty="0" err="1" smtClean="0">
                <a:latin typeface="Times New Roman"/>
                <a:ea typeface="Times New Roman"/>
                <a:cs typeface="Times New Roman"/>
                <a:sym typeface="Times New Roman"/>
              </a:rPr>
              <a:t>dùng</a:t>
            </a:r>
            <a:r>
              <a:rPr lang="en-US" sz="1800" b="1" dirty="0" smtClean="0">
                <a:latin typeface="Times New Roman"/>
                <a:ea typeface="Times New Roman"/>
                <a:cs typeface="Times New Roman"/>
                <a:sym typeface="Times New Roman"/>
              </a:rPr>
              <a:t> </a:t>
            </a:r>
            <a:r>
              <a:rPr lang="en-US" sz="1800" b="1" dirty="0" err="1" smtClean="0">
                <a:latin typeface="Times New Roman"/>
                <a:ea typeface="Times New Roman"/>
                <a:cs typeface="Times New Roman"/>
                <a:sym typeface="Times New Roman"/>
              </a:rPr>
              <a:t>để</a:t>
            </a:r>
            <a:r>
              <a:rPr lang="en-US" sz="1800" b="1" dirty="0" smtClean="0">
                <a:latin typeface="Times New Roman"/>
                <a:ea typeface="Times New Roman"/>
                <a:cs typeface="Times New Roman"/>
                <a:sym typeface="Times New Roman"/>
              </a:rPr>
              <a:t> </a:t>
            </a:r>
            <a:r>
              <a:rPr lang="en-US" sz="1800" b="1" dirty="0" err="1" smtClean="0">
                <a:latin typeface="Times New Roman"/>
                <a:ea typeface="Times New Roman"/>
                <a:cs typeface="Times New Roman"/>
                <a:sym typeface="Times New Roman"/>
              </a:rPr>
              <a:t>kiểm</a:t>
            </a:r>
            <a:r>
              <a:rPr lang="en-US" sz="1800" b="1" dirty="0" smtClean="0">
                <a:latin typeface="Times New Roman"/>
                <a:ea typeface="Times New Roman"/>
                <a:cs typeface="Times New Roman"/>
                <a:sym typeface="Times New Roman"/>
              </a:rPr>
              <a:t> </a:t>
            </a:r>
            <a:r>
              <a:rPr lang="en-US" sz="1800" b="1" dirty="0" err="1" smtClean="0">
                <a:latin typeface="Times New Roman"/>
                <a:ea typeface="Times New Roman"/>
                <a:cs typeface="Times New Roman"/>
                <a:sym typeface="Times New Roman"/>
              </a:rPr>
              <a:t>tra</a:t>
            </a:r>
            <a:r>
              <a:rPr lang="en-US" sz="1800" b="1" dirty="0" smtClean="0">
                <a:latin typeface="Times New Roman"/>
                <a:ea typeface="Times New Roman"/>
                <a:cs typeface="Times New Roman"/>
                <a:sym typeface="Times New Roman"/>
              </a:rPr>
              <a:t> </a:t>
            </a:r>
            <a:r>
              <a:rPr lang="en-US" sz="1800" b="1" dirty="0" err="1" smtClean="0">
                <a:latin typeface="Times New Roman"/>
                <a:ea typeface="Times New Roman"/>
                <a:cs typeface="Times New Roman"/>
                <a:sym typeface="Times New Roman"/>
              </a:rPr>
              <a:t>kết</a:t>
            </a:r>
            <a:r>
              <a:rPr lang="en-US" sz="1800" b="1" dirty="0" smtClean="0">
                <a:latin typeface="Times New Roman"/>
                <a:ea typeface="Times New Roman"/>
                <a:cs typeface="Times New Roman"/>
                <a:sym typeface="Times New Roman"/>
              </a:rPr>
              <a:t> </a:t>
            </a:r>
            <a:r>
              <a:rPr lang="en-US" sz="1800" b="1" dirty="0" err="1" smtClean="0">
                <a:latin typeface="Times New Roman"/>
                <a:ea typeface="Times New Roman"/>
                <a:cs typeface="Times New Roman"/>
                <a:sym typeface="Times New Roman"/>
              </a:rPr>
              <a:t>quả</a:t>
            </a:r>
            <a:r>
              <a:rPr lang="en-US" sz="1800" b="1" dirty="0" smtClean="0">
                <a:latin typeface="Times New Roman"/>
                <a:ea typeface="Times New Roman"/>
                <a:cs typeface="Times New Roman"/>
                <a:sym typeface="Times New Roman"/>
              </a:rPr>
              <a:t> </a:t>
            </a:r>
            <a:r>
              <a:rPr lang="en-US" sz="1800" b="1" dirty="0" err="1" smtClean="0">
                <a:latin typeface="Times New Roman"/>
                <a:ea typeface="Times New Roman"/>
                <a:cs typeface="Times New Roman"/>
                <a:sym typeface="Times New Roman"/>
              </a:rPr>
              <a:t>của</a:t>
            </a:r>
            <a:r>
              <a:rPr lang="en-US" sz="1800" b="1" dirty="0" smtClean="0">
                <a:latin typeface="Times New Roman"/>
                <a:ea typeface="Times New Roman"/>
                <a:cs typeface="Times New Roman"/>
                <a:sym typeface="Times New Roman"/>
              </a:rPr>
              <a:t> </a:t>
            </a:r>
            <a:r>
              <a:rPr lang="en-US" sz="1800" b="1" dirty="0" err="1" smtClean="0">
                <a:latin typeface="Times New Roman"/>
                <a:ea typeface="Times New Roman"/>
                <a:cs typeface="Times New Roman"/>
                <a:sym typeface="Times New Roman"/>
              </a:rPr>
              <a:t>chương</a:t>
            </a:r>
            <a:r>
              <a:rPr lang="en-US" sz="1800" b="1" dirty="0" smtClean="0">
                <a:latin typeface="Times New Roman"/>
                <a:ea typeface="Times New Roman"/>
                <a:cs typeface="Times New Roman"/>
                <a:sym typeface="Times New Roman"/>
              </a:rPr>
              <a:t> </a:t>
            </a:r>
            <a:r>
              <a:rPr lang="en-US" sz="1800" b="1" dirty="0" err="1" smtClean="0">
                <a:latin typeface="Times New Roman"/>
                <a:ea typeface="Times New Roman"/>
                <a:cs typeface="Times New Roman"/>
                <a:sym typeface="Times New Roman"/>
              </a:rPr>
              <a:t>trình</a:t>
            </a:r>
            <a:r>
              <a:rPr lang="en-US" sz="1800" b="1" dirty="0" smtClean="0">
                <a:latin typeface="Times New Roman"/>
                <a:ea typeface="Times New Roman"/>
                <a:cs typeface="Times New Roman"/>
                <a:sym typeface="Times New Roman"/>
              </a:rPr>
              <a:t>: </a:t>
            </a:r>
          </a:p>
          <a:p>
            <a:pPr marL="133350" indent="0">
              <a:spcBef>
                <a:spcPts val="1100"/>
              </a:spcBef>
              <a:buSzPts val="2100"/>
              <a:buNone/>
            </a:pPr>
            <a:r>
              <a:rPr lang="en-US" sz="1800" dirty="0" smtClean="0">
                <a:latin typeface="Times New Roman"/>
                <a:ea typeface="Times New Roman"/>
                <a:cs typeface="Times New Roman"/>
                <a:sym typeface="Times New Roman"/>
              </a:rPr>
              <a:t>VD2:</a:t>
            </a:r>
            <a:endParaRPr lang="en-US" sz="1800" dirty="0">
              <a:latin typeface="Times New Roman"/>
              <a:ea typeface="Times New Roman"/>
              <a:cs typeface="Times New Roman"/>
              <a:sym typeface="Times New Roman"/>
            </a:endParaRPr>
          </a:p>
          <a:p>
            <a:pPr marL="133350" indent="0">
              <a:spcBef>
                <a:spcPts val="1100"/>
              </a:spcBef>
              <a:buSzPts val="2100"/>
              <a:buNone/>
            </a:pPr>
            <a:r>
              <a:rPr lang="en-US" sz="1800" dirty="0" err="1">
                <a:latin typeface="Times New Roman"/>
                <a:ea typeface="Times New Roman"/>
                <a:cs typeface="Times New Roman"/>
                <a:sym typeface="Times New Roman"/>
              </a:rPr>
              <a:t>addi</a:t>
            </a:r>
            <a:r>
              <a:rPr lang="en-US" sz="1800" dirty="0">
                <a:latin typeface="Times New Roman"/>
                <a:ea typeface="Times New Roman"/>
                <a:cs typeface="Times New Roman"/>
                <a:sym typeface="Times New Roman"/>
              </a:rPr>
              <a:t> $t1, $zero, 10</a:t>
            </a:r>
            <a:r>
              <a:rPr lang="en-US" sz="1800" dirty="0" smtClean="0">
                <a:latin typeface="Times New Roman"/>
                <a:ea typeface="Times New Roman"/>
                <a:cs typeface="Times New Roman"/>
                <a:sym typeface="Times New Roman"/>
              </a:rPr>
              <a:t>				</a:t>
            </a:r>
          </a:p>
          <a:p>
            <a:pPr marL="133350" indent="0">
              <a:spcBef>
                <a:spcPts val="1100"/>
              </a:spcBef>
              <a:buSzPts val="2100"/>
              <a:buNone/>
            </a:pPr>
            <a:endParaRPr lang="en-US" sz="1800" dirty="0">
              <a:latin typeface="Times New Roman"/>
              <a:ea typeface="Times New Roman"/>
              <a:cs typeface="Times New Roman"/>
              <a:sym typeface="Times New Roman"/>
            </a:endParaRPr>
          </a:p>
          <a:p>
            <a:pPr marL="133350" indent="0">
              <a:spcBef>
                <a:spcPts val="1100"/>
              </a:spcBef>
              <a:buSzPts val="2100"/>
              <a:buNone/>
            </a:pPr>
            <a:r>
              <a:rPr lang="en-US" sz="1800" dirty="0" err="1">
                <a:latin typeface="Times New Roman"/>
                <a:ea typeface="Times New Roman"/>
                <a:cs typeface="Times New Roman"/>
                <a:sym typeface="Times New Roman"/>
              </a:rPr>
              <a:t>addi</a:t>
            </a:r>
            <a:r>
              <a:rPr lang="en-US" sz="1800" dirty="0">
                <a:latin typeface="Times New Roman"/>
                <a:ea typeface="Times New Roman"/>
                <a:cs typeface="Times New Roman"/>
                <a:sym typeface="Times New Roman"/>
              </a:rPr>
              <a:t> $t2, $t1, 5 </a:t>
            </a:r>
          </a:p>
          <a:p>
            <a:pPr marL="133350" indent="0">
              <a:spcBef>
                <a:spcPts val="1100"/>
              </a:spcBef>
              <a:buSzPts val="2100"/>
              <a:buNone/>
            </a:pPr>
            <a:endParaRPr lang="en-US" sz="1800" dirty="0">
              <a:latin typeface="Times New Roman"/>
              <a:ea typeface="Times New Roman"/>
              <a:cs typeface="Times New Roman"/>
              <a:sym typeface="Times New Roman"/>
            </a:endParaRPr>
          </a:p>
          <a:p>
            <a:pPr marL="133350" indent="0">
              <a:spcBef>
                <a:spcPts val="1100"/>
              </a:spcBef>
              <a:buSzPts val="2100"/>
              <a:buNone/>
            </a:pPr>
            <a:r>
              <a:rPr lang="en-US" sz="1800" dirty="0" err="1">
                <a:latin typeface="Times New Roman"/>
                <a:ea typeface="Times New Roman"/>
                <a:cs typeface="Times New Roman"/>
                <a:sym typeface="Times New Roman"/>
              </a:rPr>
              <a:t>sll</a:t>
            </a:r>
            <a:r>
              <a:rPr lang="en-US" sz="1800" dirty="0">
                <a:latin typeface="Times New Roman"/>
                <a:ea typeface="Times New Roman"/>
                <a:cs typeface="Times New Roman"/>
                <a:sym typeface="Times New Roman"/>
              </a:rPr>
              <a:t>  $t3, $t2, 2 </a:t>
            </a:r>
          </a:p>
          <a:p>
            <a:pPr marL="133350" indent="0">
              <a:spcBef>
                <a:spcPts val="1100"/>
              </a:spcBef>
              <a:buSzPts val="2100"/>
              <a:buNone/>
            </a:pPr>
            <a:endParaRPr lang="en-US" sz="1800" dirty="0" smtClean="0">
              <a:latin typeface="Times New Roman"/>
              <a:ea typeface="Times New Roman"/>
              <a:cs typeface="Times New Roman"/>
              <a:sym typeface="Times New Roman"/>
            </a:endParaRPr>
          </a:p>
          <a:p>
            <a:pPr marL="133350" indent="0">
              <a:spcBef>
                <a:spcPts val="1100"/>
              </a:spcBef>
              <a:buSzPts val="2100"/>
              <a:buNone/>
            </a:pPr>
            <a:r>
              <a:rPr lang="en-US" sz="1800" dirty="0" err="1" smtClean="0">
                <a:latin typeface="Times New Roman"/>
                <a:ea typeface="Times New Roman"/>
                <a:cs typeface="Times New Roman"/>
                <a:sym typeface="Times New Roman"/>
              </a:rPr>
              <a:t>srl</a:t>
            </a:r>
            <a:r>
              <a:rPr lang="en-US" sz="1800" dirty="0" smtClean="0">
                <a:latin typeface="Times New Roman"/>
                <a:ea typeface="Times New Roman"/>
                <a:cs typeface="Times New Roman"/>
                <a:sym typeface="Times New Roman"/>
              </a:rPr>
              <a:t>  </a:t>
            </a:r>
            <a:r>
              <a:rPr lang="en-US" sz="1800" dirty="0">
                <a:latin typeface="Times New Roman"/>
                <a:ea typeface="Times New Roman"/>
                <a:cs typeface="Times New Roman"/>
                <a:sym typeface="Times New Roman"/>
              </a:rPr>
              <a:t>$t4, $t3, 1 </a:t>
            </a:r>
          </a:p>
          <a:p>
            <a:pPr marL="133350" indent="0">
              <a:spcBef>
                <a:spcPts val="1100"/>
              </a:spcBef>
              <a:buSzPts val="2100"/>
              <a:buNone/>
            </a:pPr>
            <a:r>
              <a:rPr lang="en-US" sz="1800" dirty="0" err="1" smtClean="0">
                <a:latin typeface="Times New Roman"/>
                <a:ea typeface="Times New Roman"/>
                <a:cs typeface="Times New Roman"/>
                <a:sym typeface="Times New Roman"/>
              </a:rPr>
              <a:t>Tổng</a:t>
            </a:r>
            <a:r>
              <a:rPr lang="en-US" sz="1800" dirty="0" smtClean="0">
                <a:latin typeface="Times New Roman"/>
                <a:ea typeface="Times New Roman"/>
                <a:cs typeface="Times New Roman"/>
                <a:sym typeface="Times New Roman"/>
              </a:rPr>
              <a:t> </a:t>
            </a:r>
            <a:r>
              <a:rPr lang="en-US" sz="1800" dirty="0" err="1" smtClean="0">
                <a:latin typeface="Times New Roman"/>
                <a:ea typeface="Times New Roman"/>
                <a:cs typeface="Times New Roman"/>
                <a:sym typeface="Times New Roman"/>
              </a:rPr>
              <a:t>số</a:t>
            </a:r>
            <a:r>
              <a:rPr lang="en-US" sz="1800" dirty="0" smtClean="0">
                <a:latin typeface="Times New Roman"/>
                <a:ea typeface="Times New Roman"/>
                <a:cs typeface="Times New Roman"/>
                <a:sym typeface="Times New Roman"/>
              </a:rPr>
              <a:t> </a:t>
            </a:r>
            <a:r>
              <a:rPr lang="en-US" sz="1800" dirty="0" err="1" smtClean="0">
                <a:latin typeface="Times New Roman"/>
                <a:ea typeface="Times New Roman"/>
                <a:cs typeface="Times New Roman"/>
                <a:sym typeface="Times New Roman"/>
              </a:rPr>
              <a:t>chu</a:t>
            </a:r>
            <a:r>
              <a:rPr lang="en-US" sz="1800" dirty="0" smtClean="0">
                <a:latin typeface="Times New Roman"/>
                <a:ea typeface="Times New Roman"/>
                <a:cs typeface="Times New Roman"/>
                <a:sym typeface="Times New Roman"/>
              </a:rPr>
              <a:t> </a:t>
            </a:r>
            <a:r>
              <a:rPr lang="en-US" sz="1800" dirty="0" err="1" smtClean="0">
                <a:latin typeface="Times New Roman"/>
                <a:ea typeface="Times New Roman"/>
                <a:cs typeface="Times New Roman"/>
                <a:sym typeface="Times New Roman"/>
              </a:rPr>
              <a:t>kì</a:t>
            </a:r>
            <a:r>
              <a:rPr lang="en-US" sz="1800" dirty="0">
                <a:latin typeface="Times New Roman"/>
                <a:ea typeface="Times New Roman"/>
                <a:cs typeface="Times New Roman"/>
                <a:sym typeface="Times New Roman"/>
              </a:rPr>
              <a:t> </a:t>
            </a:r>
            <a:r>
              <a:rPr lang="en-US" sz="1800" dirty="0" err="1" smtClean="0">
                <a:latin typeface="Times New Roman"/>
                <a:ea typeface="Times New Roman"/>
                <a:cs typeface="Times New Roman"/>
                <a:sym typeface="Times New Roman"/>
              </a:rPr>
              <a:t>thực</a:t>
            </a:r>
            <a:r>
              <a:rPr lang="en-US" sz="1800" dirty="0" smtClean="0">
                <a:latin typeface="Times New Roman"/>
                <a:ea typeface="Times New Roman"/>
                <a:cs typeface="Times New Roman"/>
                <a:sym typeface="Times New Roman"/>
              </a:rPr>
              <a:t> </a:t>
            </a:r>
            <a:r>
              <a:rPr lang="en-US" sz="1800" dirty="0" err="1" smtClean="0">
                <a:latin typeface="Times New Roman"/>
                <a:ea typeface="Times New Roman"/>
                <a:cs typeface="Times New Roman"/>
                <a:sym typeface="Times New Roman"/>
              </a:rPr>
              <a:t>thi</a:t>
            </a:r>
            <a:r>
              <a:rPr lang="en-US" sz="1800" dirty="0" smtClean="0">
                <a:latin typeface="Times New Roman"/>
                <a:ea typeface="Times New Roman"/>
                <a:cs typeface="Times New Roman"/>
                <a:sym typeface="Times New Roman"/>
              </a:rPr>
              <a:t>: 6 x 4 (</a:t>
            </a:r>
            <a:r>
              <a:rPr lang="en-US" sz="1800" dirty="0" err="1" smtClean="0">
                <a:latin typeface="Times New Roman"/>
                <a:ea typeface="Times New Roman"/>
                <a:cs typeface="Times New Roman"/>
                <a:sym typeface="Times New Roman"/>
              </a:rPr>
              <a:t>lệnh</a:t>
            </a:r>
            <a:r>
              <a:rPr lang="en-US" sz="1800" dirty="0" smtClean="0">
                <a:latin typeface="Times New Roman"/>
                <a:ea typeface="Times New Roman"/>
                <a:cs typeface="Times New Roman"/>
                <a:sym typeface="Times New Roman"/>
              </a:rPr>
              <a:t>) = 24  </a:t>
            </a:r>
            <a:r>
              <a:rPr lang="en-US" sz="1800" dirty="0" err="1" smtClean="0">
                <a:latin typeface="Times New Roman"/>
                <a:ea typeface="Times New Roman"/>
                <a:cs typeface="Times New Roman"/>
                <a:sym typeface="Times New Roman"/>
              </a:rPr>
              <a:t>chu</a:t>
            </a:r>
            <a:r>
              <a:rPr lang="en-US" sz="1800" dirty="0" smtClean="0">
                <a:latin typeface="Times New Roman"/>
                <a:ea typeface="Times New Roman"/>
                <a:cs typeface="Times New Roman"/>
                <a:sym typeface="Times New Roman"/>
              </a:rPr>
              <a:t> </a:t>
            </a:r>
            <a:r>
              <a:rPr lang="en-US" sz="1800" dirty="0" err="1" smtClean="0">
                <a:latin typeface="Times New Roman"/>
                <a:ea typeface="Times New Roman"/>
                <a:cs typeface="Times New Roman"/>
                <a:sym typeface="Times New Roman"/>
              </a:rPr>
              <a:t>kì</a:t>
            </a:r>
            <a:endParaRPr lang="en-US" sz="1800" dirty="0" smtClean="0">
              <a:latin typeface="Times New Roman"/>
              <a:ea typeface="Times New Roman"/>
              <a:cs typeface="Times New Roman"/>
              <a:sym typeface="Times New Roman"/>
            </a:endParaRPr>
          </a:p>
        </p:txBody>
      </p:sp>
      <p:pic>
        <p:nvPicPr>
          <p:cNvPr id="210" name="Google Shape;210;p3" descr="Khoa Kỹ Thuật Máy Tính - CE.UIT - Logo chính thức của khoa KTMT | Facebook"/>
          <p:cNvPicPr preferRelativeResize="0"/>
          <p:nvPr/>
        </p:nvPicPr>
        <p:blipFill rotWithShape="1">
          <a:blip r:embed="rId3">
            <a:alphaModFix/>
          </a:blip>
          <a:srcRect l="10817" t="14436" r="10066" b="24267"/>
          <a:stretch/>
        </p:blipFill>
        <p:spPr>
          <a:xfrm>
            <a:off x="10917817" y="253379"/>
            <a:ext cx="1036725" cy="806172"/>
          </a:xfrm>
          <a:prstGeom prst="rect">
            <a:avLst/>
          </a:prstGeom>
          <a:noFill/>
          <a:ln w="9525" cap="flat" cmpd="sng">
            <a:solidFill>
              <a:srgbClr val="00F967"/>
            </a:solidFill>
            <a:prstDash val="solid"/>
            <a:round/>
            <a:headEnd type="none" w="sm" len="sm"/>
            <a:tailEnd type="none" w="sm" len="sm"/>
          </a:ln>
          <a:effectLst>
            <a:outerShdw blurRad="50800" dist="38100" dir="2700000" algn="tl" rotWithShape="0">
              <a:srgbClr val="000000">
                <a:alpha val="40000"/>
              </a:srgbClr>
            </a:outerShdw>
          </a:effectLst>
        </p:spPr>
      </p:pic>
      <p:sp>
        <p:nvSpPr>
          <p:cNvPr id="211" name="Google Shape;211;p3"/>
          <p:cNvSpPr txBox="1"/>
          <p:nvPr/>
        </p:nvSpPr>
        <p:spPr>
          <a:xfrm>
            <a:off x="81268" y="6488539"/>
            <a:ext cx="3964951"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dirty="0">
                <a:solidFill>
                  <a:schemeClr val="dk1"/>
                </a:solidFill>
                <a:latin typeface="Century"/>
                <a:ea typeface="Century"/>
                <a:cs typeface="Century"/>
                <a:sym typeface="Century"/>
              </a:rPr>
              <a:t>Tuesday 5/11/2024 – ĐHQG TPHCM – UIT – KTMT</a:t>
            </a:r>
            <a:endParaRPr dirty="0"/>
          </a:p>
        </p:txBody>
      </p:sp>
      <p:sp>
        <p:nvSpPr>
          <p:cNvPr id="5" name="Oval 4"/>
          <p:cNvSpPr/>
          <p:nvPr/>
        </p:nvSpPr>
        <p:spPr>
          <a:xfrm>
            <a:off x="6925056" y="2048552"/>
            <a:ext cx="2709672" cy="3177648"/>
          </a:xfrm>
          <a:prstGeom prst="ellipse">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800" dirty="0" err="1">
                <a:latin typeface="Times New Roman" panose="02020603050405020304" pitchFamily="18" charset="0"/>
                <a:cs typeface="Times New Roman" panose="02020603050405020304" pitchFamily="18" charset="0"/>
              </a:rPr>
              <a:t>Đối</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với</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mỗi</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lệnh</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thì</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sẽ</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được</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thực</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thi</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trong</a:t>
            </a:r>
            <a:r>
              <a:rPr lang="en-US" sz="1800" dirty="0">
                <a:latin typeface="Times New Roman" panose="02020603050405020304" pitchFamily="18" charset="0"/>
                <a:cs typeface="Times New Roman" panose="02020603050405020304" pitchFamily="18" charset="0"/>
              </a:rPr>
              <a:t> </a:t>
            </a:r>
            <a:r>
              <a:rPr lang="en-US" sz="1800" dirty="0" smtClean="0">
                <a:latin typeface="Times New Roman" panose="02020603050405020304" pitchFamily="18" charset="0"/>
                <a:cs typeface="Times New Roman" panose="02020603050405020304" pitchFamily="18" charset="0"/>
              </a:rPr>
              <a:t>5 </a:t>
            </a:r>
            <a:r>
              <a:rPr lang="en-US" sz="1800" dirty="0" err="1">
                <a:latin typeface="Times New Roman" panose="02020603050405020304" pitchFamily="18" charset="0"/>
                <a:cs typeface="Times New Roman" panose="02020603050405020304" pitchFamily="18" charset="0"/>
              </a:rPr>
              <a:t>chu</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kì</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nhưng</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cần</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phải</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thêm</a:t>
            </a:r>
            <a:r>
              <a:rPr lang="en-US" sz="1800" dirty="0">
                <a:latin typeface="Times New Roman" panose="02020603050405020304" pitchFamily="18" charset="0"/>
                <a:cs typeface="Times New Roman" panose="02020603050405020304" pitchFamily="18" charset="0"/>
              </a:rPr>
              <a:t> 1 </a:t>
            </a:r>
            <a:r>
              <a:rPr lang="en-US" sz="1800" dirty="0" err="1">
                <a:latin typeface="Times New Roman" panose="02020603050405020304" pitchFamily="18" charset="0"/>
                <a:cs typeface="Times New Roman" panose="02020603050405020304" pitchFamily="18" charset="0"/>
              </a:rPr>
              <a:t>chu</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kỳ</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nữa</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để</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thanh</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ghi</a:t>
            </a:r>
            <a:r>
              <a:rPr lang="en-US" sz="1800" dirty="0">
                <a:latin typeface="Times New Roman" panose="02020603050405020304" pitchFamily="18" charset="0"/>
                <a:cs typeface="Times New Roman" panose="02020603050405020304" pitchFamily="18" charset="0"/>
              </a:rPr>
              <a:t> PC </a:t>
            </a:r>
            <a:r>
              <a:rPr lang="en-US" sz="1800" dirty="0" err="1">
                <a:latin typeface="Times New Roman" panose="02020603050405020304" pitchFamily="18" charset="0"/>
                <a:cs typeface="Times New Roman" panose="02020603050405020304" pitchFamily="18" charset="0"/>
              </a:rPr>
              <a:t>nạp</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lệnh</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kế</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tiếp</a:t>
            </a:r>
            <a:r>
              <a:rPr lang="en-US" sz="1800" dirty="0">
                <a:latin typeface="Times New Roman" panose="02020603050405020304" pitchFamily="18" charset="0"/>
                <a:cs typeface="Times New Roman" panose="02020603050405020304" pitchFamily="18" charset="0"/>
              </a:rPr>
              <a:t> (PC+4)</a:t>
            </a:r>
          </a:p>
        </p:txBody>
      </p:sp>
      <p:cxnSp>
        <p:nvCxnSpPr>
          <p:cNvPr id="7" name="Straight Arrow Connector 6"/>
          <p:cNvCxnSpPr>
            <a:endCxn id="5" idx="2"/>
          </p:cNvCxnSpPr>
          <p:nvPr/>
        </p:nvCxnSpPr>
        <p:spPr>
          <a:xfrm>
            <a:off x="2834640" y="2130552"/>
            <a:ext cx="4090416" cy="1506824"/>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12" name="Straight Arrow Connector 11"/>
          <p:cNvCxnSpPr/>
          <p:nvPr/>
        </p:nvCxnSpPr>
        <p:spPr>
          <a:xfrm>
            <a:off x="2596896" y="2734056"/>
            <a:ext cx="4328160" cy="903321"/>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14" name="Straight Arrow Connector 13"/>
          <p:cNvCxnSpPr/>
          <p:nvPr/>
        </p:nvCxnSpPr>
        <p:spPr>
          <a:xfrm>
            <a:off x="2459736" y="3637376"/>
            <a:ext cx="4465320" cy="1"/>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16" name="Straight Arrow Connector 15"/>
          <p:cNvCxnSpPr/>
          <p:nvPr/>
        </p:nvCxnSpPr>
        <p:spPr>
          <a:xfrm flipV="1">
            <a:off x="2459736" y="3637378"/>
            <a:ext cx="4465320" cy="751742"/>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1398999490"/>
      </p:ext>
    </p:extLst>
  </p:cSld>
  <p:clrMapOvr>
    <a:masterClrMapping/>
  </p:clrMapOvr>
  <p:transition spd="med">
    <p:push/>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gradFill>
          <a:gsLst>
            <a:gs pos="0">
              <a:srgbClr val="FFFFFF">
                <a:alpha val="6666"/>
              </a:srgbClr>
            </a:gs>
            <a:gs pos="68000">
              <a:srgbClr val="FFFFFF">
                <a:alpha val="6666"/>
              </a:srgbClr>
            </a:gs>
            <a:gs pos="100000">
              <a:srgbClr val="80FFB5">
                <a:alpha val="46666"/>
              </a:srgbClr>
            </a:gs>
          </a:gsLst>
          <a:lin ang="16200000" scaled="0"/>
        </a:gradFill>
        <a:effectLst/>
      </p:bgPr>
    </p:bg>
    <p:spTree>
      <p:nvGrpSpPr>
        <p:cNvPr id="1" name="Shape 207"/>
        <p:cNvGrpSpPr/>
        <p:nvPr/>
      </p:nvGrpSpPr>
      <p:grpSpPr>
        <a:xfrm>
          <a:off x="0" y="0"/>
          <a:ext cx="0" cy="0"/>
          <a:chOff x="0" y="0"/>
          <a:chExt cx="0" cy="0"/>
        </a:xfrm>
      </p:grpSpPr>
      <p:sp>
        <p:nvSpPr>
          <p:cNvPr id="208" name="Google Shape;208;p3"/>
          <p:cNvSpPr txBox="1">
            <a:spLocks noGrp="1"/>
          </p:cNvSpPr>
          <p:nvPr>
            <p:ph type="title"/>
          </p:nvPr>
        </p:nvSpPr>
        <p:spPr>
          <a:xfrm>
            <a:off x="838200" y="309437"/>
            <a:ext cx="10515600" cy="694056"/>
          </a:xfrm>
          <a:prstGeom prst="rect">
            <a:avLst/>
          </a:prstGeom>
          <a:noFill/>
          <a:ln>
            <a:noFill/>
          </a:ln>
        </p:spPr>
        <p:txBody>
          <a:bodyPr spcFirstLastPara="1" wrap="square" lIns="91425" tIns="45700" rIns="91425" bIns="45700" anchor="ctr" anchorCtr="0">
            <a:normAutofit/>
          </a:bodyPr>
          <a:lstStyle/>
          <a:p>
            <a:pPr lvl="0">
              <a:buClr>
                <a:srgbClr val="007C33"/>
              </a:buClr>
              <a:buSzPct val="100000"/>
            </a:pPr>
            <a:r>
              <a:rPr lang="en-US" sz="3200" b="1" u="sng" dirty="0" err="1" smtClean="0">
                <a:solidFill>
                  <a:srgbClr val="007C33"/>
                </a:solidFill>
                <a:latin typeface="Times New Roman"/>
                <a:cs typeface="Times New Roman"/>
                <a:sym typeface="Times New Roman"/>
              </a:rPr>
              <a:t>Kết</a:t>
            </a:r>
            <a:r>
              <a:rPr lang="en-US" sz="3200" b="1" u="sng" dirty="0" smtClean="0">
                <a:solidFill>
                  <a:srgbClr val="007C33"/>
                </a:solidFill>
                <a:latin typeface="Times New Roman"/>
                <a:cs typeface="Times New Roman"/>
                <a:sym typeface="Times New Roman"/>
              </a:rPr>
              <a:t> </a:t>
            </a:r>
            <a:r>
              <a:rPr lang="en-US" sz="3200" b="1" u="sng" dirty="0" err="1" smtClean="0">
                <a:solidFill>
                  <a:srgbClr val="007C33"/>
                </a:solidFill>
                <a:latin typeface="Times New Roman"/>
                <a:cs typeface="Times New Roman"/>
                <a:sym typeface="Times New Roman"/>
              </a:rPr>
              <a:t>Quả</a:t>
            </a:r>
            <a:r>
              <a:rPr lang="en-US" sz="3200" b="1" u="sng" dirty="0" smtClean="0">
                <a:solidFill>
                  <a:srgbClr val="007C33"/>
                </a:solidFill>
                <a:latin typeface="Times New Roman"/>
                <a:cs typeface="Times New Roman"/>
                <a:sym typeface="Times New Roman"/>
              </a:rPr>
              <a:t> </a:t>
            </a:r>
            <a:r>
              <a:rPr lang="en-US" sz="3200" b="1" u="sng" dirty="0" err="1" smtClean="0">
                <a:solidFill>
                  <a:srgbClr val="007C33"/>
                </a:solidFill>
                <a:latin typeface="Times New Roman"/>
                <a:cs typeface="Times New Roman"/>
                <a:sym typeface="Times New Roman"/>
              </a:rPr>
              <a:t>Thực</a:t>
            </a:r>
            <a:r>
              <a:rPr lang="en-US" sz="3200" b="1" u="sng" dirty="0" smtClean="0">
                <a:solidFill>
                  <a:srgbClr val="007C33"/>
                </a:solidFill>
                <a:latin typeface="Times New Roman"/>
                <a:cs typeface="Times New Roman"/>
                <a:sym typeface="Times New Roman"/>
              </a:rPr>
              <a:t> </a:t>
            </a:r>
            <a:r>
              <a:rPr lang="en-US" sz="3200" b="1" u="sng" dirty="0" err="1" smtClean="0">
                <a:solidFill>
                  <a:srgbClr val="007C33"/>
                </a:solidFill>
                <a:latin typeface="Times New Roman"/>
                <a:cs typeface="Times New Roman"/>
                <a:sym typeface="Times New Roman"/>
              </a:rPr>
              <a:t>Thi</a:t>
            </a:r>
            <a:endParaRPr sz="3200" u="sng" dirty="0">
              <a:solidFill>
                <a:srgbClr val="007C33"/>
              </a:solidFill>
            </a:endParaRPr>
          </a:p>
        </p:txBody>
      </p:sp>
      <p:pic>
        <p:nvPicPr>
          <p:cNvPr id="210" name="Google Shape;210;p3" descr="Khoa Kỹ Thuật Máy Tính - CE.UIT - Logo chính thức của khoa KTMT | Facebook"/>
          <p:cNvPicPr preferRelativeResize="0"/>
          <p:nvPr/>
        </p:nvPicPr>
        <p:blipFill rotWithShape="1">
          <a:blip r:embed="rId3">
            <a:alphaModFix/>
          </a:blip>
          <a:srcRect l="10817" t="14436" r="10066" b="24267"/>
          <a:stretch/>
        </p:blipFill>
        <p:spPr>
          <a:xfrm>
            <a:off x="10917817" y="253379"/>
            <a:ext cx="1036725" cy="806172"/>
          </a:xfrm>
          <a:prstGeom prst="rect">
            <a:avLst/>
          </a:prstGeom>
          <a:noFill/>
          <a:ln w="9525" cap="flat" cmpd="sng">
            <a:solidFill>
              <a:srgbClr val="00F967"/>
            </a:solidFill>
            <a:prstDash val="solid"/>
            <a:round/>
            <a:headEnd type="none" w="sm" len="sm"/>
            <a:tailEnd type="none" w="sm" len="sm"/>
          </a:ln>
          <a:effectLst>
            <a:outerShdw blurRad="50800" dist="38100" dir="2700000" algn="tl" rotWithShape="0">
              <a:srgbClr val="000000">
                <a:alpha val="40000"/>
              </a:srgbClr>
            </a:outerShdw>
          </a:effectLst>
        </p:spPr>
      </p:pic>
      <p:sp>
        <p:nvSpPr>
          <p:cNvPr id="211" name="Google Shape;211;p3"/>
          <p:cNvSpPr txBox="1"/>
          <p:nvPr/>
        </p:nvSpPr>
        <p:spPr>
          <a:xfrm>
            <a:off x="81268" y="6488539"/>
            <a:ext cx="3964951"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dirty="0">
                <a:solidFill>
                  <a:schemeClr val="dk1"/>
                </a:solidFill>
                <a:latin typeface="Century"/>
                <a:ea typeface="Century"/>
                <a:cs typeface="Century"/>
                <a:sym typeface="Century"/>
              </a:rPr>
              <a:t>Tuesday 5/11/2024 – ĐHQG TPHCM – UIT – KTMT</a:t>
            </a:r>
            <a:endParaRPr dirty="0"/>
          </a:p>
        </p:txBody>
      </p:sp>
      <p:sp>
        <p:nvSpPr>
          <p:cNvPr id="2" name="AutoShape 2" descr="blob:https://www.facebook.com/2265b258-0480-4ef6-b6e3-338950724a25"/>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Google Shape;209;p3"/>
          <p:cNvSpPr txBox="1">
            <a:spLocks noGrp="1"/>
          </p:cNvSpPr>
          <p:nvPr>
            <p:ph type="body" idx="1"/>
          </p:nvPr>
        </p:nvSpPr>
        <p:spPr>
          <a:xfrm>
            <a:off x="9013393" y="1032119"/>
            <a:ext cx="2875483" cy="5056632"/>
          </a:xfrm>
          <a:prstGeom prst="rect">
            <a:avLst/>
          </a:prstGeom>
          <a:noFill/>
          <a:ln>
            <a:noFill/>
          </a:ln>
        </p:spPr>
        <p:txBody>
          <a:bodyPr spcFirstLastPara="1" wrap="square" lIns="91425" tIns="45700" rIns="91425" bIns="45700" numCol="1" anchor="t" anchorCtr="0">
            <a:normAutofit/>
          </a:bodyPr>
          <a:lstStyle/>
          <a:p>
            <a:pPr marL="133350" indent="0">
              <a:spcBef>
                <a:spcPts val="1100"/>
              </a:spcBef>
              <a:buSzPts val="2100"/>
              <a:buNone/>
            </a:pPr>
            <a:r>
              <a:rPr lang="en-US" sz="1800" dirty="0" err="1" smtClean="0">
                <a:latin typeface="Times New Roman"/>
                <a:ea typeface="Times New Roman"/>
                <a:cs typeface="Times New Roman"/>
                <a:sym typeface="Times New Roman"/>
              </a:rPr>
              <a:t>Tương</a:t>
            </a:r>
            <a:r>
              <a:rPr lang="en-US" sz="1800" dirty="0" smtClean="0">
                <a:latin typeface="Times New Roman"/>
                <a:ea typeface="Times New Roman"/>
                <a:cs typeface="Times New Roman"/>
                <a:sym typeface="Times New Roman"/>
              </a:rPr>
              <a:t> </a:t>
            </a:r>
            <a:r>
              <a:rPr lang="en-US" sz="1800" dirty="0" err="1" smtClean="0">
                <a:latin typeface="Times New Roman"/>
                <a:ea typeface="Times New Roman"/>
                <a:cs typeface="Times New Roman"/>
                <a:sym typeface="Times New Roman"/>
              </a:rPr>
              <a:t>tự</a:t>
            </a:r>
            <a:r>
              <a:rPr lang="en-US" sz="1800" dirty="0" smtClean="0">
                <a:latin typeface="Times New Roman"/>
                <a:ea typeface="Times New Roman"/>
                <a:cs typeface="Times New Roman"/>
                <a:sym typeface="Times New Roman"/>
              </a:rPr>
              <a:t> </a:t>
            </a:r>
            <a:r>
              <a:rPr lang="en-US" sz="1800" dirty="0" err="1" smtClean="0">
                <a:latin typeface="Times New Roman"/>
                <a:ea typeface="Times New Roman"/>
                <a:cs typeface="Times New Roman"/>
                <a:sym typeface="Times New Roman"/>
              </a:rPr>
              <a:t>ví</a:t>
            </a:r>
            <a:r>
              <a:rPr lang="en-US" sz="1800" dirty="0" smtClean="0">
                <a:latin typeface="Times New Roman"/>
                <a:ea typeface="Times New Roman"/>
                <a:cs typeface="Times New Roman"/>
                <a:sym typeface="Times New Roman"/>
              </a:rPr>
              <a:t> </a:t>
            </a:r>
            <a:r>
              <a:rPr lang="en-US" sz="1800" dirty="0" err="1" smtClean="0">
                <a:latin typeface="Times New Roman"/>
                <a:ea typeface="Times New Roman"/>
                <a:cs typeface="Times New Roman"/>
                <a:sym typeface="Times New Roman"/>
              </a:rPr>
              <a:t>dụ</a:t>
            </a:r>
            <a:r>
              <a:rPr lang="en-US" sz="1800" dirty="0" smtClean="0">
                <a:latin typeface="Times New Roman"/>
                <a:ea typeface="Times New Roman"/>
                <a:cs typeface="Times New Roman"/>
                <a:sym typeface="Times New Roman"/>
              </a:rPr>
              <a:t> 1:</a:t>
            </a:r>
          </a:p>
          <a:p>
            <a:pPr marL="133350" indent="0">
              <a:spcBef>
                <a:spcPts val="1100"/>
              </a:spcBef>
              <a:buSzPts val="2100"/>
              <a:buNone/>
            </a:pPr>
            <a:r>
              <a:rPr lang="en-US" sz="1800" dirty="0" err="1">
                <a:latin typeface="Times New Roman"/>
                <a:ea typeface="Times New Roman"/>
                <a:cs typeface="Times New Roman"/>
                <a:sym typeface="Times New Roman"/>
              </a:rPr>
              <a:t>addi</a:t>
            </a:r>
            <a:r>
              <a:rPr lang="en-US" sz="1800" dirty="0">
                <a:latin typeface="Times New Roman"/>
                <a:ea typeface="Times New Roman"/>
                <a:cs typeface="Times New Roman"/>
                <a:sym typeface="Times New Roman"/>
              </a:rPr>
              <a:t> $t1, $zero, 10			</a:t>
            </a:r>
          </a:p>
          <a:p>
            <a:pPr marL="133350" indent="0">
              <a:spcBef>
                <a:spcPts val="1100"/>
              </a:spcBef>
              <a:buSzPts val="2100"/>
              <a:buNone/>
            </a:pPr>
            <a:r>
              <a:rPr lang="en-US" sz="1800" dirty="0" err="1">
                <a:latin typeface="Times New Roman"/>
                <a:ea typeface="Times New Roman"/>
                <a:cs typeface="Times New Roman"/>
                <a:sym typeface="Times New Roman"/>
              </a:rPr>
              <a:t>addi</a:t>
            </a:r>
            <a:r>
              <a:rPr lang="en-US" sz="1800" dirty="0">
                <a:latin typeface="Times New Roman"/>
                <a:ea typeface="Times New Roman"/>
                <a:cs typeface="Times New Roman"/>
                <a:sym typeface="Times New Roman"/>
              </a:rPr>
              <a:t> $t2, $t1, 5 </a:t>
            </a:r>
          </a:p>
          <a:p>
            <a:pPr marL="133350" indent="0">
              <a:spcBef>
                <a:spcPts val="1100"/>
              </a:spcBef>
              <a:buSzPts val="2100"/>
              <a:buNone/>
            </a:pPr>
            <a:endParaRPr lang="en-US" sz="1800" dirty="0">
              <a:latin typeface="Times New Roman"/>
              <a:ea typeface="Times New Roman"/>
              <a:cs typeface="Times New Roman"/>
              <a:sym typeface="Times New Roman"/>
            </a:endParaRPr>
          </a:p>
          <a:p>
            <a:pPr marL="133350" indent="0">
              <a:spcBef>
                <a:spcPts val="1100"/>
              </a:spcBef>
              <a:buSzPts val="2100"/>
              <a:buNone/>
            </a:pPr>
            <a:r>
              <a:rPr lang="en-US" sz="1800" dirty="0" err="1">
                <a:latin typeface="Times New Roman"/>
                <a:ea typeface="Times New Roman"/>
                <a:cs typeface="Times New Roman"/>
                <a:sym typeface="Times New Roman"/>
              </a:rPr>
              <a:t>sll</a:t>
            </a:r>
            <a:r>
              <a:rPr lang="en-US" sz="1800" dirty="0">
                <a:latin typeface="Times New Roman"/>
                <a:ea typeface="Times New Roman"/>
                <a:cs typeface="Times New Roman"/>
                <a:sym typeface="Times New Roman"/>
              </a:rPr>
              <a:t>  $t3, $t2, 2 </a:t>
            </a:r>
          </a:p>
          <a:p>
            <a:pPr marL="133350" indent="0">
              <a:spcBef>
                <a:spcPts val="1100"/>
              </a:spcBef>
              <a:buSzPts val="2100"/>
              <a:buNone/>
            </a:pPr>
            <a:r>
              <a:rPr lang="en-US" sz="1800" dirty="0" err="1" smtClean="0">
                <a:latin typeface="Times New Roman"/>
                <a:ea typeface="Times New Roman"/>
                <a:cs typeface="Times New Roman"/>
                <a:sym typeface="Times New Roman"/>
              </a:rPr>
              <a:t>Dịch</a:t>
            </a:r>
            <a:r>
              <a:rPr lang="en-US" sz="1800" dirty="0" smtClean="0">
                <a:latin typeface="Times New Roman"/>
                <a:ea typeface="Times New Roman"/>
                <a:cs typeface="Times New Roman"/>
                <a:sym typeface="Times New Roman"/>
              </a:rPr>
              <a:t> </a:t>
            </a:r>
            <a:r>
              <a:rPr lang="en-US" sz="1800" dirty="0" err="1" smtClean="0">
                <a:latin typeface="Times New Roman"/>
                <a:ea typeface="Times New Roman"/>
                <a:cs typeface="Times New Roman"/>
                <a:sym typeface="Times New Roman"/>
              </a:rPr>
              <a:t>trái</a:t>
            </a:r>
            <a:r>
              <a:rPr lang="en-US" sz="1800" dirty="0" smtClean="0">
                <a:latin typeface="Times New Roman"/>
                <a:ea typeface="Times New Roman"/>
                <a:cs typeface="Times New Roman"/>
                <a:sym typeface="Times New Roman"/>
              </a:rPr>
              <a:t> </a:t>
            </a:r>
            <a:r>
              <a:rPr lang="en-US" sz="1800" dirty="0" err="1" smtClean="0">
                <a:latin typeface="Times New Roman"/>
                <a:ea typeface="Times New Roman"/>
                <a:cs typeface="Times New Roman"/>
                <a:sym typeface="Times New Roman"/>
              </a:rPr>
              <a:t>giá</a:t>
            </a:r>
            <a:r>
              <a:rPr lang="en-US" sz="1800" dirty="0" smtClean="0">
                <a:latin typeface="Times New Roman"/>
                <a:ea typeface="Times New Roman"/>
                <a:cs typeface="Times New Roman"/>
                <a:sym typeface="Times New Roman"/>
              </a:rPr>
              <a:t> </a:t>
            </a:r>
            <a:r>
              <a:rPr lang="en-US" sz="1800" dirty="0" err="1" smtClean="0">
                <a:latin typeface="Times New Roman"/>
                <a:ea typeface="Times New Roman"/>
                <a:cs typeface="Times New Roman"/>
                <a:sym typeface="Times New Roman"/>
              </a:rPr>
              <a:t>trị</a:t>
            </a:r>
            <a:r>
              <a:rPr lang="en-US" sz="1800" dirty="0" smtClean="0">
                <a:latin typeface="Times New Roman"/>
                <a:ea typeface="Times New Roman"/>
                <a:cs typeface="Times New Roman"/>
                <a:sym typeface="Times New Roman"/>
              </a:rPr>
              <a:t> </a:t>
            </a:r>
            <a:r>
              <a:rPr lang="en-US" sz="1800" dirty="0" err="1" smtClean="0">
                <a:latin typeface="Times New Roman"/>
                <a:ea typeface="Times New Roman"/>
                <a:cs typeface="Times New Roman"/>
                <a:sym typeface="Times New Roman"/>
              </a:rPr>
              <a:t>của</a:t>
            </a:r>
            <a:r>
              <a:rPr lang="en-US" sz="1800" dirty="0" smtClean="0">
                <a:latin typeface="Times New Roman"/>
                <a:ea typeface="Times New Roman"/>
                <a:cs typeface="Times New Roman"/>
                <a:sym typeface="Times New Roman"/>
              </a:rPr>
              <a:t> $t2 2 bit </a:t>
            </a:r>
            <a:r>
              <a:rPr lang="en-US" sz="1800" dirty="0" err="1" smtClean="0">
                <a:latin typeface="Times New Roman"/>
                <a:ea typeface="Times New Roman"/>
                <a:cs typeface="Times New Roman"/>
                <a:sym typeface="Times New Roman"/>
              </a:rPr>
              <a:t>và</a:t>
            </a:r>
            <a:r>
              <a:rPr lang="en-US" sz="1800" dirty="0" smtClean="0">
                <a:latin typeface="Times New Roman"/>
                <a:ea typeface="Times New Roman"/>
                <a:cs typeface="Times New Roman"/>
                <a:sym typeface="Times New Roman"/>
              </a:rPr>
              <a:t> </a:t>
            </a:r>
            <a:r>
              <a:rPr lang="en-US" sz="1800" dirty="0" err="1" smtClean="0">
                <a:latin typeface="Times New Roman"/>
                <a:ea typeface="Times New Roman"/>
                <a:cs typeface="Times New Roman"/>
                <a:sym typeface="Times New Roman"/>
              </a:rPr>
              <a:t>lưu</a:t>
            </a:r>
            <a:r>
              <a:rPr lang="en-US" sz="1800" dirty="0" smtClean="0">
                <a:latin typeface="Times New Roman"/>
                <a:ea typeface="Times New Roman"/>
                <a:cs typeface="Times New Roman"/>
                <a:sym typeface="Times New Roman"/>
              </a:rPr>
              <a:t> </a:t>
            </a:r>
            <a:r>
              <a:rPr lang="en-US" sz="1800" dirty="0" err="1" smtClean="0">
                <a:latin typeface="Times New Roman"/>
                <a:ea typeface="Times New Roman"/>
                <a:cs typeface="Times New Roman"/>
                <a:sym typeface="Times New Roman"/>
              </a:rPr>
              <a:t>vào</a:t>
            </a:r>
            <a:r>
              <a:rPr lang="en-US" sz="1800" dirty="0" smtClean="0">
                <a:latin typeface="Times New Roman"/>
                <a:ea typeface="Times New Roman"/>
                <a:cs typeface="Times New Roman"/>
                <a:sym typeface="Times New Roman"/>
              </a:rPr>
              <a:t> </a:t>
            </a:r>
            <a:r>
              <a:rPr lang="en-US" sz="1800" dirty="0" err="1" smtClean="0">
                <a:latin typeface="Times New Roman"/>
                <a:ea typeface="Times New Roman"/>
                <a:cs typeface="Times New Roman"/>
                <a:sym typeface="Times New Roman"/>
              </a:rPr>
              <a:t>thanh</a:t>
            </a:r>
            <a:r>
              <a:rPr lang="en-US" sz="1800" dirty="0" smtClean="0">
                <a:latin typeface="Times New Roman"/>
                <a:ea typeface="Times New Roman"/>
                <a:cs typeface="Times New Roman"/>
                <a:sym typeface="Times New Roman"/>
              </a:rPr>
              <a:t> </a:t>
            </a:r>
            <a:r>
              <a:rPr lang="en-US" sz="1800" dirty="0" err="1" smtClean="0">
                <a:latin typeface="Times New Roman"/>
                <a:ea typeface="Times New Roman"/>
                <a:cs typeface="Times New Roman"/>
                <a:sym typeface="Times New Roman"/>
              </a:rPr>
              <a:t>ghi</a:t>
            </a:r>
            <a:r>
              <a:rPr lang="en-US" sz="1800" dirty="0" smtClean="0">
                <a:latin typeface="Times New Roman"/>
                <a:ea typeface="Times New Roman"/>
                <a:cs typeface="Times New Roman"/>
                <a:sym typeface="Times New Roman"/>
              </a:rPr>
              <a:t> $t3</a:t>
            </a:r>
            <a:endParaRPr lang="en-US" sz="1800" dirty="0">
              <a:latin typeface="Times New Roman"/>
              <a:ea typeface="Times New Roman"/>
              <a:cs typeface="Times New Roman"/>
              <a:sym typeface="Times New Roman"/>
            </a:endParaRPr>
          </a:p>
          <a:p>
            <a:pPr marL="133350" indent="0">
              <a:spcBef>
                <a:spcPts val="1100"/>
              </a:spcBef>
              <a:buSzPts val="2100"/>
              <a:buNone/>
            </a:pPr>
            <a:r>
              <a:rPr lang="en-US" sz="1800" dirty="0" err="1">
                <a:latin typeface="Times New Roman"/>
                <a:ea typeface="Times New Roman"/>
                <a:cs typeface="Times New Roman"/>
                <a:sym typeface="Times New Roman"/>
              </a:rPr>
              <a:t>srl</a:t>
            </a:r>
            <a:r>
              <a:rPr lang="en-US" sz="1800" dirty="0">
                <a:latin typeface="Times New Roman"/>
                <a:ea typeface="Times New Roman"/>
                <a:cs typeface="Times New Roman"/>
                <a:sym typeface="Times New Roman"/>
              </a:rPr>
              <a:t>  $t4, $t3, 1 </a:t>
            </a:r>
          </a:p>
          <a:p>
            <a:pPr marL="133350" indent="0">
              <a:spcBef>
                <a:spcPts val="1100"/>
              </a:spcBef>
              <a:buSzPts val="2100"/>
              <a:buNone/>
            </a:pPr>
            <a:r>
              <a:rPr lang="en-US" sz="1800" dirty="0" err="1">
                <a:latin typeface="Times New Roman"/>
                <a:ea typeface="Times New Roman"/>
                <a:cs typeface="Times New Roman"/>
                <a:sym typeface="Times New Roman"/>
              </a:rPr>
              <a:t>Dịch</a:t>
            </a:r>
            <a:r>
              <a:rPr lang="en-US" sz="1800" dirty="0">
                <a:latin typeface="Times New Roman"/>
                <a:ea typeface="Times New Roman"/>
                <a:cs typeface="Times New Roman"/>
                <a:sym typeface="Times New Roman"/>
              </a:rPr>
              <a:t> </a:t>
            </a:r>
            <a:r>
              <a:rPr lang="en-US" sz="1800" dirty="0" err="1" smtClean="0">
                <a:latin typeface="Times New Roman"/>
                <a:ea typeface="Times New Roman"/>
                <a:cs typeface="Times New Roman"/>
                <a:sym typeface="Times New Roman"/>
              </a:rPr>
              <a:t>phải</a:t>
            </a:r>
            <a:r>
              <a:rPr lang="en-US" sz="1800" dirty="0" smtClean="0">
                <a:latin typeface="Times New Roman"/>
                <a:ea typeface="Times New Roman"/>
                <a:cs typeface="Times New Roman"/>
                <a:sym typeface="Times New Roman"/>
              </a:rPr>
              <a:t> </a:t>
            </a:r>
            <a:r>
              <a:rPr lang="en-US" sz="1800" dirty="0" err="1" smtClean="0">
                <a:latin typeface="Times New Roman"/>
                <a:ea typeface="Times New Roman"/>
                <a:cs typeface="Times New Roman"/>
                <a:sym typeface="Times New Roman"/>
              </a:rPr>
              <a:t>giá</a:t>
            </a:r>
            <a:r>
              <a:rPr lang="en-US" sz="1800" dirty="0" smtClean="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trị</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của</a:t>
            </a:r>
            <a:r>
              <a:rPr lang="en-US" sz="1800" dirty="0">
                <a:latin typeface="Times New Roman"/>
                <a:ea typeface="Times New Roman"/>
                <a:cs typeface="Times New Roman"/>
                <a:sym typeface="Times New Roman"/>
              </a:rPr>
              <a:t> </a:t>
            </a:r>
            <a:r>
              <a:rPr lang="en-US" sz="1800" dirty="0" smtClean="0">
                <a:latin typeface="Times New Roman"/>
                <a:ea typeface="Times New Roman"/>
                <a:cs typeface="Times New Roman"/>
                <a:sym typeface="Times New Roman"/>
              </a:rPr>
              <a:t>$t3 1 </a:t>
            </a:r>
            <a:r>
              <a:rPr lang="en-US" sz="1800" dirty="0">
                <a:latin typeface="Times New Roman"/>
                <a:ea typeface="Times New Roman"/>
                <a:cs typeface="Times New Roman"/>
                <a:sym typeface="Times New Roman"/>
              </a:rPr>
              <a:t>bit </a:t>
            </a:r>
            <a:r>
              <a:rPr lang="en-US" sz="1800" dirty="0" err="1">
                <a:latin typeface="Times New Roman"/>
                <a:ea typeface="Times New Roman"/>
                <a:cs typeface="Times New Roman"/>
                <a:sym typeface="Times New Roman"/>
              </a:rPr>
              <a:t>và</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lưu</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vào</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thanh</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ghi</a:t>
            </a:r>
            <a:r>
              <a:rPr lang="en-US" sz="1800" dirty="0">
                <a:latin typeface="Times New Roman"/>
                <a:ea typeface="Times New Roman"/>
                <a:cs typeface="Times New Roman"/>
                <a:sym typeface="Times New Roman"/>
              </a:rPr>
              <a:t> $</a:t>
            </a:r>
            <a:r>
              <a:rPr lang="en-US" sz="1800" dirty="0" smtClean="0">
                <a:latin typeface="Times New Roman"/>
                <a:ea typeface="Times New Roman"/>
                <a:cs typeface="Times New Roman"/>
                <a:sym typeface="Times New Roman"/>
              </a:rPr>
              <a:t>t4</a:t>
            </a:r>
            <a:endParaRPr lang="en-US" sz="1800" dirty="0">
              <a:latin typeface="Times New Roman"/>
              <a:ea typeface="Times New Roman"/>
              <a:cs typeface="Times New Roman"/>
              <a:sym typeface="Times New Roman"/>
            </a:endParaRPr>
          </a:p>
          <a:p>
            <a:pPr marL="133350" indent="0">
              <a:spcBef>
                <a:spcPts val="1100"/>
              </a:spcBef>
              <a:buSzPts val="2100"/>
              <a:buNone/>
            </a:pPr>
            <a:endParaRPr lang="en-US" sz="1800" dirty="0" smtClean="0">
              <a:latin typeface="Times New Roman"/>
              <a:ea typeface="Times New Roman"/>
              <a:cs typeface="Times New Roman"/>
              <a:sym typeface="Times New Roman"/>
            </a:endParaRPr>
          </a:p>
          <a:p>
            <a:pPr marL="133350" indent="0">
              <a:spcBef>
                <a:spcPts val="1100"/>
              </a:spcBef>
              <a:buSzPts val="2100"/>
              <a:buNone/>
            </a:pPr>
            <a:endParaRPr lang="en-US" sz="1800" dirty="0" smtClean="0">
              <a:latin typeface="Times New Roman"/>
              <a:ea typeface="Times New Roman"/>
              <a:cs typeface="Times New Roman"/>
              <a:sym typeface="Times New Roman"/>
            </a:endParaRP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5575" y="1086982"/>
            <a:ext cx="8792152" cy="5213233"/>
          </a:xfrm>
          <a:prstGeom prst="rect">
            <a:avLst/>
          </a:prstGeom>
        </p:spPr>
      </p:pic>
      <p:cxnSp>
        <p:nvCxnSpPr>
          <p:cNvPr id="11" name="Straight Arrow Connector 10"/>
          <p:cNvCxnSpPr/>
          <p:nvPr/>
        </p:nvCxnSpPr>
        <p:spPr>
          <a:xfrm flipV="1">
            <a:off x="6629400" y="1819656"/>
            <a:ext cx="2578608" cy="2587752"/>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cxnSp>
        <p:nvCxnSpPr>
          <p:cNvPr id="17" name="Straight Arrow Connector 16"/>
          <p:cNvCxnSpPr/>
          <p:nvPr/>
        </p:nvCxnSpPr>
        <p:spPr>
          <a:xfrm flipV="1">
            <a:off x="7114032" y="2629271"/>
            <a:ext cx="2126809" cy="1900829"/>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cxnSp>
        <p:nvCxnSpPr>
          <p:cNvPr id="22" name="Straight Arrow Connector 21"/>
          <p:cNvCxnSpPr/>
          <p:nvPr/>
        </p:nvCxnSpPr>
        <p:spPr>
          <a:xfrm flipV="1">
            <a:off x="7388352" y="3474720"/>
            <a:ext cx="1852489" cy="1216152"/>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cxnSp>
        <p:nvCxnSpPr>
          <p:cNvPr id="25" name="Straight Arrow Connector 24"/>
          <p:cNvCxnSpPr/>
          <p:nvPr/>
        </p:nvCxnSpPr>
        <p:spPr>
          <a:xfrm flipV="1">
            <a:off x="8232300" y="4407408"/>
            <a:ext cx="975708" cy="366954"/>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1652998513"/>
      </p:ext>
    </p:extLst>
  </p:cSld>
  <p:clrMapOvr>
    <a:masterClrMapping/>
  </p:clrMapOvr>
  <p:transition spd="med">
    <p:push/>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gradFill>
          <a:gsLst>
            <a:gs pos="0">
              <a:srgbClr val="FFFFFF">
                <a:alpha val="6666"/>
              </a:srgbClr>
            </a:gs>
            <a:gs pos="68000">
              <a:srgbClr val="FFFFFF">
                <a:alpha val="6666"/>
              </a:srgbClr>
            </a:gs>
            <a:gs pos="100000">
              <a:srgbClr val="80FFB5">
                <a:alpha val="46666"/>
              </a:srgbClr>
            </a:gs>
          </a:gsLst>
          <a:lin ang="16200000" scaled="0"/>
        </a:gradFill>
        <a:effectLst/>
      </p:bgPr>
    </p:bg>
    <p:spTree>
      <p:nvGrpSpPr>
        <p:cNvPr id="1" name="Shape 207"/>
        <p:cNvGrpSpPr/>
        <p:nvPr/>
      </p:nvGrpSpPr>
      <p:grpSpPr>
        <a:xfrm>
          <a:off x="0" y="0"/>
          <a:ext cx="0" cy="0"/>
          <a:chOff x="0" y="0"/>
          <a:chExt cx="0" cy="0"/>
        </a:xfrm>
      </p:grpSpPr>
      <p:sp>
        <p:nvSpPr>
          <p:cNvPr id="208" name="Google Shape;208;p3"/>
          <p:cNvSpPr txBox="1">
            <a:spLocks noGrp="1"/>
          </p:cNvSpPr>
          <p:nvPr>
            <p:ph type="title"/>
          </p:nvPr>
        </p:nvSpPr>
        <p:spPr>
          <a:xfrm>
            <a:off x="838200" y="309437"/>
            <a:ext cx="10515600" cy="694056"/>
          </a:xfrm>
          <a:prstGeom prst="rect">
            <a:avLst/>
          </a:prstGeom>
          <a:noFill/>
          <a:ln>
            <a:noFill/>
          </a:ln>
        </p:spPr>
        <p:txBody>
          <a:bodyPr spcFirstLastPara="1" wrap="square" lIns="91425" tIns="45700" rIns="91425" bIns="45700" anchor="ctr" anchorCtr="0">
            <a:normAutofit/>
          </a:bodyPr>
          <a:lstStyle/>
          <a:p>
            <a:pPr lvl="0">
              <a:buClr>
                <a:srgbClr val="007C33"/>
              </a:buClr>
              <a:buSzPct val="100000"/>
            </a:pPr>
            <a:r>
              <a:rPr lang="en-US" sz="3200" b="1" u="sng" dirty="0" err="1" smtClean="0">
                <a:solidFill>
                  <a:srgbClr val="007C33"/>
                </a:solidFill>
                <a:latin typeface="Times New Roman"/>
                <a:cs typeface="Times New Roman"/>
                <a:sym typeface="Times New Roman"/>
              </a:rPr>
              <a:t>Kết</a:t>
            </a:r>
            <a:r>
              <a:rPr lang="en-US" sz="3200" b="1" u="sng" dirty="0" smtClean="0">
                <a:solidFill>
                  <a:srgbClr val="007C33"/>
                </a:solidFill>
                <a:latin typeface="Times New Roman"/>
                <a:cs typeface="Times New Roman"/>
                <a:sym typeface="Times New Roman"/>
              </a:rPr>
              <a:t> </a:t>
            </a:r>
            <a:r>
              <a:rPr lang="en-US" sz="3200" b="1" u="sng" dirty="0" err="1" smtClean="0">
                <a:solidFill>
                  <a:srgbClr val="007C33"/>
                </a:solidFill>
                <a:latin typeface="Times New Roman"/>
                <a:cs typeface="Times New Roman"/>
                <a:sym typeface="Times New Roman"/>
              </a:rPr>
              <a:t>Quả</a:t>
            </a:r>
            <a:r>
              <a:rPr lang="en-US" sz="3200" b="1" u="sng" dirty="0" smtClean="0">
                <a:solidFill>
                  <a:srgbClr val="007C33"/>
                </a:solidFill>
                <a:latin typeface="Times New Roman"/>
                <a:cs typeface="Times New Roman"/>
                <a:sym typeface="Times New Roman"/>
              </a:rPr>
              <a:t> </a:t>
            </a:r>
            <a:r>
              <a:rPr lang="en-US" sz="3200" b="1" u="sng" dirty="0" err="1" smtClean="0">
                <a:solidFill>
                  <a:srgbClr val="007C33"/>
                </a:solidFill>
                <a:latin typeface="Times New Roman"/>
                <a:cs typeface="Times New Roman"/>
                <a:sym typeface="Times New Roman"/>
              </a:rPr>
              <a:t>Thực</a:t>
            </a:r>
            <a:r>
              <a:rPr lang="en-US" sz="3200" b="1" u="sng" dirty="0" smtClean="0">
                <a:solidFill>
                  <a:srgbClr val="007C33"/>
                </a:solidFill>
                <a:latin typeface="Times New Roman"/>
                <a:cs typeface="Times New Roman"/>
                <a:sym typeface="Times New Roman"/>
              </a:rPr>
              <a:t> </a:t>
            </a:r>
            <a:r>
              <a:rPr lang="en-US" sz="3200" b="1" u="sng" dirty="0" err="1" smtClean="0">
                <a:solidFill>
                  <a:srgbClr val="007C33"/>
                </a:solidFill>
                <a:latin typeface="Times New Roman"/>
                <a:cs typeface="Times New Roman"/>
                <a:sym typeface="Times New Roman"/>
              </a:rPr>
              <a:t>Thi</a:t>
            </a:r>
            <a:endParaRPr sz="3200" u="sng" dirty="0">
              <a:solidFill>
                <a:srgbClr val="007C33"/>
              </a:solidFill>
            </a:endParaRPr>
          </a:p>
        </p:txBody>
      </p:sp>
      <p:sp>
        <p:nvSpPr>
          <p:cNvPr id="209" name="Google Shape;209;p3"/>
          <p:cNvSpPr txBox="1">
            <a:spLocks noGrp="1"/>
          </p:cNvSpPr>
          <p:nvPr>
            <p:ph type="body" idx="1"/>
          </p:nvPr>
        </p:nvSpPr>
        <p:spPr>
          <a:xfrm>
            <a:off x="838200" y="1003494"/>
            <a:ext cx="8900160" cy="4962966"/>
          </a:xfrm>
          <a:prstGeom prst="rect">
            <a:avLst/>
          </a:prstGeom>
          <a:noFill/>
          <a:ln>
            <a:noFill/>
          </a:ln>
        </p:spPr>
        <p:txBody>
          <a:bodyPr spcFirstLastPara="1" wrap="square" lIns="91425" tIns="45700" rIns="91425" bIns="45700" numCol="1" anchor="t" anchorCtr="0">
            <a:normAutofit/>
          </a:bodyPr>
          <a:lstStyle/>
          <a:p>
            <a:pPr marL="133350" indent="0">
              <a:spcBef>
                <a:spcPts val="1100"/>
              </a:spcBef>
              <a:buSzPts val="2100"/>
              <a:buNone/>
            </a:pPr>
            <a:r>
              <a:rPr lang="en-US" sz="1800" b="1" dirty="0" err="1" smtClean="0">
                <a:latin typeface="Times New Roman"/>
                <a:ea typeface="Times New Roman"/>
                <a:cs typeface="Times New Roman"/>
                <a:sym typeface="Times New Roman"/>
              </a:rPr>
              <a:t>Tập</a:t>
            </a:r>
            <a:r>
              <a:rPr lang="en-US" sz="1800" b="1" dirty="0" smtClean="0">
                <a:latin typeface="Times New Roman"/>
                <a:ea typeface="Times New Roman"/>
                <a:cs typeface="Times New Roman"/>
                <a:sym typeface="Times New Roman"/>
              </a:rPr>
              <a:t> </a:t>
            </a:r>
            <a:r>
              <a:rPr lang="en-US" sz="1800" b="1" dirty="0" err="1" smtClean="0">
                <a:latin typeface="Times New Roman"/>
                <a:ea typeface="Times New Roman"/>
                <a:cs typeface="Times New Roman"/>
                <a:sym typeface="Times New Roman"/>
              </a:rPr>
              <a:t>lệnh</a:t>
            </a:r>
            <a:r>
              <a:rPr lang="en-US" sz="1800" b="1" dirty="0" smtClean="0">
                <a:latin typeface="Times New Roman"/>
                <a:ea typeface="Times New Roman"/>
                <a:cs typeface="Times New Roman"/>
                <a:sym typeface="Times New Roman"/>
              </a:rPr>
              <a:t> </a:t>
            </a:r>
            <a:r>
              <a:rPr lang="en-US" sz="1800" b="1" dirty="0" err="1" smtClean="0">
                <a:latin typeface="Times New Roman"/>
                <a:ea typeface="Times New Roman"/>
                <a:cs typeface="Times New Roman"/>
                <a:sym typeface="Times New Roman"/>
              </a:rPr>
              <a:t>dùng</a:t>
            </a:r>
            <a:r>
              <a:rPr lang="en-US" sz="1800" b="1" dirty="0" smtClean="0">
                <a:latin typeface="Times New Roman"/>
                <a:ea typeface="Times New Roman"/>
                <a:cs typeface="Times New Roman"/>
                <a:sym typeface="Times New Roman"/>
              </a:rPr>
              <a:t> </a:t>
            </a:r>
            <a:r>
              <a:rPr lang="en-US" sz="1800" b="1" dirty="0" err="1" smtClean="0">
                <a:latin typeface="Times New Roman"/>
                <a:ea typeface="Times New Roman"/>
                <a:cs typeface="Times New Roman"/>
                <a:sym typeface="Times New Roman"/>
              </a:rPr>
              <a:t>để</a:t>
            </a:r>
            <a:r>
              <a:rPr lang="en-US" sz="1800" b="1" dirty="0" smtClean="0">
                <a:latin typeface="Times New Roman"/>
                <a:ea typeface="Times New Roman"/>
                <a:cs typeface="Times New Roman"/>
                <a:sym typeface="Times New Roman"/>
              </a:rPr>
              <a:t> </a:t>
            </a:r>
            <a:r>
              <a:rPr lang="en-US" sz="1800" b="1" dirty="0" err="1" smtClean="0">
                <a:latin typeface="Times New Roman"/>
                <a:ea typeface="Times New Roman"/>
                <a:cs typeface="Times New Roman"/>
                <a:sym typeface="Times New Roman"/>
              </a:rPr>
              <a:t>kiểm</a:t>
            </a:r>
            <a:r>
              <a:rPr lang="en-US" sz="1800" b="1" dirty="0" smtClean="0">
                <a:latin typeface="Times New Roman"/>
                <a:ea typeface="Times New Roman"/>
                <a:cs typeface="Times New Roman"/>
                <a:sym typeface="Times New Roman"/>
              </a:rPr>
              <a:t> </a:t>
            </a:r>
            <a:r>
              <a:rPr lang="en-US" sz="1800" b="1" dirty="0" err="1" smtClean="0">
                <a:latin typeface="Times New Roman"/>
                <a:ea typeface="Times New Roman"/>
                <a:cs typeface="Times New Roman"/>
                <a:sym typeface="Times New Roman"/>
              </a:rPr>
              <a:t>tra</a:t>
            </a:r>
            <a:r>
              <a:rPr lang="en-US" sz="1800" b="1" dirty="0" smtClean="0">
                <a:latin typeface="Times New Roman"/>
                <a:ea typeface="Times New Roman"/>
                <a:cs typeface="Times New Roman"/>
                <a:sym typeface="Times New Roman"/>
              </a:rPr>
              <a:t> </a:t>
            </a:r>
            <a:r>
              <a:rPr lang="en-US" sz="1800" b="1" dirty="0" err="1" smtClean="0">
                <a:latin typeface="Times New Roman"/>
                <a:ea typeface="Times New Roman"/>
                <a:cs typeface="Times New Roman"/>
                <a:sym typeface="Times New Roman"/>
              </a:rPr>
              <a:t>kết</a:t>
            </a:r>
            <a:r>
              <a:rPr lang="en-US" sz="1800" b="1" dirty="0" smtClean="0">
                <a:latin typeface="Times New Roman"/>
                <a:ea typeface="Times New Roman"/>
                <a:cs typeface="Times New Roman"/>
                <a:sym typeface="Times New Roman"/>
              </a:rPr>
              <a:t> </a:t>
            </a:r>
            <a:r>
              <a:rPr lang="en-US" sz="1800" b="1" dirty="0" err="1" smtClean="0">
                <a:latin typeface="Times New Roman"/>
                <a:ea typeface="Times New Roman"/>
                <a:cs typeface="Times New Roman"/>
                <a:sym typeface="Times New Roman"/>
              </a:rPr>
              <a:t>quả</a:t>
            </a:r>
            <a:r>
              <a:rPr lang="en-US" sz="1800" b="1" dirty="0" smtClean="0">
                <a:latin typeface="Times New Roman"/>
                <a:ea typeface="Times New Roman"/>
                <a:cs typeface="Times New Roman"/>
                <a:sym typeface="Times New Roman"/>
              </a:rPr>
              <a:t> </a:t>
            </a:r>
            <a:r>
              <a:rPr lang="en-US" sz="1800" b="1" dirty="0" err="1" smtClean="0">
                <a:latin typeface="Times New Roman"/>
                <a:ea typeface="Times New Roman"/>
                <a:cs typeface="Times New Roman"/>
                <a:sym typeface="Times New Roman"/>
              </a:rPr>
              <a:t>của</a:t>
            </a:r>
            <a:r>
              <a:rPr lang="en-US" sz="1800" b="1" dirty="0" smtClean="0">
                <a:latin typeface="Times New Roman"/>
                <a:ea typeface="Times New Roman"/>
                <a:cs typeface="Times New Roman"/>
                <a:sym typeface="Times New Roman"/>
              </a:rPr>
              <a:t> </a:t>
            </a:r>
            <a:r>
              <a:rPr lang="en-US" sz="1800" b="1" dirty="0" err="1" smtClean="0">
                <a:latin typeface="Times New Roman"/>
                <a:ea typeface="Times New Roman"/>
                <a:cs typeface="Times New Roman"/>
                <a:sym typeface="Times New Roman"/>
              </a:rPr>
              <a:t>chương</a:t>
            </a:r>
            <a:r>
              <a:rPr lang="en-US" sz="1800" b="1" dirty="0" smtClean="0">
                <a:latin typeface="Times New Roman"/>
                <a:ea typeface="Times New Roman"/>
                <a:cs typeface="Times New Roman"/>
                <a:sym typeface="Times New Roman"/>
              </a:rPr>
              <a:t> </a:t>
            </a:r>
            <a:r>
              <a:rPr lang="en-US" sz="1800" b="1" dirty="0" err="1" smtClean="0">
                <a:latin typeface="Times New Roman"/>
                <a:ea typeface="Times New Roman"/>
                <a:cs typeface="Times New Roman"/>
                <a:sym typeface="Times New Roman"/>
              </a:rPr>
              <a:t>trình</a:t>
            </a:r>
            <a:r>
              <a:rPr lang="en-US" sz="1800" b="1" dirty="0" smtClean="0">
                <a:latin typeface="Times New Roman"/>
                <a:ea typeface="Times New Roman"/>
                <a:cs typeface="Times New Roman"/>
                <a:sym typeface="Times New Roman"/>
              </a:rPr>
              <a:t>: </a:t>
            </a:r>
          </a:p>
          <a:p>
            <a:pPr marL="133350" indent="0">
              <a:spcBef>
                <a:spcPts val="1100"/>
              </a:spcBef>
              <a:buSzPts val="2100"/>
              <a:buNone/>
            </a:pPr>
            <a:r>
              <a:rPr lang="en-US" sz="1800" dirty="0" smtClean="0">
                <a:latin typeface="Times New Roman"/>
                <a:ea typeface="Times New Roman"/>
                <a:cs typeface="Times New Roman"/>
                <a:sym typeface="Times New Roman"/>
              </a:rPr>
              <a:t>VD3:</a:t>
            </a:r>
            <a:endParaRPr lang="en-US" sz="1800" dirty="0">
              <a:latin typeface="Times New Roman"/>
              <a:ea typeface="Times New Roman"/>
              <a:cs typeface="Times New Roman"/>
              <a:sym typeface="Times New Roman"/>
            </a:endParaRPr>
          </a:p>
          <a:p>
            <a:pPr marL="133350" indent="0">
              <a:spcBef>
                <a:spcPts val="1100"/>
              </a:spcBef>
              <a:buSzPts val="2100"/>
              <a:buNone/>
            </a:pPr>
            <a:r>
              <a:rPr lang="en-US" sz="1800" dirty="0" err="1">
                <a:latin typeface="Times New Roman"/>
                <a:ea typeface="Times New Roman"/>
                <a:cs typeface="Times New Roman"/>
                <a:sym typeface="Times New Roman"/>
              </a:rPr>
              <a:t>addi</a:t>
            </a:r>
            <a:r>
              <a:rPr lang="en-US" sz="1800" dirty="0">
                <a:latin typeface="Times New Roman"/>
                <a:ea typeface="Times New Roman"/>
                <a:cs typeface="Times New Roman"/>
                <a:sym typeface="Times New Roman"/>
              </a:rPr>
              <a:t> $t0,$t0,3   </a:t>
            </a:r>
          </a:p>
          <a:p>
            <a:pPr marL="133350" indent="0">
              <a:spcBef>
                <a:spcPts val="1100"/>
              </a:spcBef>
              <a:buSzPts val="2100"/>
              <a:buNone/>
            </a:pPr>
            <a:r>
              <a:rPr lang="en-US" sz="1800" dirty="0" err="1">
                <a:latin typeface="Times New Roman"/>
                <a:ea typeface="Times New Roman"/>
                <a:cs typeface="Times New Roman"/>
                <a:sym typeface="Times New Roman"/>
              </a:rPr>
              <a:t>addi</a:t>
            </a:r>
            <a:r>
              <a:rPr lang="en-US" sz="1800" dirty="0">
                <a:latin typeface="Times New Roman"/>
                <a:ea typeface="Times New Roman"/>
                <a:cs typeface="Times New Roman"/>
                <a:sym typeface="Times New Roman"/>
              </a:rPr>
              <a:t> $t1,$t1,4</a:t>
            </a:r>
          </a:p>
          <a:p>
            <a:pPr marL="133350" indent="0">
              <a:spcBef>
                <a:spcPts val="1100"/>
              </a:spcBef>
              <a:buSzPts val="2100"/>
              <a:buNone/>
            </a:pPr>
            <a:r>
              <a:rPr lang="en-US" sz="1800" dirty="0" err="1">
                <a:latin typeface="Times New Roman"/>
                <a:ea typeface="Times New Roman"/>
                <a:cs typeface="Times New Roman"/>
                <a:sym typeface="Times New Roman"/>
              </a:rPr>
              <a:t>slt</a:t>
            </a:r>
            <a:r>
              <a:rPr lang="en-US" sz="1800" dirty="0">
                <a:latin typeface="Times New Roman"/>
                <a:ea typeface="Times New Roman"/>
                <a:cs typeface="Times New Roman"/>
                <a:sym typeface="Times New Roman"/>
              </a:rPr>
              <a:t> $s0,$</a:t>
            </a:r>
            <a:r>
              <a:rPr lang="en-US" sz="1800" dirty="0" smtClean="0">
                <a:latin typeface="Times New Roman"/>
                <a:ea typeface="Times New Roman"/>
                <a:cs typeface="Times New Roman"/>
                <a:sym typeface="Times New Roman"/>
              </a:rPr>
              <a:t>t0,$t1</a:t>
            </a:r>
            <a:endParaRPr lang="en-US" sz="1800" dirty="0">
              <a:latin typeface="Times New Roman"/>
              <a:ea typeface="Times New Roman"/>
              <a:cs typeface="Times New Roman"/>
              <a:sym typeface="Times New Roman"/>
            </a:endParaRPr>
          </a:p>
          <a:p>
            <a:pPr marL="133350" indent="0">
              <a:spcBef>
                <a:spcPts val="1100"/>
              </a:spcBef>
              <a:buSzPts val="2100"/>
              <a:buNone/>
            </a:pPr>
            <a:r>
              <a:rPr lang="en-US" sz="1800" dirty="0" err="1">
                <a:latin typeface="Times New Roman"/>
                <a:ea typeface="Times New Roman"/>
                <a:cs typeface="Times New Roman"/>
                <a:sym typeface="Times New Roman"/>
              </a:rPr>
              <a:t>beq</a:t>
            </a:r>
            <a:r>
              <a:rPr lang="en-US" sz="1800" dirty="0">
                <a:latin typeface="Times New Roman"/>
                <a:ea typeface="Times New Roman"/>
                <a:cs typeface="Times New Roman"/>
                <a:sym typeface="Times New Roman"/>
              </a:rPr>
              <a:t> $t0,$t1,branch</a:t>
            </a:r>
          </a:p>
          <a:p>
            <a:pPr marL="133350" indent="0">
              <a:spcBef>
                <a:spcPts val="1100"/>
              </a:spcBef>
              <a:buSzPts val="2100"/>
              <a:buNone/>
            </a:pPr>
            <a:r>
              <a:rPr lang="en-US" sz="1800" dirty="0">
                <a:latin typeface="Times New Roman"/>
                <a:ea typeface="Times New Roman"/>
                <a:cs typeface="Times New Roman"/>
                <a:sym typeface="Times New Roman"/>
              </a:rPr>
              <a:t>sub $t2,$t1,$zero</a:t>
            </a:r>
          </a:p>
          <a:p>
            <a:pPr marL="133350" indent="0">
              <a:spcBef>
                <a:spcPts val="1100"/>
              </a:spcBef>
              <a:buSzPts val="2100"/>
              <a:buNone/>
            </a:pPr>
            <a:r>
              <a:rPr lang="en-US" sz="1800" dirty="0">
                <a:latin typeface="Times New Roman"/>
                <a:ea typeface="Times New Roman"/>
                <a:cs typeface="Times New Roman"/>
                <a:sym typeface="Times New Roman"/>
              </a:rPr>
              <a:t>branch:</a:t>
            </a:r>
          </a:p>
          <a:p>
            <a:pPr marL="133350" indent="0">
              <a:spcBef>
                <a:spcPts val="1100"/>
              </a:spcBef>
              <a:buSzPts val="2100"/>
              <a:buNone/>
            </a:pPr>
            <a:r>
              <a:rPr lang="en-US" sz="1800" dirty="0" smtClean="0">
                <a:latin typeface="Times New Roman"/>
                <a:ea typeface="Times New Roman"/>
                <a:cs typeface="Times New Roman"/>
                <a:sym typeface="Times New Roman"/>
              </a:rPr>
              <a:t>add </a:t>
            </a:r>
            <a:r>
              <a:rPr lang="en-US" sz="1800" dirty="0">
                <a:latin typeface="Times New Roman"/>
                <a:ea typeface="Times New Roman"/>
                <a:cs typeface="Times New Roman"/>
                <a:sym typeface="Times New Roman"/>
              </a:rPr>
              <a:t>$t3,$t0,$t1</a:t>
            </a:r>
          </a:p>
          <a:p>
            <a:pPr marL="133350" indent="0">
              <a:spcBef>
                <a:spcPts val="1100"/>
              </a:spcBef>
              <a:buSzPts val="2100"/>
              <a:buNone/>
            </a:pPr>
            <a:r>
              <a:rPr lang="en-US" sz="1800" dirty="0" err="1" smtClean="0">
                <a:latin typeface="Times New Roman"/>
                <a:ea typeface="Times New Roman"/>
                <a:cs typeface="Times New Roman"/>
                <a:sym typeface="Times New Roman"/>
              </a:rPr>
              <a:t>Tổng</a:t>
            </a:r>
            <a:r>
              <a:rPr lang="en-US" sz="1800" dirty="0" smtClean="0">
                <a:latin typeface="Times New Roman"/>
                <a:ea typeface="Times New Roman"/>
                <a:cs typeface="Times New Roman"/>
                <a:sym typeface="Times New Roman"/>
              </a:rPr>
              <a:t> </a:t>
            </a:r>
            <a:r>
              <a:rPr lang="en-US" sz="1800" dirty="0" err="1" smtClean="0">
                <a:latin typeface="Times New Roman"/>
                <a:ea typeface="Times New Roman"/>
                <a:cs typeface="Times New Roman"/>
                <a:sym typeface="Times New Roman"/>
              </a:rPr>
              <a:t>số</a:t>
            </a:r>
            <a:r>
              <a:rPr lang="en-US" sz="1800" dirty="0" smtClean="0">
                <a:latin typeface="Times New Roman"/>
                <a:ea typeface="Times New Roman"/>
                <a:cs typeface="Times New Roman"/>
                <a:sym typeface="Times New Roman"/>
              </a:rPr>
              <a:t> </a:t>
            </a:r>
            <a:r>
              <a:rPr lang="en-US" sz="1800" dirty="0" err="1" smtClean="0">
                <a:latin typeface="Times New Roman"/>
                <a:ea typeface="Times New Roman"/>
                <a:cs typeface="Times New Roman"/>
                <a:sym typeface="Times New Roman"/>
              </a:rPr>
              <a:t>chu</a:t>
            </a:r>
            <a:r>
              <a:rPr lang="en-US" sz="1800" dirty="0" smtClean="0">
                <a:latin typeface="Times New Roman"/>
                <a:ea typeface="Times New Roman"/>
                <a:cs typeface="Times New Roman"/>
                <a:sym typeface="Times New Roman"/>
              </a:rPr>
              <a:t> </a:t>
            </a:r>
            <a:r>
              <a:rPr lang="en-US" sz="1800" dirty="0" err="1" smtClean="0">
                <a:latin typeface="Times New Roman"/>
                <a:ea typeface="Times New Roman"/>
                <a:cs typeface="Times New Roman"/>
                <a:sym typeface="Times New Roman"/>
              </a:rPr>
              <a:t>kì</a:t>
            </a:r>
            <a:r>
              <a:rPr lang="en-US" sz="1800" dirty="0" smtClean="0">
                <a:latin typeface="Times New Roman"/>
                <a:ea typeface="Times New Roman"/>
                <a:cs typeface="Times New Roman"/>
                <a:sym typeface="Times New Roman"/>
              </a:rPr>
              <a:t> </a:t>
            </a:r>
            <a:r>
              <a:rPr lang="en-US" sz="1800" dirty="0" err="1" smtClean="0">
                <a:latin typeface="Times New Roman"/>
                <a:ea typeface="Times New Roman"/>
                <a:cs typeface="Times New Roman"/>
                <a:sym typeface="Times New Roman"/>
              </a:rPr>
              <a:t>thực</a:t>
            </a:r>
            <a:r>
              <a:rPr lang="en-US" sz="1800" dirty="0" smtClean="0">
                <a:latin typeface="Times New Roman"/>
                <a:ea typeface="Times New Roman"/>
                <a:cs typeface="Times New Roman"/>
                <a:sym typeface="Times New Roman"/>
              </a:rPr>
              <a:t> </a:t>
            </a:r>
            <a:r>
              <a:rPr lang="en-US" sz="1800" dirty="0" err="1" smtClean="0">
                <a:latin typeface="Times New Roman"/>
                <a:ea typeface="Times New Roman"/>
                <a:cs typeface="Times New Roman"/>
                <a:sym typeface="Times New Roman"/>
              </a:rPr>
              <a:t>thi</a:t>
            </a:r>
            <a:r>
              <a:rPr lang="en-US" sz="1800" dirty="0" smtClean="0">
                <a:latin typeface="Times New Roman"/>
                <a:ea typeface="Times New Roman"/>
                <a:cs typeface="Times New Roman"/>
                <a:sym typeface="Times New Roman"/>
              </a:rPr>
              <a:t>: 6 x 6 (</a:t>
            </a:r>
            <a:r>
              <a:rPr lang="en-US" sz="1800" dirty="0" err="1" smtClean="0">
                <a:latin typeface="Times New Roman"/>
                <a:ea typeface="Times New Roman"/>
                <a:cs typeface="Times New Roman"/>
                <a:sym typeface="Times New Roman"/>
              </a:rPr>
              <a:t>lệnh</a:t>
            </a:r>
            <a:r>
              <a:rPr lang="en-US" sz="1800" dirty="0" smtClean="0">
                <a:latin typeface="Times New Roman"/>
                <a:ea typeface="Times New Roman"/>
                <a:cs typeface="Times New Roman"/>
                <a:sym typeface="Times New Roman"/>
              </a:rPr>
              <a:t>) = 36 </a:t>
            </a:r>
            <a:r>
              <a:rPr lang="en-US" sz="1800" dirty="0" err="1" smtClean="0">
                <a:latin typeface="Times New Roman"/>
                <a:ea typeface="Times New Roman"/>
                <a:cs typeface="Times New Roman"/>
                <a:sym typeface="Times New Roman"/>
              </a:rPr>
              <a:t>chu</a:t>
            </a:r>
            <a:r>
              <a:rPr lang="en-US" sz="1800" dirty="0" smtClean="0">
                <a:latin typeface="Times New Roman"/>
                <a:ea typeface="Times New Roman"/>
                <a:cs typeface="Times New Roman"/>
                <a:sym typeface="Times New Roman"/>
              </a:rPr>
              <a:t> </a:t>
            </a:r>
            <a:r>
              <a:rPr lang="en-US" sz="1800" dirty="0" err="1" smtClean="0">
                <a:latin typeface="Times New Roman"/>
                <a:ea typeface="Times New Roman"/>
                <a:cs typeface="Times New Roman"/>
                <a:sym typeface="Times New Roman"/>
              </a:rPr>
              <a:t>kì</a:t>
            </a:r>
            <a:r>
              <a:rPr lang="en-US" sz="1800" dirty="0" smtClean="0">
                <a:latin typeface="Times New Roman"/>
                <a:ea typeface="Times New Roman"/>
                <a:cs typeface="Times New Roman"/>
                <a:sym typeface="Times New Roman"/>
              </a:rPr>
              <a:t> </a:t>
            </a:r>
          </a:p>
        </p:txBody>
      </p:sp>
      <p:pic>
        <p:nvPicPr>
          <p:cNvPr id="210" name="Google Shape;210;p3" descr="Khoa Kỹ Thuật Máy Tính - CE.UIT - Logo chính thức của khoa KTMT | Facebook"/>
          <p:cNvPicPr preferRelativeResize="0"/>
          <p:nvPr/>
        </p:nvPicPr>
        <p:blipFill rotWithShape="1">
          <a:blip r:embed="rId3">
            <a:alphaModFix/>
          </a:blip>
          <a:srcRect l="10817" t="14436" r="10066" b="24267"/>
          <a:stretch/>
        </p:blipFill>
        <p:spPr>
          <a:xfrm>
            <a:off x="10917817" y="253379"/>
            <a:ext cx="1036725" cy="806172"/>
          </a:xfrm>
          <a:prstGeom prst="rect">
            <a:avLst/>
          </a:prstGeom>
          <a:noFill/>
          <a:ln w="9525" cap="flat" cmpd="sng">
            <a:solidFill>
              <a:srgbClr val="00F967"/>
            </a:solidFill>
            <a:prstDash val="solid"/>
            <a:round/>
            <a:headEnd type="none" w="sm" len="sm"/>
            <a:tailEnd type="none" w="sm" len="sm"/>
          </a:ln>
          <a:effectLst>
            <a:outerShdw blurRad="50800" dist="38100" dir="2700000" algn="tl" rotWithShape="0">
              <a:srgbClr val="000000">
                <a:alpha val="40000"/>
              </a:srgbClr>
            </a:outerShdw>
          </a:effectLst>
        </p:spPr>
      </p:pic>
      <p:sp>
        <p:nvSpPr>
          <p:cNvPr id="211" name="Google Shape;211;p3"/>
          <p:cNvSpPr txBox="1"/>
          <p:nvPr/>
        </p:nvSpPr>
        <p:spPr>
          <a:xfrm>
            <a:off x="81268" y="6488539"/>
            <a:ext cx="3964951"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dirty="0">
                <a:solidFill>
                  <a:schemeClr val="dk1"/>
                </a:solidFill>
                <a:latin typeface="Century"/>
                <a:ea typeface="Century"/>
                <a:cs typeface="Century"/>
                <a:sym typeface="Century"/>
              </a:rPr>
              <a:t>Tuesday 5/11/2024 – ĐHQG TPHCM – UIT – KTMT</a:t>
            </a:r>
            <a:endParaRPr dirty="0"/>
          </a:p>
        </p:txBody>
      </p:sp>
      <p:sp>
        <p:nvSpPr>
          <p:cNvPr id="5" name="Oval 4"/>
          <p:cNvSpPr/>
          <p:nvPr/>
        </p:nvSpPr>
        <p:spPr>
          <a:xfrm>
            <a:off x="6925056" y="2048552"/>
            <a:ext cx="2709672" cy="3177648"/>
          </a:xfrm>
          <a:prstGeom prst="ellipse">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800" dirty="0" err="1">
                <a:latin typeface="Times New Roman" panose="02020603050405020304" pitchFamily="18" charset="0"/>
                <a:cs typeface="Times New Roman" panose="02020603050405020304" pitchFamily="18" charset="0"/>
              </a:rPr>
              <a:t>Đối</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với</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mỗi</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lệnh</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thì</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sẽ</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được</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thực</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thi</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trong</a:t>
            </a:r>
            <a:r>
              <a:rPr lang="en-US" sz="1800" dirty="0">
                <a:latin typeface="Times New Roman" panose="02020603050405020304" pitchFamily="18" charset="0"/>
                <a:cs typeface="Times New Roman" panose="02020603050405020304" pitchFamily="18" charset="0"/>
              </a:rPr>
              <a:t> </a:t>
            </a:r>
            <a:r>
              <a:rPr lang="en-US" sz="1800" dirty="0" smtClean="0">
                <a:latin typeface="Times New Roman" panose="02020603050405020304" pitchFamily="18" charset="0"/>
                <a:cs typeface="Times New Roman" panose="02020603050405020304" pitchFamily="18" charset="0"/>
              </a:rPr>
              <a:t>5 </a:t>
            </a:r>
            <a:r>
              <a:rPr lang="en-US" sz="1800" dirty="0" err="1">
                <a:latin typeface="Times New Roman" panose="02020603050405020304" pitchFamily="18" charset="0"/>
                <a:cs typeface="Times New Roman" panose="02020603050405020304" pitchFamily="18" charset="0"/>
              </a:rPr>
              <a:t>chu</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kì</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nhưng</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cần</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phải</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thêm</a:t>
            </a:r>
            <a:r>
              <a:rPr lang="en-US" sz="1800" dirty="0">
                <a:latin typeface="Times New Roman" panose="02020603050405020304" pitchFamily="18" charset="0"/>
                <a:cs typeface="Times New Roman" panose="02020603050405020304" pitchFamily="18" charset="0"/>
              </a:rPr>
              <a:t> 1 </a:t>
            </a:r>
            <a:r>
              <a:rPr lang="en-US" sz="1800" dirty="0" err="1">
                <a:latin typeface="Times New Roman" panose="02020603050405020304" pitchFamily="18" charset="0"/>
                <a:cs typeface="Times New Roman" panose="02020603050405020304" pitchFamily="18" charset="0"/>
              </a:rPr>
              <a:t>chu</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kỳ</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nữa</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để</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thanh</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ghi</a:t>
            </a:r>
            <a:r>
              <a:rPr lang="en-US" sz="1800" dirty="0">
                <a:latin typeface="Times New Roman" panose="02020603050405020304" pitchFamily="18" charset="0"/>
                <a:cs typeface="Times New Roman" panose="02020603050405020304" pitchFamily="18" charset="0"/>
              </a:rPr>
              <a:t> PC </a:t>
            </a:r>
            <a:r>
              <a:rPr lang="en-US" sz="1800" dirty="0" err="1">
                <a:latin typeface="Times New Roman" panose="02020603050405020304" pitchFamily="18" charset="0"/>
                <a:cs typeface="Times New Roman" panose="02020603050405020304" pitchFamily="18" charset="0"/>
              </a:rPr>
              <a:t>nạp</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lệnh</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kế</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tiếp</a:t>
            </a:r>
            <a:r>
              <a:rPr lang="en-US" sz="1800" dirty="0">
                <a:latin typeface="Times New Roman" panose="02020603050405020304" pitchFamily="18" charset="0"/>
                <a:cs typeface="Times New Roman" panose="02020603050405020304" pitchFamily="18" charset="0"/>
              </a:rPr>
              <a:t> (PC+4)</a:t>
            </a:r>
          </a:p>
        </p:txBody>
      </p:sp>
      <p:cxnSp>
        <p:nvCxnSpPr>
          <p:cNvPr id="7" name="Straight Arrow Connector 6"/>
          <p:cNvCxnSpPr/>
          <p:nvPr/>
        </p:nvCxnSpPr>
        <p:spPr>
          <a:xfrm>
            <a:off x="2459736" y="2060038"/>
            <a:ext cx="4465320" cy="1577338"/>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12" name="Straight Arrow Connector 11"/>
          <p:cNvCxnSpPr/>
          <p:nvPr/>
        </p:nvCxnSpPr>
        <p:spPr>
          <a:xfrm>
            <a:off x="2459736" y="2505456"/>
            <a:ext cx="4465320" cy="1131921"/>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14" name="Straight Arrow Connector 13"/>
          <p:cNvCxnSpPr/>
          <p:nvPr/>
        </p:nvCxnSpPr>
        <p:spPr>
          <a:xfrm>
            <a:off x="2459736" y="2897118"/>
            <a:ext cx="4465320" cy="740259"/>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16" name="Straight Arrow Connector 15"/>
          <p:cNvCxnSpPr/>
          <p:nvPr/>
        </p:nvCxnSpPr>
        <p:spPr>
          <a:xfrm>
            <a:off x="2788920" y="3261506"/>
            <a:ext cx="4136136" cy="375872"/>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15" name="Straight Arrow Connector 14"/>
          <p:cNvCxnSpPr>
            <a:endCxn id="5" idx="2"/>
          </p:cNvCxnSpPr>
          <p:nvPr/>
        </p:nvCxnSpPr>
        <p:spPr>
          <a:xfrm flipV="1">
            <a:off x="2688336" y="3637376"/>
            <a:ext cx="4236720" cy="11486"/>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18" name="Straight Arrow Connector 17"/>
          <p:cNvCxnSpPr>
            <a:endCxn id="5" idx="2"/>
          </p:cNvCxnSpPr>
          <p:nvPr/>
        </p:nvCxnSpPr>
        <p:spPr>
          <a:xfrm flipV="1">
            <a:off x="2459736" y="3637376"/>
            <a:ext cx="4465320" cy="779176"/>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2166309229"/>
      </p:ext>
    </p:extLst>
  </p:cSld>
  <p:clrMapOvr>
    <a:masterClrMapping/>
  </p:clrMapOvr>
  <p:transition spd="med">
    <p:push/>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gradFill>
          <a:gsLst>
            <a:gs pos="0">
              <a:srgbClr val="FFFFFF">
                <a:alpha val="6666"/>
              </a:srgbClr>
            </a:gs>
            <a:gs pos="68000">
              <a:srgbClr val="FFFFFF">
                <a:alpha val="6666"/>
              </a:srgbClr>
            </a:gs>
            <a:gs pos="100000">
              <a:srgbClr val="80FFB5">
                <a:alpha val="46666"/>
              </a:srgbClr>
            </a:gs>
          </a:gsLst>
          <a:lin ang="16200000" scaled="0"/>
        </a:gradFill>
        <a:effectLst/>
      </p:bgPr>
    </p:bg>
    <p:spTree>
      <p:nvGrpSpPr>
        <p:cNvPr id="1" name="Shape 207"/>
        <p:cNvGrpSpPr/>
        <p:nvPr/>
      </p:nvGrpSpPr>
      <p:grpSpPr>
        <a:xfrm>
          <a:off x="0" y="0"/>
          <a:ext cx="0" cy="0"/>
          <a:chOff x="0" y="0"/>
          <a:chExt cx="0" cy="0"/>
        </a:xfrm>
      </p:grpSpPr>
      <p:sp>
        <p:nvSpPr>
          <p:cNvPr id="208" name="Google Shape;208;p3"/>
          <p:cNvSpPr txBox="1">
            <a:spLocks noGrp="1"/>
          </p:cNvSpPr>
          <p:nvPr>
            <p:ph type="title"/>
          </p:nvPr>
        </p:nvSpPr>
        <p:spPr>
          <a:xfrm>
            <a:off x="838200" y="309437"/>
            <a:ext cx="10515600" cy="694056"/>
          </a:xfrm>
          <a:prstGeom prst="rect">
            <a:avLst/>
          </a:prstGeom>
          <a:noFill/>
          <a:ln>
            <a:noFill/>
          </a:ln>
        </p:spPr>
        <p:txBody>
          <a:bodyPr spcFirstLastPara="1" wrap="square" lIns="91425" tIns="45700" rIns="91425" bIns="45700" anchor="ctr" anchorCtr="0">
            <a:normAutofit/>
          </a:bodyPr>
          <a:lstStyle/>
          <a:p>
            <a:pPr lvl="0">
              <a:buClr>
                <a:srgbClr val="007C33"/>
              </a:buClr>
              <a:buSzPct val="100000"/>
            </a:pPr>
            <a:r>
              <a:rPr lang="en-US" sz="3200" b="1" u="sng" dirty="0" err="1" smtClean="0">
                <a:solidFill>
                  <a:srgbClr val="007C33"/>
                </a:solidFill>
                <a:latin typeface="Times New Roman"/>
                <a:cs typeface="Times New Roman"/>
                <a:sym typeface="Times New Roman"/>
              </a:rPr>
              <a:t>Kết</a:t>
            </a:r>
            <a:r>
              <a:rPr lang="en-US" sz="3200" b="1" u="sng" dirty="0" smtClean="0">
                <a:solidFill>
                  <a:srgbClr val="007C33"/>
                </a:solidFill>
                <a:latin typeface="Times New Roman"/>
                <a:cs typeface="Times New Roman"/>
                <a:sym typeface="Times New Roman"/>
              </a:rPr>
              <a:t> </a:t>
            </a:r>
            <a:r>
              <a:rPr lang="en-US" sz="3200" b="1" u="sng" dirty="0" err="1" smtClean="0">
                <a:solidFill>
                  <a:srgbClr val="007C33"/>
                </a:solidFill>
                <a:latin typeface="Times New Roman"/>
                <a:cs typeface="Times New Roman"/>
                <a:sym typeface="Times New Roman"/>
              </a:rPr>
              <a:t>Quả</a:t>
            </a:r>
            <a:r>
              <a:rPr lang="en-US" sz="3200" b="1" u="sng" dirty="0" smtClean="0">
                <a:solidFill>
                  <a:srgbClr val="007C33"/>
                </a:solidFill>
                <a:latin typeface="Times New Roman"/>
                <a:cs typeface="Times New Roman"/>
                <a:sym typeface="Times New Roman"/>
              </a:rPr>
              <a:t> </a:t>
            </a:r>
            <a:r>
              <a:rPr lang="en-US" sz="3200" b="1" u="sng" dirty="0" err="1" smtClean="0">
                <a:solidFill>
                  <a:srgbClr val="007C33"/>
                </a:solidFill>
                <a:latin typeface="Times New Roman"/>
                <a:cs typeface="Times New Roman"/>
                <a:sym typeface="Times New Roman"/>
              </a:rPr>
              <a:t>Thực</a:t>
            </a:r>
            <a:r>
              <a:rPr lang="en-US" sz="3200" b="1" u="sng" dirty="0" smtClean="0">
                <a:solidFill>
                  <a:srgbClr val="007C33"/>
                </a:solidFill>
                <a:latin typeface="Times New Roman"/>
                <a:cs typeface="Times New Roman"/>
                <a:sym typeface="Times New Roman"/>
              </a:rPr>
              <a:t> </a:t>
            </a:r>
            <a:r>
              <a:rPr lang="en-US" sz="3200" b="1" u="sng" dirty="0" err="1" smtClean="0">
                <a:solidFill>
                  <a:srgbClr val="007C33"/>
                </a:solidFill>
                <a:latin typeface="Times New Roman"/>
                <a:cs typeface="Times New Roman"/>
                <a:sym typeface="Times New Roman"/>
              </a:rPr>
              <a:t>Thi</a:t>
            </a:r>
            <a:endParaRPr sz="3200" u="sng" dirty="0">
              <a:solidFill>
                <a:srgbClr val="007C33"/>
              </a:solidFill>
            </a:endParaRPr>
          </a:p>
        </p:txBody>
      </p:sp>
      <p:pic>
        <p:nvPicPr>
          <p:cNvPr id="210" name="Google Shape;210;p3" descr="Khoa Kỹ Thuật Máy Tính - CE.UIT - Logo chính thức của khoa KTMT | Facebook"/>
          <p:cNvPicPr preferRelativeResize="0"/>
          <p:nvPr/>
        </p:nvPicPr>
        <p:blipFill rotWithShape="1">
          <a:blip r:embed="rId3">
            <a:alphaModFix/>
          </a:blip>
          <a:srcRect l="10817" t="14436" r="10066" b="24267"/>
          <a:stretch/>
        </p:blipFill>
        <p:spPr>
          <a:xfrm>
            <a:off x="10917817" y="253379"/>
            <a:ext cx="1036725" cy="806172"/>
          </a:xfrm>
          <a:prstGeom prst="rect">
            <a:avLst/>
          </a:prstGeom>
          <a:noFill/>
          <a:ln w="9525" cap="flat" cmpd="sng">
            <a:solidFill>
              <a:srgbClr val="00F967"/>
            </a:solidFill>
            <a:prstDash val="solid"/>
            <a:round/>
            <a:headEnd type="none" w="sm" len="sm"/>
            <a:tailEnd type="none" w="sm" len="sm"/>
          </a:ln>
          <a:effectLst>
            <a:outerShdw blurRad="50800" dist="38100" dir="2700000" algn="tl" rotWithShape="0">
              <a:srgbClr val="000000">
                <a:alpha val="40000"/>
              </a:srgbClr>
            </a:outerShdw>
          </a:effectLst>
        </p:spPr>
      </p:pic>
      <p:sp>
        <p:nvSpPr>
          <p:cNvPr id="211" name="Google Shape;211;p3"/>
          <p:cNvSpPr txBox="1"/>
          <p:nvPr/>
        </p:nvSpPr>
        <p:spPr>
          <a:xfrm>
            <a:off x="81268" y="6488539"/>
            <a:ext cx="3964951"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dirty="0">
                <a:solidFill>
                  <a:schemeClr val="dk1"/>
                </a:solidFill>
                <a:latin typeface="Century"/>
                <a:ea typeface="Century"/>
                <a:cs typeface="Century"/>
                <a:sym typeface="Century"/>
              </a:rPr>
              <a:t>Tuesday 5/11/2024 – ĐHQG TPHCM – UIT – KTMT</a:t>
            </a:r>
            <a:endParaRPr dirty="0"/>
          </a:p>
        </p:txBody>
      </p:sp>
      <p:sp>
        <p:nvSpPr>
          <p:cNvPr id="2" name="AutoShape 2" descr="blob:https://www.facebook.com/2265b258-0480-4ef6-b6e3-338950724a25"/>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Google Shape;209;p3"/>
          <p:cNvSpPr txBox="1">
            <a:spLocks noGrp="1"/>
          </p:cNvSpPr>
          <p:nvPr>
            <p:ph type="body" idx="1"/>
          </p:nvPr>
        </p:nvSpPr>
        <p:spPr>
          <a:xfrm>
            <a:off x="9013393" y="1032119"/>
            <a:ext cx="2875483" cy="5056632"/>
          </a:xfrm>
          <a:prstGeom prst="rect">
            <a:avLst/>
          </a:prstGeom>
          <a:noFill/>
          <a:ln>
            <a:noFill/>
          </a:ln>
        </p:spPr>
        <p:txBody>
          <a:bodyPr spcFirstLastPara="1" wrap="square" lIns="91425" tIns="45700" rIns="91425" bIns="45700" numCol="1" anchor="t" anchorCtr="0">
            <a:normAutofit lnSpcReduction="10000"/>
          </a:bodyPr>
          <a:lstStyle/>
          <a:p>
            <a:pPr marL="133350" indent="0">
              <a:spcBef>
                <a:spcPts val="1100"/>
              </a:spcBef>
              <a:buSzPts val="2100"/>
              <a:buNone/>
            </a:pPr>
            <a:r>
              <a:rPr lang="en-US" sz="1800" dirty="0" err="1" smtClean="0">
                <a:latin typeface="Times New Roman"/>
                <a:ea typeface="Times New Roman"/>
                <a:cs typeface="Times New Roman"/>
                <a:sym typeface="Times New Roman"/>
              </a:rPr>
              <a:t>Tương</a:t>
            </a:r>
            <a:r>
              <a:rPr lang="en-US" sz="1800" dirty="0" smtClean="0">
                <a:latin typeface="Times New Roman"/>
                <a:ea typeface="Times New Roman"/>
                <a:cs typeface="Times New Roman"/>
                <a:sym typeface="Times New Roman"/>
              </a:rPr>
              <a:t> </a:t>
            </a:r>
            <a:r>
              <a:rPr lang="en-US" sz="1800" dirty="0" err="1" smtClean="0">
                <a:latin typeface="Times New Roman"/>
                <a:ea typeface="Times New Roman"/>
                <a:cs typeface="Times New Roman"/>
                <a:sym typeface="Times New Roman"/>
              </a:rPr>
              <a:t>tự</a:t>
            </a:r>
            <a:r>
              <a:rPr lang="en-US" sz="1800" dirty="0" smtClean="0">
                <a:latin typeface="Times New Roman"/>
                <a:ea typeface="Times New Roman"/>
                <a:cs typeface="Times New Roman"/>
                <a:sym typeface="Times New Roman"/>
              </a:rPr>
              <a:t> </a:t>
            </a:r>
            <a:r>
              <a:rPr lang="en-US" sz="1800" dirty="0" err="1" smtClean="0">
                <a:latin typeface="Times New Roman"/>
                <a:ea typeface="Times New Roman"/>
                <a:cs typeface="Times New Roman"/>
                <a:sym typeface="Times New Roman"/>
              </a:rPr>
              <a:t>ví</a:t>
            </a:r>
            <a:r>
              <a:rPr lang="en-US" sz="1800" dirty="0" smtClean="0">
                <a:latin typeface="Times New Roman"/>
                <a:ea typeface="Times New Roman"/>
                <a:cs typeface="Times New Roman"/>
                <a:sym typeface="Times New Roman"/>
              </a:rPr>
              <a:t> </a:t>
            </a:r>
            <a:r>
              <a:rPr lang="en-US" sz="1800" dirty="0" err="1" smtClean="0">
                <a:latin typeface="Times New Roman"/>
                <a:ea typeface="Times New Roman"/>
                <a:cs typeface="Times New Roman"/>
                <a:sym typeface="Times New Roman"/>
              </a:rPr>
              <a:t>dụ</a:t>
            </a:r>
            <a:r>
              <a:rPr lang="en-US" sz="1800" dirty="0" smtClean="0">
                <a:latin typeface="Times New Roman"/>
                <a:ea typeface="Times New Roman"/>
                <a:cs typeface="Times New Roman"/>
                <a:sym typeface="Times New Roman"/>
              </a:rPr>
              <a:t> 1 </a:t>
            </a:r>
            <a:r>
              <a:rPr lang="en-US" sz="1800" dirty="0" err="1" smtClean="0">
                <a:latin typeface="Times New Roman"/>
                <a:ea typeface="Times New Roman"/>
                <a:cs typeface="Times New Roman"/>
                <a:sym typeface="Times New Roman"/>
              </a:rPr>
              <a:t>và</a:t>
            </a:r>
            <a:r>
              <a:rPr lang="en-US" sz="1800" dirty="0" smtClean="0">
                <a:latin typeface="Times New Roman"/>
                <a:ea typeface="Times New Roman"/>
                <a:cs typeface="Times New Roman"/>
                <a:sym typeface="Times New Roman"/>
              </a:rPr>
              <a:t> 2 :</a:t>
            </a:r>
          </a:p>
          <a:p>
            <a:pPr marL="133350" indent="0">
              <a:spcBef>
                <a:spcPts val="1100"/>
              </a:spcBef>
              <a:buSzPts val="2100"/>
              <a:buNone/>
            </a:pPr>
            <a:r>
              <a:rPr lang="en-US" sz="1800" dirty="0" err="1">
                <a:latin typeface="Times New Roman"/>
                <a:ea typeface="Times New Roman"/>
                <a:cs typeface="Times New Roman"/>
                <a:sym typeface="Times New Roman"/>
              </a:rPr>
              <a:t>addi</a:t>
            </a:r>
            <a:r>
              <a:rPr lang="en-US" sz="1800" dirty="0">
                <a:latin typeface="Times New Roman"/>
                <a:ea typeface="Times New Roman"/>
                <a:cs typeface="Times New Roman"/>
                <a:sym typeface="Times New Roman"/>
              </a:rPr>
              <a:t> $t0,$t0,3   </a:t>
            </a:r>
            <a:endParaRPr lang="en-US" sz="1800" dirty="0" smtClean="0">
              <a:latin typeface="Times New Roman"/>
              <a:ea typeface="Times New Roman"/>
              <a:cs typeface="Times New Roman"/>
              <a:sym typeface="Times New Roman"/>
            </a:endParaRPr>
          </a:p>
          <a:p>
            <a:pPr marL="133350" indent="0">
              <a:spcBef>
                <a:spcPts val="1100"/>
              </a:spcBef>
              <a:buSzPts val="2100"/>
              <a:buNone/>
            </a:pPr>
            <a:endParaRPr lang="en-US" sz="1800" dirty="0">
              <a:latin typeface="Times New Roman"/>
              <a:ea typeface="Times New Roman"/>
              <a:cs typeface="Times New Roman"/>
              <a:sym typeface="Times New Roman"/>
            </a:endParaRPr>
          </a:p>
          <a:p>
            <a:pPr marL="133350" indent="0">
              <a:spcBef>
                <a:spcPts val="1100"/>
              </a:spcBef>
              <a:buSzPts val="2100"/>
              <a:buNone/>
            </a:pPr>
            <a:r>
              <a:rPr lang="en-US" sz="1800" dirty="0" err="1">
                <a:latin typeface="Times New Roman"/>
                <a:ea typeface="Times New Roman"/>
                <a:cs typeface="Times New Roman"/>
                <a:sym typeface="Times New Roman"/>
              </a:rPr>
              <a:t>addi</a:t>
            </a:r>
            <a:r>
              <a:rPr lang="en-US" sz="1800" dirty="0">
                <a:latin typeface="Times New Roman"/>
                <a:ea typeface="Times New Roman"/>
                <a:cs typeface="Times New Roman"/>
                <a:sym typeface="Times New Roman"/>
              </a:rPr>
              <a:t> $t1,$</a:t>
            </a:r>
            <a:r>
              <a:rPr lang="en-US" sz="1800" dirty="0" smtClean="0">
                <a:latin typeface="Times New Roman"/>
                <a:ea typeface="Times New Roman"/>
                <a:cs typeface="Times New Roman"/>
                <a:sym typeface="Times New Roman"/>
              </a:rPr>
              <a:t>t1,4</a:t>
            </a:r>
          </a:p>
          <a:p>
            <a:pPr marL="133350" indent="0">
              <a:spcBef>
                <a:spcPts val="1100"/>
              </a:spcBef>
              <a:buSzPts val="2100"/>
              <a:buNone/>
            </a:pPr>
            <a:endParaRPr lang="en-US" sz="1800" dirty="0">
              <a:latin typeface="Times New Roman"/>
              <a:ea typeface="Times New Roman"/>
              <a:cs typeface="Times New Roman"/>
              <a:sym typeface="Times New Roman"/>
            </a:endParaRPr>
          </a:p>
          <a:p>
            <a:pPr marL="133350" indent="0">
              <a:spcBef>
                <a:spcPts val="1100"/>
              </a:spcBef>
              <a:buSzPts val="2100"/>
              <a:buNone/>
            </a:pPr>
            <a:r>
              <a:rPr lang="en-US" sz="1800" dirty="0" err="1">
                <a:latin typeface="Times New Roman"/>
                <a:ea typeface="Times New Roman"/>
                <a:cs typeface="Times New Roman"/>
                <a:sym typeface="Times New Roman"/>
              </a:rPr>
              <a:t>slt</a:t>
            </a:r>
            <a:r>
              <a:rPr lang="en-US" sz="1800" dirty="0">
                <a:latin typeface="Times New Roman"/>
                <a:ea typeface="Times New Roman"/>
                <a:cs typeface="Times New Roman"/>
                <a:sym typeface="Times New Roman"/>
              </a:rPr>
              <a:t> $s0,$</a:t>
            </a:r>
            <a:r>
              <a:rPr lang="en-US" sz="1800" dirty="0" smtClean="0">
                <a:latin typeface="Times New Roman"/>
                <a:ea typeface="Times New Roman"/>
                <a:cs typeface="Times New Roman"/>
                <a:sym typeface="Times New Roman"/>
              </a:rPr>
              <a:t>t0,$t1</a:t>
            </a:r>
          </a:p>
          <a:p>
            <a:pPr marL="133350" indent="0">
              <a:spcBef>
                <a:spcPts val="1100"/>
              </a:spcBef>
              <a:buSzPts val="2100"/>
              <a:buNone/>
            </a:pPr>
            <a:endParaRPr lang="en-US" sz="1800" dirty="0">
              <a:latin typeface="Times New Roman"/>
              <a:ea typeface="Times New Roman"/>
              <a:cs typeface="Times New Roman"/>
              <a:sym typeface="Times New Roman"/>
            </a:endParaRPr>
          </a:p>
          <a:p>
            <a:pPr marL="133350" indent="0">
              <a:spcBef>
                <a:spcPts val="1100"/>
              </a:spcBef>
              <a:buSzPts val="2100"/>
              <a:buNone/>
            </a:pPr>
            <a:r>
              <a:rPr lang="en-US" sz="1800" dirty="0" err="1">
                <a:latin typeface="Times New Roman"/>
                <a:ea typeface="Times New Roman"/>
                <a:cs typeface="Times New Roman"/>
                <a:sym typeface="Times New Roman"/>
              </a:rPr>
              <a:t>beq</a:t>
            </a:r>
            <a:r>
              <a:rPr lang="en-US" sz="1800" dirty="0">
                <a:latin typeface="Times New Roman"/>
                <a:ea typeface="Times New Roman"/>
                <a:cs typeface="Times New Roman"/>
                <a:sym typeface="Times New Roman"/>
              </a:rPr>
              <a:t> $t0,$</a:t>
            </a:r>
            <a:r>
              <a:rPr lang="en-US" sz="1800" dirty="0" smtClean="0">
                <a:latin typeface="Times New Roman"/>
                <a:ea typeface="Times New Roman"/>
                <a:cs typeface="Times New Roman"/>
                <a:sym typeface="Times New Roman"/>
              </a:rPr>
              <a:t>t1,branch</a:t>
            </a:r>
          </a:p>
          <a:p>
            <a:pPr marL="133350" indent="0">
              <a:spcBef>
                <a:spcPts val="1100"/>
              </a:spcBef>
              <a:buSzPts val="2100"/>
              <a:buNone/>
            </a:pPr>
            <a:r>
              <a:rPr lang="en-US" sz="1800" dirty="0" smtClean="0">
                <a:latin typeface="Times New Roman"/>
                <a:ea typeface="Times New Roman"/>
                <a:cs typeface="Times New Roman"/>
                <a:sym typeface="Times New Roman"/>
              </a:rPr>
              <a:t>(</a:t>
            </a:r>
            <a:r>
              <a:rPr lang="en-US" sz="1800" dirty="0" err="1" smtClean="0">
                <a:latin typeface="Times New Roman"/>
                <a:ea typeface="Times New Roman"/>
                <a:cs typeface="Times New Roman"/>
                <a:sym typeface="Times New Roman"/>
              </a:rPr>
              <a:t>Vì</a:t>
            </a:r>
            <a:r>
              <a:rPr lang="en-US" sz="1800" dirty="0">
                <a:latin typeface="Times New Roman"/>
                <a:ea typeface="Times New Roman"/>
                <a:cs typeface="Times New Roman"/>
                <a:sym typeface="Times New Roman"/>
              </a:rPr>
              <a:t> </a:t>
            </a:r>
            <a:r>
              <a:rPr lang="en-US" sz="1800" dirty="0" smtClean="0">
                <a:latin typeface="Times New Roman"/>
                <a:ea typeface="Times New Roman"/>
                <a:cs typeface="Times New Roman"/>
                <a:sym typeface="Times New Roman"/>
              </a:rPr>
              <a:t>$t0 != $t1 </a:t>
            </a:r>
            <a:r>
              <a:rPr lang="en-US" sz="1800" dirty="0" err="1" smtClean="0">
                <a:latin typeface="Times New Roman"/>
                <a:ea typeface="Times New Roman"/>
                <a:cs typeface="Times New Roman"/>
                <a:sym typeface="Times New Roman"/>
              </a:rPr>
              <a:t>nên</a:t>
            </a:r>
            <a:r>
              <a:rPr lang="en-US" sz="1800" dirty="0" smtClean="0">
                <a:latin typeface="Times New Roman"/>
                <a:ea typeface="Times New Roman"/>
                <a:cs typeface="Times New Roman"/>
                <a:sym typeface="Times New Roman"/>
              </a:rPr>
              <a:t> </a:t>
            </a:r>
            <a:r>
              <a:rPr lang="en-US" sz="1800" dirty="0" err="1" smtClean="0">
                <a:latin typeface="Times New Roman"/>
                <a:ea typeface="Times New Roman"/>
                <a:cs typeface="Times New Roman"/>
                <a:sym typeface="Times New Roman"/>
              </a:rPr>
              <a:t>thưc</a:t>
            </a:r>
            <a:r>
              <a:rPr lang="en-US" sz="1800" dirty="0" smtClean="0">
                <a:latin typeface="Times New Roman"/>
                <a:ea typeface="Times New Roman"/>
                <a:cs typeface="Times New Roman"/>
                <a:sym typeface="Times New Roman"/>
              </a:rPr>
              <a:t> </a:t>
            </a:r>
            <a:r>
              <a:rPr lang="en-US" sz="1800" dirty="0" err="1" smtClean="0">
                <a:latin typeface="Times New Roman"/>
                <a:ea typeface="Times New Roman"/>
                <a:cs typeface="Times New Roman"/>
                <a:sym typeface="Times New Roman"/>
              </a:rPr>
              <a:t>hiện</a:t>
            </a:r>
            <a:r>
              <a:rPr lang="en-US" sz="1800" dirty="0" smtClean="0">
                <a:latin typeface="Times New Roman"/>
                <a:ea typeface="Times New Roman"/>
                <a:cs typeface="Times New Roman"/>
                <a:sym typeface="Times New Roman"/>
              </a:rPr>
              <a:t> </a:t>
            </a:r>
            <a:r>
              <a:rPr lang="en-US" sz="1800" dirty="0" err="1" smtClean="0">
                <a:latin typeface="Times New Roman"/>
                <a:ea typeface="Times New Roman"/>
                <a:cs typeface="Times New Roman"/>
                <a:sym typeface="Times New Roman"/>
              </a:rPr>
              <a:t>lệnh</a:t>
            </a:r>
            <a:r>
              <a:rPr lang="en-US" sz="1800" dirty="0" smtClean="0">
                <a:latin typeface="Times New Roman"/>
                <a:ea typeface="Times New Roman"/>
                <a:cs typeface="Times New Roman"/>
                <a:sym typeface="Times New Roman"/>
              </a:rPr>
              <a:t> </a:t>
            </a:r>
            <a:r>
              <a:rPr lang="en-US" sz="1800" dirty="0" err="1" smtClean="0">
                <a:latin typeface="Times New Roman"/>
                <a:ea typeface="Times New Roman"/>
                <a:cs typeface="Times New Roman"/>
                <a:sym typeface="Times New Roman"/>
              </a:rPr>
              <a:t>tiếp</a:t>
            </a:r>
            <a:r>
              <a:rPr lang="en-US" sz="1800" dirty="0" smtClean="0">
                <a:latin typeface="Times New Roman"/>
                <a:ea typeface="Times New Roman"/>
                <a:cs typeface="Times New Roman"/>
                <a:sym typeface="Times New Roman"/>
              </a:rPr>
              <a:t> </a:t>
            </a:r>
            <a:r>
              <a:rPr lang="en-US" sz="1800" dirty="0" err="1" smtClean="0">
                <a:latin typeface="Times New Roman"/>
                <a:ea typeface="Times New Roman"/>
                <a:cs typeface="Times New Roman"/>
                <a:sym typeface="Times New Roman"/>
              </a:rPr>
              <a:t>theo</a:t>
            </a:r>
            <a:r>
              <a:rPr lang="en-US" sz="1800" dirty="0" smtClean="0">
                <a:latin typeface="Times New Roman"/>
                <a:ea typeface="Times New Roman"/>
                <a:cs typeface="Times New Roman"/>
                <a:sym typeface="Times New Roman"/>
              </a:rPr>
              <a:t>)</a:t>
            </a:r>
            <a:endParaRPr lang="en-US" sz="1800" dirty="0">
              <a:latin typeface="Times New Roman"/>
              <a:ea typeface="Times New Roman"/>
              <a:cs typeface="Times New Roman"/>
              <a:sym typeface="Times New Roman"/>
            </a:endParaRPr>
          </a:p>
          <a:p>
            <a:pPr marL="133350" indent="0">
              <a:spcBef>
                <a:spcPts val="1100"/>
              </a:spcBef>
              <a:buSzPts val="2100"/>
              <a:buNone/>
            </a:pPr>
            <a:r>
              <a:rPr lang="en-US" sz="1800" dirty="0">
                <a:latin typeface="Times New Roman"/>
                <a:ea typeface="Times New Roman"/>
                <a:cs typeface="Times New Roman"/>
                <a:sym typeface="Times New Roman"/>
              </a:rPr>
              <a:t>sub $t2,$t1,$</a:t>
            </a:r>
            <a:r>
              <a:rPr lang="en-US" sz="1800" dirty="0" smtClean="0">
                <a:latin typeface="Times New Roman"/>
                <a:ea typeface="Times New Roman"/>
                <a:cs typeface="Times New Roman"/>
                <a:sym typeface="Times New Roman"/>
              </a:rPr>
              <a:t>zero</a:t>
            </a:r>
          </a:p>
          <a:p>
            <a:pPr marL="133350" indent="0">
              <a:spcBef>
                <a:spcPts val="1100"/>
              </a:spcBef>
              <a:buSzPts val="2100"/>
              <a:buNone/>
            </a:pPr>
            <a:endParaRPr lang="en-US" sz="1800" dirty="0">
              <a:latin typeface="Times New Roman"/>
              <a:ea typeface="Times New Roman"/>
              <a:cs typeface="Times New Roman"/>
              <a:sym typeface="Times New Roman"/>
            </a:endParaRPr>
          </a:p>
          <a:p>
            <a:pPr marL="133350" indent="0">
              <a:spcBef>
                <a:spcPts val="1100"/>
              </a:spcBef>
              <a:buSzPts val="2100"/>
              <a:buNone/>
            </a:pPr>
            <a:r>
              <a:rPr lang="en-US" sz="1800" dirty="0">
                <a:latin typeface="Times New Roman"/>
                <a:ea typeface="Times New Roman"/>
                <a:cs typeface="Times New Roman"/>
                <a:sym typeface="Times New Roman"/>
              </a:rPr>
              <a:t>branch:</a:t>
            </a:r>
          </a:p>
          <a:p>
            <a:pPr marL="133350" indent="0">
              <a:spcBef>
                <a:spcPts val="1100"/>
              </a:spcBef>
              <a:buSzPts val="2100"/>
              <a:buNone/>
            </a:pPr>
            <a:r>
              <a:rPr lang="en-US" sz="1800" dirty="0" smtClean="0">
                <a:latin typeface="Times New Roman"/>
                <a:ea typeface="Times New Roman"/>
                <a:cs typeface="Times New Roman"/>
                <a:sym typeface="Times New Roman"/>
              </a:rPr>
              <a:t>add </a:t>
            </a:r>
            <a:r>
              <a:rPr lang="en-US" sz="1800" dirty="0">
                <a:latin typeface="Times New Roman"/>
                <a:ea typeface="Times New Roman"/>
                <a:cs typeface="Times New Roman"/>
                <a:sym typeface="Times New Roman"/>
              </a:rPr>
              <a:t>$t3,$t0,$t1</a:t>
            </a:r>
          </a:p>
          <a:p>
            <a:pPr marL="133350" indent="0">
              <a:spcBef>
                <a:spcPts val="1100"/>
              </a:spcBef>
              <a:buSzPts val="2100"/>
              <a:buNone/>
            </a:pPr>
            <a:endParaRPr lang="en-US" sz="1800" dirty="0" smtClean="0">
              <a:latin typeface="Times New Roman"/>
              <a:ea typeface="Times New Roman"/>
              <a:cs typeface="Times New Roman"/>
              <a:sym typeface="Times New Roman"/>
            </a:endParaRPr>
          </a:p>
          <a:p>
            <a:pPr marL="133350" indent="0">
              <a:spcBef>
                <a:spcPts val="1100"/>
              </a:spcBef>
              <a:buSzPts val="2100"/>
              <a:buNone/>
            </a:pPr>
            <a:endParaRPr lang="en-US" sz="1800" dirty="0" smtClean="0">
              <a:latin typeface="Times New Roman"/>
              <a:ea typeface="Times New Roman"/>
              <a:cs typeface="Times New Roman"/>
              <a:sym typeface="Times New Roman"/>
            </a:endParaRPr>
          </a:p>
        </p:txBody>
      </p:sp>
      <p:pic>
        <p:nvPicPr>
          <p:cNvPr id="43" name="Picture 4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1880" y="1032119"/>
            <a:ext cx="8698825" cy="5295529"/>
          </a:xfrm>
          <a:prstGeom prst="rect">
            <a:avLst/>
          </a:prstGeom>
        </p:spPr>
      </p:pic>
      <p:cxnSp>
        <p:nvCxnSpPr>
          <p:cNvPr id="45" name="Straight Arrow Connector 44"/>
          <p:cNvCxnSpPr/>
          <p:nvPr/>
        </p:nvCxnSpPr>
        <p:spPr>
          <a:xfrm flipV="1">
            <a:off x="6729984" y="1746504"/>
            <a:ext cx="2487168" cy="2578608"/>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cxnSp>
        <p:nvCxnSpPr>
          <p:cNvPr id="47" name="Straight Arrow Connector 46"/>
          <p:cNvCxnSpPr/>
          <p:nvPr/>
        </p:nvCxnSpPr>
        <p:spPr>
          <a:xfrm flipV="1">
            <a:off x="7077456" y="2505456"/>
            <a:ext cx="2093976" cy="1993392"/>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cxnSp>
        <p:nvCxnSpPr>
          <p:cNvPr id="49" name="Straight Arrow Connector 48"/>
          <p:cNvCxnSpPr/>
          <p:nvPr/>
        </p:nvCxnSpPr>
        <p:spPr>
          <a:xfrm flipV="1">
            <a:off x="6858000" y="3099816"/>
            <a:ext cx="2359152" cy="2505456"/>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cxnSp>
        <p:nvCxnSpPr>
          <p:cNvPr id="51" name="Straight Arrow Connector 50"/>
          <p:cNvCxnSpPr/>
          <p:nvPr/>
        </p:nvCxnSpPr>
        <p:spPr>
          <a:xfrm>
            <a:off x="8686800" y="4809744"/>
            <a:ext cx="530352" cy="996696"/>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cxnSp>
        <p:nvCxnSpPr>
          <p:cNvPr id="53" name="Straight Arrow Connector 52"/>
          <p:cNvCxnSpPr/>
          <p:nvPr/>
        </p:nvCxnSpPr>
        <p:spPr>
          <a:xfrm>
            <a:off x="8613648" y="4681728"/>
            <a:ext cx="603504" cy="91440"/>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643143416"/>
      </p:ext>
    </p:extLst>
  </p:cSld>
  <p:clrMapOvr>
    <a:masterClrMapping/>
  </p:clrMapOvr>
  <p:transition spd="med">
    <p:push/>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gradFill>
          <a:gsLst>
            <a:gs pos="0">
              <a:srgbClr val="FFFFFF">
                <a:alpha val="6666"/>
              </a:srgbClr>
            </a:gs>
            <a:gs pos="27000">
              <a:srgbClr val="FFFFFF">
                <a:alpha val="6666"/>
              </a:srgbClr>
            </a:gs>
            <a:gs pos="100000">
              <a:srgbClr val="80FFB5">
                <a:alpha val="46666"/>
              </a:srgbClr>
            </a:gs>
          </a:gsLst>
          <a:lin ang="18900000" scaled="0"/>
        </a:gradFill>
        <a:effectLst/>
      </p:bgPr>
    </p:bg>
    <p:spTree>
      <p:nvGrpSpPr>
        <p:cNvPr id="1" name="Shape 160"/>
        <p:cNvGrpSpPr/>
        <p:nvPr/>
      </p:nvGrpSpPr>
      <p:grpSpPr>
        <a:xfrm>
          <a:off x="0" y="0"/>
          <a:ext cx="0" cy="0"/>
          <a:chOff x="0" y="0"/>
          <a:chExt cx="0" cy="0"/>
        </a:xfrm>
      </p:grpSpPr>
      <p:sp>
        <p:nvSpPr>
          <p:cNvPr id="162" name="Google Shape;162;p1"/>
          <p:cNvSpPr/>
          <p:nvPr/>
        </p:nvSpPr>
        <p:spPr>
          <a:xfrm>
            <a:off x="3" y="2"/>
            <a:ext cx="2134216" cy="2258161"/>
          </a:xfrm>
          <a:custGeom>
            <a:avLst/>
            <a:gdLst/>
            <a:ahLst/>
            <a:cxnLst/>
            <a:rect l="l" t="t" r="r" b="b"/>
            <a:pathLst>
              <a:path w="3871489" h="4096327" extrusionOk="0">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1"/>
              </a:solidFill>
              <a:latin typeface="Arial"/>
              <a:ea typeface="Arial"/>
              <a:cs typeface="Arial"/>
              <a:sym typeface="Arial"/>
            </a:endParaRPr>
          </a:p>
        </p:txBody>
      </p:sp>
      <p:sp>
        <p:nvSpPr>
          <p:cNvPr id="163" name="Google Shape;163;p1"/>
          <p:cNvSpPr/>
          <p:nvPr/>
        </p:nvSpPr>
        <p:spPr>
          <a:xfrm>
            <a:off x="3" y="2"/>
            <a:ext cx="2134216" cy="2258161"/>
          </a:xfrm>
          <a:custGeom>
            <a:avLst/>
            <a:gdLst/>
            <a:ahLst/>
            <a:cxnLst/>
            <a:rect l="l" t="t" r="r" b="b"/>
            <a:pathLst>
              <a:path w="3871489" h="4096327" extrusionOk="0">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chemeClr val="accent1">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1"/>
              </a:solidFill>
              <a:latin typeface="Arial"/>
              <a:ea typeface="Arial"/>
              <a:cs typeface="Arial"/>
              <a:sym typeface="Arial"/>
            </a:endParaRPr>
          </a:p>
        </p:txBody>
      </p:sp>
      <p:grpSp>
        <p:nvGrpSpPr>
          <p:cNvPr id="169" name="Google Shape;169;p1"/>
          <p:cNvGrpSpPr/>
          <p:nvPr/>
        </p:nvGrpSpPr>
        <p:grpSpPr>
          <a:xfrm>
            <a:off x="10358345" y="1312929"/>
            <a:ext cx="843745" cy="375828"/>
            <a:chOff x="9841624" y="4115729"/>
            <a:chExt cx="602169" cy="268223"/>
          </a:xfrm>
        </p:grpSpPr>
        <p:sp>
          <p:nvSpPr>
            <p:cNvPr id="170" name="Google Shape;170;p1"/>
            <p:cNvSpPr/>
            <p:nvPr/>
          </p:nvSpPr>
          <p:spPr>
            <a:xfrm>
              <a:off x="9841624" y="4115729"/>
              <a:ext cx="202882" cy="268223"/>
            </a:xfrm>
            <a:custGeom>
              <a:avLst/>
              <a:gdLst/>
              <a:ahLst/>
              <a:cxnLst/>
              <a:rect l="l" t="t" r="r" b="b"/>
              <a:pathLst>
                <a:path w="202882" h="268223" extrusionOk="0">
                  <a:moveTo>
                    <a:pt x="20765" y="268224"/>
                  </a:moveTo>
                  <a:lnTo>
                    <a:pt x="0" y="268224"/>
                  </a:lnTo>
                  <a:lnTo>
                    <a:pt x="182118" y="0"/>
                  </a:lnTo>
                  <a:lnTo>
                    <a:pt x="202883" y="0"/>
                  </a:lnTo>
                  <a:close/>
                </a:path>
              </a:pathLst>
            </a:cu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1"/>
                </a:solidFill>
                <a:latin typeface="Arial"/>
                <a:ea typeface="Arial"/>
                <a:cs typeface="Arial"/>
                <a:sym typeface="Arial"/>
              </a:endParaRPr>
            </a:p>
          </p:txBody>
        </p:sp>
        <p:sp>
          <p:nvSpPr>
            <p:cNvPr id="171" name="Google Shape;171;p1"/>
            <p:cNvSpPr/>
            <p:nvPr/>
          </p:nvSpPr>
          <p:spPr>
            <a:xfrm>
              <a:off x="9941445" y="4115729"/>
              <a:ext cx="202882" cy="268223"/>
            </a:xfrm>
            <a:custGeom>
              <a:avLst/>
              <a:gdLst/>
              <a:ahLst/>
              <a:cxnLst/>
              <a:rect l="l" t="t" r="r" b="b"/>
              <a:pathLst>
                <a:path w="202882" h="268223" extrusionOk="0">
                  <a:moveTo>
                    <a:pt x="20765" y="268224"/>
                  </a:moveTo>
                  <a:lnTo>
                    <a:pt x="0" y="268224"/>
                  </a:lnTo>
                  <a:lnTo>
                    <a:pt x="182118" y="0"/>
                  </a:lnTo>
                  <a:lnTo>
                    <a:pt x="202883" y="0"/>
                  </a:lnTo>
                  <a:close/>
                </a:path>
              </a:pathLst>
            </a:cu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1"/>
                </a:solidFill>
                <a:latin typeface="Arial"/>
                <a:ea typeface="Arial"/>
                <a:cs typeface="Arial"/>
                <a:sym typeface="Arial"/>
              </a:endParaRPr>
            </a:p>
          </p:txBody>
        </p:sp>
        <p:sp>
          <p:nvSpPr>
            <p:cNvPr id="172" name="Google Shape;172;p1"/>
            <p:cNvSpPr/>
            <p:nvPr/>
          </p:nvSpPr>
          <p:spPr>
            <a:xfrm>
              <a:off x="10041267" y="4115729"/>
              <a:ext cx="202882" cy="268223"/>
            </a:xfrm>
            <a:custGeom>
              <a:avLst/>
              <a:gdLst/>
              <a:ahLst/>
              <a:cxnLst/>
              <a:rect l="l" t="t" r="r" b="b"/>
              <a:pathLst>
                <a:path w="202882" h="268223" extrusionOk="0">
                  <a:moveTo>
                    <a:pt x="20669" y="268224"/>
                  </a:moveTo>
                  <a:lnTo>
                    <a:pt x="0" y="268224"/>
                  </a:lnTo>
                  <a:lnTo>
                    <a:pt x="182118" y="0"/>
                  </a:lnTo>
                  <a:lnTo>
                    <a:pt x="202883" y="0"/>
                  </a:lnTo>
                  <a:close/>
                </a:path>
              </a:pathLst>
            </a:cu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1"/>
                </a:solidFill>
                <a:latin typeface="Arial"/>
                <a:ea typeface="Arial"/>
                <a:cs typeface="Arial"/>
                <a:sym typeface="Arial"/>
              </a:endParaRPr>
            </a:p>
          </p:txBody>
        </p:sp>
        <p:sp>
          <p:nvSpPr>
            <p:cNvPr id="173" name="Google Shape;173;p1"/>
            <p:cNvSpPr/>
            <p:nvPr/>
          </p:nvSpPr>
          <p:spPr>
            <a:xfrm>
              <a:off x="10141090" y="4115729"/>
              <a:ext cx="202882" cy="268223"/>
            </a:xfrm>
            <a:custGeom>
              <a:avLst/>
              <a:gdLst/>
              <a:ahLst/>
              <a:cxnLst/>
              <a:rect l="l" t="t" r="r" b="b"/>
              <a:pathLst>
                <a:path w="202882" h="268223" extrusionOk="0">
                  <a:moveTo>
                    <a:pt x="20669" y="268224"/>
                  </a:moveTo>
                  <a:lnTo>
                    <a:pt x="0" y="268224"/>
                  </a:lnTo>
                  <a:lnTo>
                    <a:pt x="182118" y="0"/>
                  </a:lnTo>
                  <a:lnTo>
                    <a:pt x="202883" y="0"/>
                  </a:lnTo>
                  <a:close/>
                </a:path>
              </a:pathLst>
            </a:cu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1"/>
                </a:solidFill>
                <a:latin typeface="Arial"/>
                <a:ea typeface="Arial"/>
                <a:cs typeface="Arial"/>
                <a:sym typeface="Arial"/>
              </a:endParaRPr>
            </a:p>
          </p:txBody>
        </p:sp>
        <p:sp>
          <p:nvSpPr>
            <p:cNvPr id="174" name="Google Shape;174;p1"/>
            <p:cNvSpPr/>
            <p:nvPr/>
          </p:nvSpPr>
          <p:spPr>
            <a:xfrm>
              <a:off x="10240911" y="4115729"/>
              <a:ext cx="202882" cy="268223"/>
            </a:xfrm>
            <a:custGeom>
              <a:avLst/>
              <a:gdLst/>
              <a:ahLst/>
              <a:cxnLst/>
              <a:rect l="l" t="t" r="r" b="b"/>
              <a:pathLst>
                <a:path w="202882" h="268223" extrusionOk="0">
                  <a:moveTo>
                    <a:pt x="20669" y="268224"/>
                  </a:moveTo>
                  <a:lnTo>
                    <a:pt x="0" y="268224"/>
                  </a:lnTo>
                  <a:lnTo>
                    <a:pt x="182118" y="0"/>
                  </a:lnTo>
                  <a:lnTo>
                    <a:pt x="202883" y="0"/>
                  </a:lnTo>
                  <a:close/>
                </a:path>
              </a:pathLst>
            </a:cu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1"/>
                </a:solidFill>
                <a:latin typeface="Arial"/>
                <a:ea typeface="Arial"/>
                <a:cs typeface="Arial"/>
                <a:sym typeface="Arial"/>
              </a:endParaRPr>
            </a:p>
          </p:txBody>
        </p:sp>
      </p:grpSp>
      <p:sp>
        <p:nvSpPr>
          <p:cNvPr id="175" name="Google Shape;175;p1"/>
          <p:cNvSpPr/>
          <p:nvPr/>
        </p:nvSpPr>
        <p:spPr>
          <a:xfrm>
            <a:off x="1174980" y="4074364"/>
            <a:ext cx="365125" cy="365125"/>
          </a:xfrm>
          <a:prstGeom prst="ellipse">
            <a:avLst/>
          </a:prstGeom>
          <a:solidFill>
            <a:srgbClr val="FFFFFF"/>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1"/>
              </a:solidFill>
              <a:latin typeface="Arial"/>
              <a:ea typeface="Arial"/>
              <a:cs typeface="Arial"/>
              <a:sym typeface="Arial"/>
            </a:endParaRPr>
          </a:p>
        </p:txBody>
      </p:sp>
      <p:sp>
        <p:nvSpPr>
          <p:cNvPr id="176" name="Google Shape;176;p1"/>
          <p:cNvSpPr/>
          <p:nvPr/>
        </p:nvSpPr>
        <p:spPr>
          <a:xfrm>
            <a:off x="1174980" y="4074364"/>
            <a:ext cx="365125" cy="365125"/>
          </a:xfrm>
          <a:prstGeom prst="ellipse">
            <a:avLst/>
          </a:prstGeom>
          <a:solidFill>
            <a:srgbClr val="CDF7E0"/>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77" name="Google Shape;177;p1"/>
          <p:cNvSpPr/>
          <p:nvPr/>
        </p:nvSpPr>
        <p:spPr>
          <a:xfrm>
            <a:off x="10602612" y="5333060"/>
            <a:ext cx="1589388" cy="1524940"/>
          </a:xfrm>
          <a:custGeom>
            <a:avLst/>
            <a:gdLst/>
            <a:ahLst/>
            <a:cxnLst/>
            <a:rect l="l" t="t" r="r" b="b"/>
            <a:pathLst>
              <a:path w="3432581" h="3293393" extrusionOk="0">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1"/>
              </a:solidFill>
              <a:latin typeface="Arial"/>
              <a:ea typeface="Arial"/>
              <a:cs typeface="Arial"/>
              <a:sym typeface="Arial"/>
            </a:endParaRPr>
          </a:p>
        </p:txBody>
      </p:sp>
      <p:sp>
        <p:nvSpPr>
          <p:cNvPr id="178" name="Google Shape;178;p1"/>
          <p:cNvSpPr/>
          <p:nvPr/>
        </p:nvSpPr>
        <p:spPr>
          <a:xfrm>
            <a:off x="10602612" y="5333060"/>
            <a:ext cx="1589388" cy="1524940"/>
          </a:xfrm>
          <a:custGeom>
            <a:avLst/>
            <a:gdLst/>
            <a:ahLst/>
            <a:cxnLst/>
            <a:rect l="l" t="t" r="r" b="b"/>
            <a:pathLst>
              <a:path w="3432581" h="3293393" extrusionOk="0">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chemeClr val="accent3">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pic>
        <p:nvPicPr>
          <p:cNvPr id="179" name="Google Shape;179;p1" descr="Untitled 1"/>
          <p:cNvPicPr preferRelativeResize="0"/>
          <p:nvPr/>
        </p:nvPicPr>
        <p:blipFill rotWithShape="1">
          <a:blip r:embed="rId3">
            <a:alphaModFix/>
          </a:blip>
          <a:srcRect/>
          <a:stretch/>
        </p:blipFill>
        <p:spPr>
          <a:xfrm>
            <a:off x="9779509" y="253379"/>
            <a:ext cx="1036725" cy="806172"/>
          </a:xfrm>
          <a:prstGeom prst="rect">
            <a:avLst/>
          </a:prstGeom>
          <a:noFill/>
          <a:ln w="9525" cap="flat" cmpd="sng">
            <a:solidFill>
              <a:srgbClr val="0070C0"/>
            </a:solidFill>
            <a:prstDash val="solid"/>
            <a:round/>
            <a:headEnd type="none" w="sm" len="sm"/>
            <a:tailEnd type="none" w="sm" len="sm"/>
          </a:ln>
          <a:effectLst>
            <a:outerShdw blurRad="50800" dist="38100" dir="2700000" algn="tl" rotWithShape="0">
              <a:srgbClr val="000000">
                <a:alpha val="40000"/>
              </a:srgbClr>
            </a:outerShdw>
          </a:effectLst>
        </p:spPr>
      </p:pic>
      <p:pic>
        <p:nvPicPr>
          <p:cNvPr id="180" name="Google Shape;180;p1" descr="Khoa Kỹ Thuật Máy Tính - CE.UIT - Logo chính thức của khoa KTMT | Facebook"/>
          <p:cNvPicPr preferRelativeResize="0"/>
          <p:nvPr/>
        </p:nvPicPr>
        <p:blipFill rotWithShape="1">
          <a:blip r:embed="rId4">
            <a:alphaModFix/>
          </a:blip>
          <a:srcRect l="10817" t="14436" r="10066" b="24267"/>
          <a:stretch/>
        </p:blipFill>
        <p:spPr>
          <a:xfrm>
            <a:off x="10917817" y="253379"/>
            <a:ext cx="1036725" cy="806172"/>
          </a:xfrm>
          <a:prstGeom prst="rect">
            <a:avLst/>
          </a:prstGeom>
          <a:noFill/>
          <a:ln w="9525" cap="flat" cmpd="sng">
            <a:solidFill>
              <a:srgbClr val="00F967"/>
            </a:solidFill>
            <a:prstDash val="solid"/>
            <a:round/>
            <a:headEnd type="none" w="sm" len="sm"/>
            <a:tailEnd type="none" w="sm" len="sm"/>
          </a:ln>
          <a:effectLst>
            <a:outerShdw blurRad="50800" dist="38100" dir="2700000" algn="tl" rotWithShape="0">
              <a:srgbClr val="000000">
                <a:alpha val="40000"/>
              </a:srgbClr>
            </a:outerShdw>
          </a:effectLst>
        </p:spPr>
      </p:pic>
      <p:sp>
        <p:nvSpPr>
          <p:cNvPr id="183" name="Google Shape;183;p1"/>
          <p:cNvSpPr txBox="1"/>
          <p:nvPr/>
        </p:nvSpPr>
        <p:spPr>
          <a:xfrm>
            <a:off x="81268" y="6488539"/>
            <a:ext cx="3964951"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dirty="0">
                <a:solidFill>
                  <a:schemeClr val="dk1"/>
                </a:solidFill>
                <a:latin typeface="Century"/>
                <a:ea typeface="Century"/>
                <a:cs typeface="Century"/>
                <a:sym typeface="Century"/>
              </a:rPr>
              <a:t>Tuesday 5/11/2024 – ĐHQG TPHCM – UIT – KTMT</a:t>
            </a:r>
            <a:endParaRPr dirty="0"/>
          </a:p>
        </p:txBody>
      </p:sp>
      <p:sp>
        <p:nvSpPr>
          <p:cNvPr id="3" name="TextBox 2"/>
          <p:cNvSpPr txBox="1"/>
          <p:nvPr/>
        </p:nvSpPr>
        <p:spPr>
          <a:xfrm>
            <a:off x="1641688" y="853260"/>
            <a:ext cx="8535979" cy="5355312"/>
          </a:xfrm>
          <a:prstGeom prst="rect">
            <a:avLst/>
          </a:prstGeom>
          <a:noFill/>
        </p:spPr>
        <p:txBody>
          <a:bodyPr wrap="square" rtlCol="0">
            <a:spAutoFit/>
          </a:bodyPr>
          <a:lstStyle/>
          <a:p>
            <a:pPr algn="ctr"/>
            <a:r>
              <a:rPr lang="en-US" sz="2800" b="1" dirty="0" smtClean="0">
                <a:latin typeface="Times New Roman" panose="02020603050405020304" pitchFamily="18" charset="0"/>
                <a:cs typeface="Times New Roman" panose="02020603050405020304" pitchFamily="18" charset="0"/>
              </a:rPr>
              <a:t>PHƯƠNG PHÁP TỐI ƯU HÓA</a:t>
            </a:r>
          </a:p>
          <a:p>
            <a:pPr algn="ctr"/>
            <a:r>
              <a:rPr lang="en-US" sz="2800" b="1" dirty="0" smtClean="0">
                <a:latin typeface="Times New Roman" panose="02020603050405020304" pitchFamily="18" charset="0"/>
                <a:cs typeface="Times New Roman" panose="02020603050405020304" pitchFamily="18" charset="0"/>
              </a:rPr>
              <a:t>TRIỂN KHAI  BỘ XỬ LÝ RISC DỰA TRÊN MIPS32 BIT BẰNG CADENCE</a:t>
            </a:r>
          </a:p>
          <a:p>
            <a:pPr algn="ctr"/>
            <a:endParaRPr lang="en-US" sz="2800" b="1" dirty="0" smtClean="0">
              <a:latin typeface="Times New Roman" panose="02020603050405020304" pitchFamily="18" charset="0"/>
              <a:cs typeface="Times New Roman" panose="02020603050405020304" pitchFamily="18" charset="0"/>
            </a:endParaRPr>
          </a:p>
          <a:p>
            <a:pPr algn="ctr"/>
            <a:r>
              <a:rPr lang="en-US" sz="1800" b="1" dirty="0" smtClean="0">
                <a:latin typeface="Times New Roman" panose="02020603050405020304" pitchFamily="18" charset="0"/>
                <a:cs typeface="Times New Roman" panose="02020603050405020304" pitchFamily="18" charset="0"/>
              </a:rPr>
              <a:t>NGUỒN</a:t>
            </a:r>
            <a:r>
              <a:rPr lang="en-US" sz="1800" dirty="0" smtClean="0">
                <a:latin typeface="Times New Roman" panose="02020603050405020304" pitchFamily="18" charset="0"/>
                <a:cs typeface="Times New Roman" panose="02020603050405020304" pitchFamily="18" charset="0"/>
              </a:rPr>
              <a:t>:</a:t>
            </a:r>
          </a:p>
          <a:p>
            <a:pPr algn="ctr"/>
            <a:r>
              <a:rPr lang="en-US" sz="1800" b="1" dirty="0" smtClean="0">
                <a:latin typeface="Times New Roman" panose="02020603050405020304" pitchFamily="18" charset="0"/>
                <a:cs typeface="Times New Roman" panose="02020603050405020304" pitchFamily="18" charset="0"/>
              </a:rPr>
              <a:t>DOI</a:t>
            </a:r>
            <a:r>
              <a:rPr lang="en-US" sz="1800" dirty="0" smtClean="0">
                <a:latin typeface="Times New Roman" panose="02020603050405020304" pitchFamily="18" charset="0"/>
                <a:cs typeface="Times New Roman" panose="02020603050405020304" pitchFamily="18" charset="0"/>
              </a:rPr>
              <a:t>: </a:t>
            </a:r>
            <a:r>
              <a:rPr lang="en-US" sz="1800" dirty="0" smtClean="0">
                <a:latin typeface="Times New Roman" panose="02020603050405020304" pitchFamily="18" charset="0"/>
                <a:cs typeface="Times New Roman" panose="02020603050405020304" pitchFamily="18" charset="0"/>
                <a:hlinkClick r:id="rId5"/>
              </a:rPr>
              <a:t>10.1109/ICACCCT.2014.7019240</a:t>
            </a:r>
            <a:endParaRPr lang="en-US" sz="1800" dirty="0" smtClean="0">
              <a:latin typeface="Times New Roman" panose="02020603050405020304" pitchFamily="18" charset="0"/>
              <a:cs typeface="Times New Roman" panose="02020603050405020304" pitchFamily="18" charset="0"/>
            </a:endParaRPr>
          </a:p>
          <a:p>
            <a:pPr algn="ctr"/>
            <a:r>
              <a:rPr lang="en-US" sz="1800" b="1" dirty="0" smtClean="0">
                <a:latin typeface="Times New Roman" panose="02020603050405020304" pitchFamily="18" charset="0"/>
                <a:cs typeface="Times New Roman" panose="02020603050405020304" pitchFamily="18" charset="0"/>
              </a:rPr>
              <a:t>XUẤT BẢN </a:t>
            </a:r>
            <a:r>
              <a:rPr lang="en-US" sz="1800" dirty="0" smtClean="0">
                <a:latin typeface="Times New Roman" panose="02020603050405020304" pitchFamily="18" charset="0"/>
                <a:cs typeface="Times New Roman" panose="02020603050405020304" pitchFamily="18" charset="0"/>
              </a:rPr>
              <a:t>: </a:t>
            </a:r>
            <a:r>
              <a:rPr lang="en-US" sz="1800" u="sng" dirty="0" err="1">
                <a:latin typeface="Times New Roman" panose="02020603050405020304" pitchFamily="18" charset="0"/>
                <a:cs typeface="Times New Roman" panose="02020603050405020304" pitchFamily="18" charset="0"/>
                <a:hlinkClick r:id="rId6"/>
              </a:rPr>
              <a:t>Hội</a:t>
            </a:r>
            <a:r>
              <a:rPr lang="en-US" sz="1800" u="sng" dirty="0">
                <a:latin typeface="Times New Roman" panose="02020603050405020304" pitchFamily="18" charset="0"/>
                <a:cs typeface="Times New Roman" panose="02020603050405020304" pitchFamily="18" charset="0"/>
                <a:hlinkClick r:id="rId6"/>
              </a:rPr>
              <a:t> </a:t>
            </a:r>
            <a:r>
              <a:rPr lang="en-US" sz="1800" u="sng" dirty="0" err="1">
                <a:latin typeface="Times New Roman" panose="02020603050405020304" pitchFamily="18" charset="0"/>
                <a:cs typeface="Times New Roman" panose="02020603050405020304" pitchFamily="18" charset="0"/>
                <a:hlinkClick r:id="rId6"/>
              </a:rPr>
              <a:t>nghị</a:t>
            </a:r>
            <a:r>
              <a:rPr lang="en-US" sz="1800" u="sng" dirty="0">
                <a:latin typeface="Times New Roman" panose="02020603050405020304" pitchFamily="18" charset="0"/>
                <a:cs typeface="Times New Roman" panose="02020603050405020304" pitchFamily="18" charset="0"/>
                <a:hlinkClick r:id="rId6"/>
              </a:rPr>
              <a:t> </a:t>
            </a:r>
            <a:r>
              <a:rPr lang="en-US" sz="1800" u="sng" dirty="0" err="1">
                <a:latin typeface="Times New Roman" panose="02020603050405020304" pitchFamily="18" charset="0"/>
                <a:cs typeface="Times New Roman" panose="02020603050405020304" pitchFamily="18" charset="0"/>
                <a:hlinkClick r:id="rId6"/>
              </a:rPr>
              <a:t>quốc</a:t>
            </a:r>
            <a:r>
              <a:rPr lang="en-US" sz="1800" u="sng" dirty="0">
                <a:latin typeface="Times New Roman" panose="02020603050405020304" pitchFamily="18" charset="0"/>
                <a:cs typeface="Times New Roman" panose="02020603050405020304" pitchFamily="18" charset="0"/>
                <a:hlinkClick r:id="rId6"/>
              </a:rPr>
              <a:t> </a:t>
            </a:r>
            <a:r>
              <a:rPr lang="en-US" sz="1800" u="sng" dirty="0" err="1">
                <a:latin typeface="Times New Roman" panose="02020603050405020304" pitchFamily="18" charset="0"/>
                <a:cs typeface="Times New Roman" panose="02020603050405020304" pitchFamily="18" charset="0"/>
                <a:hlinkClick r:id="rId6"/>
              </a:rPr>
              <a:t>tế</a:t>
            </a:r>
            <a:r>
              <a:rPr lang="en-US" sz="1800" u="sng" dirty="0">
                <a:latin typeface="Times New Roman" panose="02020603050405020304" pitchFamily="18" charset="0"/>
                <a:cs typeface="Times New Roman" panose="02020603050405020304" pitchFamily="18" charset="0"/>
                <a:hlinkClick r:id="rId6"/>
              </a:rPr>
              <a:t> IEEE </a:t>
            </a:r>
            <a:r>
              <a:rPr lang="en-US" sz="1800" u="sng" dirty="0" err="1">
                <a:latin typeface="Times New Roman" panose="02020603050405020304" pitchFamily="18" charset="0"/>
                <a:cs typeface="Times New Roman" panose="02020603050405020304" pitchFamily="18" charset="0"/>
                <a:hlinkClick r:id="rId6"/>
              </a:rPr>
              <a:t>năm</a:t>
            </a:r>
            <a:r>
              <a:rPr lang="en-US" sz="1800" u="sng" dirty="0">
                <a:latin typeface="Times New Roman" panose="02020603050405020304" pitchFamily="18" charset="0"/>
                <a:cs typeface="Times New Roman" panose="02020603050405020304" pitchFamily="18" charset="0"/>
                <a:hlinkClick r:id="rId6"/>
              </a:rPr>
              <a:t> 2014 </a:t>
            </a:r>
            <a:r>
              <a:rPr lang="en-US" sz="1800" u="sng" dirty="0" err="1">
                <a:latin typeface="Times New Roman" panose="02020603050405020304" pitchFamily="18" charset="0"/>
                <a:cs typeface="Times New Roman" panose="02020603050405020304" pitchFamily="18" charset="0"/>
                <a:hlinkClick r:id="rId6"/>
              </a:rPr>
              <a:t>về</a:t>
            </a:r>
            <a:r>
              <a:rPr lang="en-US" sz="1800" u="sng" dirty="0">
                <a:latin typeface="Times New Roman" panose="02020603050405020304" pitchFamily="18" charset="0"/>
                <a:cs typeface="Times New Roman" panose="02020603050405020304" pitchFamily="18" charset="0"/>
                <a:hlinkClick r:id="rId6"/>
              </a:rPr>
              <a:t> </a:t>
            </a:r>
            <a:r>
              <a:rPr lang="en-US" sz="1800" u="sng" dirty="0" err="1">
                <a:latin typeface="Times New Roman" panose="02020603050405020304" pitchFamily="18" charset="0"/>
                <a:cs typeface="Times New Roman" panose="02020603050405020304" pitchFamily="18" charset="0"/>
                <a:hlinkClick r:id="rId6"/>
              </a:rPr>
              <a:t>công</a:t>
            </a:r>
            <a:r>
              <a:rPr lang="en-US" sz="1800" u="sng" dirty="0">
                <a:latin typeface="Times New Roman" panose="02020603050405020304" pitchFamily="18" charset="0"/>
                <a:cs typeface="Times New Roman" panose="02020603050405020304" pitchFamily="18" charset="0"/>
                <a:hlinkClick r:id="rId6"/>
              </a:rPr>
              <a:t> </a:t>
            </a:r>
            <a:r>
              <a:rPr lang="en-US" sz="1800" u="sng" dirty="0" err="1">
                <a:latin typeface="Times New Roman" panose="02020603050405020304" pitchFamily="18" charset="0"/>
                <a:cs typeface="Times New Roman" panose="02020603050405020304" pitchFamily="18" charset="0"/>
                <a:hlinkClick r:id="rId6"/>
              </a:rPr>
              <a:t>nghệ</a:t>
            </a:r>
            <a:r>
              <a:rPr lang="en-US" sz="1800" u="sng" dirty="0">
                <a:latin typeface="Times New Roman" panose="02020603050405020304" pitchFamily="18" charset="0"/>
                <a:cs typeface="Times New Roman" panose="02020603050405020304" pitchFamily="18" charset="0"/>
                <a:hlinkClick r:id="rId6"/>
              </a:rPr>
              <a:t> </a:t>
            </a:r>
            <a:r>
              <a:rPr lang="en-US" sz="1800" u="sng" dirty="0" err="1">
                <a:latin typeface="Times New Roman" panose="02020603050405020304" pitchFamily="18" charset="0"/>
                <a:cs typeface="Times New Roman" panose="02020603050405020304" pitchFamily="18" charset="0"/>
                <a:hlinkClick r:id="rId6"/>
              </a:rPr>
              <a:t>truyền</a:t>
            </a:r>
            <a:r>
              <a:rPr lang="en-US" sz="1800" u="sng" dirty="0">
                <a:latin typeface="Times New Roman" panose="02020603050405020304" pitchFamily="18" charset="0"/>
                <a:cs typeface="Times New Roman" panose="02020603050405020304" pitchFamily="18" charset="0"/>
                <a:hlinkClick r:id="rId6"/>
              </a:rPr>
              <a:t> </a:t>
            </a:r>
            <a:r>
              <a:rPr lang="en-US" sz="1800" u="sng" dirty="0" err="1">
                <a:latin typeface="Times New Roman" panose="02020603050405020304" pitchFamily="18" charset="0"/>
                <a:cs typeface="Times New Roman" panose="02020603050405020304" pitchFamily="18" charset="0"/>
                <a:hlinkClick r:id="rId6"/>
              </a:rPr>
              <a:t>thông</a:t>
            </a:r>
            <a:r>
              <a:rPr lang="en-US" sz="1800" u="sng" dirty="0">
                <a:latin typeface="Times New Roman" panose="02020603050405020304" pitchFamily="18" charset="0"/>
                <a:cs typeface="Times New Roman" panose="02020603050405020304" pitchFamily="18" charset="0"/>
                <a:hlinkClick r:id="rId6"/>
              </a:rPr>
              <a:t>, </a:t>
            </a:r>
            <a:r>
              <a:rPr lang="en-US" sz="1800" u="sng" dirty="0" err="1">
                <a:latin typeface="Times New Roman" panose="02020603050405020304" pitchFamily="18" charset="0"/>
                <a:cs typeface="Times New Roman" panose="02020603050405020304" pitchFamily="18" charset="0"/>
                <a:hlinkClick r:id="rId6"/>
              </a:rPr>
              <a:t>điều</a:t>
            </a:r>
            <a:r>
              <a:rPr lang="en-US" sz="1800" u="sng" dirty="0">
                <a:latin typeface="Times New Roman" panose="02020603050405020304" pitchFamily="18" charset="0"/>
                <a:cs typeface="Times New Roman" panose="02020603050405020304" pitchFamily="18" charset="0"/>
                <a:hlinkClick r:id="rId6"/>
              </a:rPr>
              <a:t> </a:t>
            </a:r>
            <a:r>
              <a:rPr lang="en-US" sz="1800" u="sng" dirty="0" err="1">
                <a:latin typeface="Times New Roman" panose="02020603050405020304" pitchFamily="18" charset="0"/>
                <a:cs typeface="Times New Roman" panose="02020603050405020304" pitchFamily="18" charset="0"/>
                <a:hlinkClick r:id="rId6"/>
              </a:rPr>
              <a:t>khiển</a:t>
            </a:r>
            <a:r>
              <a:rPr lang="en-US" sz="1800" u="sng" dirty="0">
                <a:latin typeface="Times New Roman" panose="02020603050405020304" pitchFamily="18" charset="0"/>
                <a:cs typeface="Times New Roman" panose="02020603050405020304" pitchFamily="18" charset="0"/>
                <a:hlinkClick r:id="rId6"/>
              </a:rPr>
              <a:t> </a:t>
            </a:r>
            <a:r>
              <a:rPr lang="en-US" sz="1800" u="sng" dirty="0" err="1">
                <a:latin typeface="Times New Roman" panose="02020603050405020304" pitchFamily="18" charset="0"/>
                <a:cs typeface="Times New Roman" panose="02020603050405020304" pitchFamily="18" charset="0"/>
                <a:hlinkClick r:id="rId6"/>
              </a:rPr>
              <a:t>và</a:t>
            </a:r>
            <a:r>
              <a:rPr lang="en-US" sz="1800" u="sng" dirty="0">
                <a:latin typeface="Times New Roman" panose="02020603050405020304" pitchFamily="18" charset="0"/>
                <a:cs typeface="Times New Roman" panose="02020603050405020304" pitchFamily="18" charset="0"/>
                <a:hlinkClick r:id="rId6"/>
              </a:rPr>
              <a:t> </a:t>
            </a:r>
            <a:r>
              <a:rPr lang="en-US" sz="1800" u="sng" dirty="0" err="1">
                <a:latin typeface="Times New Roman" panose="02020603050405020304" pitchFamily="18" charset="0"/>
                <a:cs typeface="Times New Roman" panose="02020603050405020304" pitchFamily="18" charset="0"/>
                <a:hlinkClick r:id="rId6"/>
              </a:rPr>
              <a:t>máy</a:t>
            </a:r>
            <a:r>
              <a:rPr lang="en-US" sz="1800" u="sng" dirty="0">
                <a:latin typeface="Times New Roman" panose="02020603050405020304" pitchFamily="18" charset="0"/>
                <a:cs typeface="Times New Roman" panose="02020603050405020304" pitchFamily="18" charset="0"/>
                <a:hlinkClick r:id="rId6"/>
              </a:rPr>
              <a:t> </a:t>
            </a:r>
            <a:r>
              <a:rPr lang="en-US" sz="1800" u="sng" dirty="0" err="1">
                <a:latin typeface="Times New Roman" panose="02020603050405020304" pitchFamily="18" charset="0"/>
                <a:cs typeface="Times New Roman" panose="02020603050405020304" pitchFamily="18" charset="0"/>
                <a:hlinkClick r:id="rId6"/>
              </a:rPr>
              <a:t>tính</a:t>
            </a:r>
            <a:r>
              <a:rPr lang="en-US" sz="1800" u="sng" dirty="0">
                <a:latin typeface="Times New Roman" panose="02020603050405020304" pitchFamily="18" charset="0"/>
                <a:cs typeface="Times New Roman" panose="02020603050405020304" pitchFamily="18" charset="0"/>
                <a:hlinkClick r:id="rId6"/>
              </a:rPr>
              <a:t> </a:t>
            </a:r>
            <a:r>
              <a:rPr lang="en-US" sz="1800" u="sng" dirty="0" err="1">
                <a:latin typeface="Times New Roman" panose="02020603050405020304" pitchFamily="18" charset="0"/>
                <a:cs typeface="Times New Roman" panose="02020603050405020304" pitchFamily="18" charset="0"/>
                <a:hlinkClick r:id="rId6"/>
              </a:rPr>
              <a:t>tiên</a:t>
            </a:r>
            <a:r>
              <a:rPr lang="en-US" sz="1800" u="sng" dirty="0">
                <a:latin typeface="Times New Roman" panose="02020603050405020304" pitchFamily="18" charset="0"/>
                <a:cs typeface="Times New Roman" panose="02020603050405020304" pitchFamily="18" charset="0"/>
                <a:hlinkClick r:id="rId6"/>
              </a:rPr>
              <a:t> </a:t>
            </a:r>
            <a:r>
              <a:rPr lang="en-US" sz="1800" u="sng" dirty="0" err="1" smtClean="0">
                <a:latin typeface="Times New Roman" panose="02020603050405020304" pitchFamily="18" charset="0"/>
                <a:cs typeface="Times New Roman" panose="02020603050405020304" pitchFamily="18" charset="0"/>
                <a:hlinkClick r:id="rId6"/>
              </a:rPr>
              <a:t>tiến</a:t>
            </a:r>
            <a:endParaRPr lang="en-US" sz="1800" u="sng" dirty="0" smtClean="0">
              <a:latin typeface="Times New Roman" panose="02020603050405020304" pitchFamily="18" charset="0"/>
              <a:cs typeface="Times New Roman" panose="02020603050405020304" pitchFamily="18" charset="0"/>
            </a:endParaRPr>
          </a:p>
          <a:p>
            <a:pPr algn="ctr"/>
            <a:r>
              <a:rPr lang="en-US" sz="1800" b="1" dirty="0" smtClean="0">
                <a:latin typeface="Times New Roman" panose="02020603050405020304" pitchFamily="18" charset="0"/>
                <a:cs typeface="Times New Roman" panose="02020603050405020304" pitchFamily="18" charset="0"/>
              </a:rPr>
              <a:t>NGÀY HỘI NGHỊ</a:t>
            </a:r>
            <a:r>
              <a:rPr lang="en-US" sz="1800" dirty="0" smtClean="0">
                <a:latin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cs typeface="Times New Roman" panose="02020603050405020304" pitchFamily="18" charset="0"/>
              </a:rPr>
              <a:t>08-10 </a:t>
            </a:r>
            <a:r>
              <a:rPr lang="en-US" sz="1800" dirty="0" err="1">
                <a:latin typeface="Times New Roman" panose="02020603050405020304" pitchFamily="18" charset="0"/>
                <a:cs typeface="Times New Roman" panose="02020603050405020304" pitchFamily="18" charset="0"/>
              </a:rPr>
              <a:t>tháng</a:t>
            </a:r>
            <a:r>
              <a:rPr lang="en-US" sz="1800" dirty="0">
                <a:latin typeface="Times New Roman" panose="02020603050405020304" pitchFamily="18" charset="0"/>
                <a:cs typeface="Times New Roman" panose="02020603050405020304" pitchFamily="18" charset="0"/>
              </a:rPr>
              <a:t> 5 </a:t>
            </a:r>
            <a:r>
              <a:rPr lang="en-US" sz="1800" dirty="0" err="1">
                <a:latin typeface="Times New Roman" panose="02020603050405020304" pitchFamily="18" charset="0"/>
                <a:cs typeface="Times New Roman" panose="02020603050405020304" pitchFamily="18" charset="0"/>
              </a:rPr>
              <a:t>năm</a:t>
            </a:r>
            <a:r>
              <a:rPr lang="en-US" sz="1800" dirty="0">
                <a:latin typeface="Times New Roman" panose="02020603050405020304" pitchFamily="18" charset="0"/>
                <a:cs typeface="Times New Roman" panose="02020603050405020304" pitchFamily="18" charset="0"/>
              </a:rPr>
              <a:t> </a:t>
            </a:r>
            <a:r>
              <a:rPr lang="en-US" sz="1800" dirty="0" smtClean="0">
                <a:latin typeface="Times New Roman" panose="02020603050405020304" pitchFamily="18" charset="0"/>
                <a:cs typeface="Times New Roman" panose="02020603050405020304" pitchFamily="18" charset="0"/>
              </a:rPr>
              <a:t>2014</a:t>
            </a:r>
          </a:p>
          <a:p>
            <a:pPr algn="ctr"/>
            <a:r>
              <a:rPr lang="en-US" sz="1800" b="1" dirty="0" smtClean="0">
                <a:latin typeface="Times New Roman" panose="02020603050405020304" pitchFamily="18" charset="0"/>
                <a:cs typeface="Times New Roman" panose="02020603050405020304" pitchFamily="18" charset="0"/>
              </a:rPr>
              <a:t>NGÀY THÊM VÀO IEEE XPLORE</a:t>
            </a:r>
            <a:r>
              <a:rPr lang="en-US" sz="1800" b="1" dirty="0">
                <a:latin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cs typeface="Times New Roman" panose="02020603050405020304" pitchFamily="18" charset="0"/>
              </a:rPr>
              <a:t> 26 </a:t>
            </a:r>
            <a:r>
              <a:rPr lang="en-US" sz="1800" dirty="0" err="1">
                <a:latin typeface="Times New Roman" panose="02020603050405020304" pitchFamily="18" charset="0"/>
                <a:cs typeface="Times New Roman" panose="02020603050405020304" pitchFamily="18" charset="0"/>
              </a:rPr>
              <a:t>tháng</a:t>
            </a:r>
            <a:r>
              <a:rPr lang="en-US" sz="1800" dirty="0">
                <a:latin typeface="Times New Roman" panose="02020603050405020304" pitchFamily="18" charset="0"/>
                <a:cs typeface="Times New Roman" panose="02020603050405020304" pitchFamily="18" charset="0"/>
              </a:rPr>
              <a:t> 1 </a:t>
            </a:r>
            <a:r>
              <a:rPr lang="en-US" sz="1800" dirty="0" err="1">
                <a:latin typeface="Times New Roman" panose="02020603050405020304" pitchFamily="18" charset="0"/>
                <a:cs typeface="Times New Roman" panose="02020603050405020304" pitchFamily="18" charset="0"/>
              </a:rPr>
              <a:t>năm</a:t>
            </a:r>
            <a:r>
              <a:rPr lang="en-US" sz="1800" dirty="0">
                <a:latin typeface="Times New Roman" panose="02020603050405020304" pitchFamily="18" charset="0"/>
                <a:cs typeface="Times New Roman" panose="02020603050405020304" pitchFamily="18" charset="0"/>
              </a:rPr>
              <a:t> </a:t>
            </a:r>
            <a:r>
              <a:rPr lang="en-US" sz="1800" dirty="0" smtClean="0">
                <a:latin typeface="Times New Roman" panose="02020603050405020304" pitchFamily="18" charset="0"/>
                <a:cs typeface="Times New Roman" panose="02020603050405020304" pitchFamily="18" charset="0"/>
              </a:rPr>
              <a:t>2015</a:t>
            </a:r>
          </a:p>
          <a:p>
            <a:pPr algn="ctr"/>
            <a:r>
              <a:rPr lang="en-US" sz="1800" b="1" dirty="0" smtClean="0">
                <a:latin typeface="Times New Roman" panose="02020603050405020304" pitchFamily="18" charset="0"/>
                <a:cs typeface="Times New Roman" panose="02020603050405020304" pitchFamily="18" charset="0"/>
              </a:rPr>
              <a:t>TÁC GIẢ:</a:t>
            </a:r>
          </a:p>
          <a:p>
            <a:r>
              <a:rPr lang="en-US" sz="1800" dirty="0" err="1">
                <a:latin typeface="Times New Roman" panose="02020603050405020304" pitchFamily="18" charset="0"/>
                <a:cs typeface="Times New Roman" panose="02020603050405020304" pitchFamily="18" charset="0"/>
                <a:hlinkClick r:id="rId7"/>
              </a:rPr>
              <a:t>Mohit</a:t>
            </a:r>
            <a:r>
              <a:rPr lang="en-US" sz="1800" dirty="0">
                <a:latin typeface="Times New Roman" panose="02020603050405020304" pitchFamily="18" charset="0"/>
                <a:cs typeface="Times New Roman" panose="02020603050405020304" pitchFamily="18" charset="0"/>
                <a:hlinkClick r:id="rId7"/>
              </a:rPr>
              <a:t> N. </a:t>
            </a:r>
            <a:r>
              <a:rPr lang="en-US" sz="1800" dirty="0" err="1">
                <a:latin typeface="Times New Roman" panose="02020603050405020304" pitchFamily="18" charset="0"/>
                <a:cs typeface="Times New Roman" panose="02020603050405020304" pitchFamily="18" charset="0"/>
                <a:hlinkClick r:id="rId7"/>
              </a:rPr>
              <a:t>Topiwala</a:t>
            </a:r>
            <a:endParaRPr lang="en-US" sz="1800" dirty="0">
              <a:latin typeface="Times New Roman" panose="02020603050405020304" pitchFamily="18" charset="0"/>
              <a:cs typeface="Times New Roman" panose="02020603050405020304" pitchFamily="18" charset="0"/>
            </a:endParaRPr>
          </a:p>
          <a:p>
            <a:r>
              <a:rPr lang="en-US" sz="1800" dirty="0">
                <a:latin typeface="Times New Roman" panose="02020603050405020304" pitchFamily="18" charset="0"/>
                <a:cs typeface="Times New Roman" panose="02020603050405020304" pitchFamily="18" charset="0"/>
              </a:rPr>
              <a:t>Department Of Electronics and Communication, Sk. M </a:t>
            </a:r>
            <a:r>
              <a:rPr lang="en-US" sz="1800" dirty="0" err="1">
                <a:latin typeface="Times New Roman" panose="02020603050405020304" pitchFamily="18" charset="0"/>
                <a:cs typeface="Times New Roman" panose="02020603050405020304" pitchFamily="18" charset="0"/>
              </a:rPr>
              <a:t>Universitv</a:t>
            </a:r>
            <a:r>
              <a:rPr lang="en-US" sz="1800" dirty="0">
                <a:latin typeface="Times New Roman" panose="02020603050405020304" pitchFamily="18" charset="0"/>
                <a:cs typeface="Times New Roman" panose="02020603050405020304" pitchFamily="18" charset="0"/>
              </a:rPr>
              <a:t>, Chennai, India</a:t>
            </a:r>
          </a:p>
          <a:p>
            <a:r>
              <a:rPr lang="en-US" sz="1800" dirty="0">
                <a:latin typeface="Times New Roman" panose="02020603050405020304" pitchFamily="18" charset="0"/>
                <a:cs typeface="Times New Roman" panose="02020603050405020304" pitchFamily="18" charset="0"/>
                <a:hlinkClick r:id="rId8"/>
              </a:rPr>
              <a:t>N. </a:t>
            </a:r>
            <a:r>
              <a:rPr lang="en-US" sz="1800" dirty="0" err="1">
                <a:latin typeface="Times New Roman" panose="02020603050405020304" pitchFamily="18" charset="0"/>
                <a:cs typeface="Times New Roman" panose="02020603050405020304" pitchFamily="18" charset="0"/>
                <a:hlinkClick r:id="rId8"/>
              </a:rPr>
              <a:t>Saraswathi</a:t>
            </a:r>
            <a:endParaRPr lang="en-US" sz="1800" dirty="0">
              <a:latin typeface="Times New Roman" panose="02020603050405020304" pitchFamily="18" charset="0"/>
              <a:cs typeface="Times New Roman" panose="02020603050405020304" pitchFamily="18" charset="0"/>
            </a:endParaRPr>
          </a:p>
          <a:p>
            <a:r>
              <a:rPr lang="en-US" sz="1800" dirty="0">
                <a:latin typeface="Times New Roman" panose="02020603050405020304" pitchFamily="18" charset="0"/>
                <a:cs typeface="Times New Roman" panose="02020603050405020304" pitchFamily="18" charset="0"/>
              </a:rPr>
              <a:t>Department Of Electronics and Communication, Sk. M </a:t>
            </a:r>
            <a:r>
              <a:rPr lang="en-US" sz="1800" dirty="0" err="1">
                <a:latin typeface="Times New Roman" panose="02020603050405020304" pitchFamily="18" charset="0"/>
                <a:cs typeface="Times New Roman" panose="02020603050405020304" pitchFamily="18" charset="0"/>
              </a:rPr>
              <a:t>Universitv</a:t>
            </a:r>
            <a:r>
              <a:rPr lang="en-US" sz="1800" dirty="0">
                <a:latin typeface="Times New Roman" panose="02020603050405020304" pitchFamily="18" charset="0"/>
                <a:cs typeface="Times New Roman" panose="02020603050405020304" pitchFamily="18" charset="0"/>
              </a:rPr>
              <a:t>, Chennai, India</a:t>
            </a:r>
          </a:p>
          <a:p>
            <a:pPr algn="ctr"/>
            <a:endParaRPr lang="en-US" sz="1800" b="1" dirty="0">
              <a:latin typeface="Times New Roman" panose="02020603050405020304" pitchFamily="18" charset="0"/>
              <a:cs typeface="Times New Roman" panose="02020603050405020304" pitchFamily="18" charset="0"/>
            </a:endParaRPr>
          </a:p>
          <a:p>
            <a:pPr algn="ctr"/>
            <a:endParaRPr lang="en-US" dirty="0" smtClean="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1763262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gradFill>
          <a:gsLst>
            <a:gs pos="0">
              <a:srgbClr val="FFFFFF">
                <a:alpha val="6666"/>
              </a:srgbClr>
            </a:gs>
            <a:gs pos="68000">
              <a:srgbClr val="FFFFFF">
                <a:alpha val="6666"/>
              </a:srgbClr>
            </a:gs>
            <a:gs pos="100000">
              <a:srgbClr val="80FFB5">
                <a:alpha val="46666"/>
              </a:srgbClr>
            </a:gs>
          </a:gsLst>
          <a:lin ang="16200000" scaled="0"/>
        </a:gradFill>
        <a:effectLst/>
      </p:bgPr>
    </p:bg>
    <p:spTree>
      <p:nvGrpSpPr>
        <p:cNvPr id="1" name="Shape 207"/>
        <p:cNvGrpSpPr/>
        <p:nvPr/>
      </p:nvGrpSpPr>
      <p:grpSpPr>
        <a:xfrm>
          <a:off x="0" y="0"/>
          <a:ext cx="0" cy="0"/>
          <a:chOff x="0" y="0"/>
          <a:chExt cx="0" cy="0"/>
        </a:xfrm>
      </p:grpSpPr>
      <p:sp>
        <p:nvSpPr>
          <p:cNvPr id="208" name="Google Shape;208;p3"/>
          <p:cNvSpPr txBox="1">
            <a:spLocks noGrp="1"/>
          </p:cNvSpPr>
          <p:nvPr>
            <p:ph type="title"/>
          </p:nvPr>
        </p:nvSpPr>
        <p:spPr>
          <a:xfrm>
            <a:off x="838200" y="309437"/>
            <a:ext cx="10515600" cy="694056"/>
          </a:xfrm>
          <a:prstGeom prst="rect">
            <a:avLst/>
          </a:prstGeom>
          <a:noFill/>
          <a:ln>
            <a:noFill/>
          </a:ln>
        </p:spPr>
        <p:txBody>
          <a:bodyPr spcFirstLastPara="1" wrap="square" lIns="91425" tIns="45700" rIns="91425" bIns="45700" anchor="ctr" anchorCtr="0">
            <a:normAutofit/>
          </a:bodyPr>
          <a:lstStyle/>
          <a:p>
            <a:pPr lvl="0">
              <a:buClr>
                <a:srgbClr val="007C33"/>
              </a:buClr>
              <a:buSzPct val="100000"/>
            </a:pPr>
            <a:r>
              <a:rPr lang="en-US" sz="3200" b="1" u="sng" dirty="0" err="1" smtClean="0">
                <a:solidFill>
                  <a:srgbClr val="007C33"/>
                </a:solidFill>
                <a:latin typeface="Times New Roman"/>
                <a:cs typeface="Times New Roman"/>
                <a:sym typeface="Times New Roman"/>
              </a:rPr>
              <a:t>Phương</a:t>
            </a:r>
            <a:r>
              <a:rPr lang="en-US" sz="3200" b="1" u="sng" dirty="0" smtClean="0">
                <a:solidFill>
                  <a:srgbClr val="007C33"/>
                </a:solidFill>
                <a:latin typeface="Times New Roman"/>
                <a:cs typeface="Times New Roman"/>
                <a:sym typeface="Times New Roman"/>
              </a:rPr>
              <a:t> </a:t>
            </a:r>
            <a:r>
              <a:rPr lang="en-US" sz="3200" b="1" u="sng" dirty="0" err="1" smtClean="0">
                <a:solidFill>
                  <a:srgbClr val="007C33"/>
                </a:solidFill>
                <a:latin typeface="Times New Roman"/>
                <a:cs typeface="Times New Roman"/>
                <a:sym typeface="Times New Roman"/>
              </a:rPr>
              <a:t>Pháp</a:t>
            </a:r>
            <a:r>
              <a:rPr lang="en-US" sz="3200" b="1" u="sng" dirty="0" smtClean="0">
                <a:solidFill>
                  <a:srgbClr val="007C33"/>
                </a:solidFill>
                <a:latin typeface="Times New Roman"/>
                <a:cs typeface="Times New Roman"/>
                <a:sym typeface="Times New Roman"/>
              </a:rPr>
              <a:t> </a:t>
            </a:r>
            <a:r>
              <a:rPr lang="en-US" sz="3200" b="1" u="sng" dirty="0" err="1" smtClean="0">
                <a:solidFill>
                  <a:srgbClr val="007C33"/>
                </a:solidFill>
                <a:latin typeface="Times New Roman"/>
                <a:cs typeface="Times New Roman"/>
                <a:sym typeface="Times New Roman"/>
              </a:rPr>
              <a:t>Tối</a:t>
            </a:r>
            <a:r>
              <a:rPr lang="en-US" sz="3200" b="1" u="sng" dirty="0" smtClean="0">
                <a:solidFill>
                  <a:srgbClr val="007C33"/>
                </a:solidFill>
                <a:latin typeface="Times New Roman"/>
                <a:cs typeface="Times New Roman"/>
                <a:sym typeface="Times New Roman"/>
              </a:rPr>
              <a:t> </a:t>
            </a:r>
            <a:r>
              <a:rPr lang="en-US" sz="3200" b="1" u="sng" dirty="0" err="1" smtClean="0">
                <a:solidFill>
                  <a:srgbClr val="007C33"/>
                </a:solidFill>
                <a:latin typeface="Times New Roman"/>
                <a:cs typeface="Times New Roman"/>
                <a:sym typeface="Times New Roman"/>
              </a:rPr>
              <a:t>Ưu</a:t>
            </a:r>
            <a:r>
              <a:rPr lang="en-US" sz="3200" b="1" u="sng" dirty="0" smtClean="0">
                <a:solidFill>
                  <a:srgbClr val="007C33"/>
                </a:solidFill>
                <a:latin typeface="Times New Roman"/>
                <a:cs typeface="Times New Roman"/>
                <a:sym typeface="Times New Roman"/>
              </a:rPr>
              <a:t> </a:t>
            </a:r>
            <a:r>
              <a:rPr lang="en-US" sz="3200" b="1" u="sng" dirty="0" err="1" smtClean="0">
                <a:solidFill>
                  <a:srgbClr val="007C33"/>
                </a:solidFill>
                <a:latin typeface="Times New Roman"/>
                <a:cs typeface="Times New Roman"/>
                <a:sym typeface="Times New Roman"/>
              </a:rPr>
              <a:t>Hóa</a:t>
            </a:r>
            <a:r>
              <a:rPr lang="en-US" sz="3200" b="1" u="sng" dirty="0" smtClean="0">
                <a:solidFill>
                  <a:srgbClr val="007C33"/>
                </a:solidFill>
                <a:latin typeface="Times New Roman"/>
                <a:cs typeface="Times New Roman"/>
                <a:sym typeface="Times New Roman"/>
              </a:rPr>
              <a:t> </a:t>
            </a:r>
            <a:endParaRPr sz="3200" u="sng" dirty="0">
              <a:solidFill>
                <a:srgbClr val="007C33"/>
              </a:solidFill>
            </a:endParaRPr>
          </a:p>
        </p:txBody>
      </p:sp>
      <p:sp>
        <p:nvSpPr>
          <p:cNvPr id="209" name="Google Shape;209;p3"/>
          <p:cNvSpPr txBox="1">
            <a:spLocks noGrp="1"/>
          </p:cNvSpPr>
          <p:nvPr>
            <p:ph type="body" idx="1"/>
          </p:nvPr>
        </p:nvSpPr>
        <p:spPr>
          <a:xfrm>
            <a:off x="838200" y="1019434"/>
            <a:ext cx="4062984" cy="5379018"/>
          </a:xfrm>
          <a:prstGeom prst="rect">
            <a:avLst/>
          </a:prstGeom>
          <a:noFill/>
          <a:ln>
            <a:noFill/>
          </a:ln>
        </p:spPr>
        <p:txBody>
          <a:bodyPr spcFirstLastPara="1" wrap="square" lIns="91425" tIns="45700" rIns="91425" bIns="45700" numCol="1" anchor="t" anchorCtr="0">
            <a:normAutofit/>
          </a:bodyPr>
          <a:lstStyle/>
          <a:p>
            <a:pPr marL="133350" indent="0">
              <a:spcBef>
                <a:spcPts val="1100"/>
              </a:spcBef>
              <a:buSzPts val="2100"/>
              <a:buNone/>
            </a:pPr>
            <a:r>
              <a:rPr lang="en-US" sz="1800" b="1" dirty="0" err="1" smtClean="0">
                <a:latin typeface="Times New Roman"/>
                <a:ea typeface="Times New Roman"/>
                <a:cs typeface="Times New Roman"/>
                <a:sym typeface="Times New Roman"/>
              </a:rPr>
              <a:t>Tóm</a:t>
            </a:r>
            <a:r>
              <a:rPr lang="en-US" sz="1800" b="1" dirty="0" smtClean="0">
                <a:latin typeface="Times New Roman"/>
                <a:ea typeface="Times New Roman"/>
                <a:cs typeface="Times New Roman"/>
                <a:sym typeface="Times New Roman"/>
              </a:rPr>
              <a:t> </a:t>
            </a:r>
            <a:r>
              <a:rPr lang="en-US" sz="1800" b="1" dirty="0" err="1" smtClean="0">
                <a:latin typeface="Times New Roman"/>
                <a:ea typeface="Times New Roman"/>
                <a:cs typeface="Times New Roman"/>
                <a:sym typeface="Times New Roman"/>
              </a:rPr>
              <a:t>tắt</a:t>
            </a:r>
            <a:r>
              <a:rPr lang="en-US" sz="1800" b="1" dirty="0" smtClean="0">
                <a:latin typeface="Times New Roman"/>
                <a:ea typeface="Times New Roman"/>
                <a:cs typeface="Times New Roman"/>
                <a:sym typeface="Times New Roman"/>
              </a:rPr>
              <a:t> </a:t>
            </a:r>
            <a:r>
              <a:rPr lang="en-US" sz="1800" b="1" dirty="0" err="1" smtClean="0">
                <a:latin typeface="Times New Roman"/>
                <a:ea typeface="Times New Roman"/>
                <a:cs typeface="Times New Roman"/>
                <a:sym typeface="Times New Roman"/>
              </a:rPr>
              <a:t>cách</a:t>
            </a:r>
            <a:r>
              <a:rPr lang="en-US" sz="1800" b="1" dirty="0" smtClean="0">
                <a:latin typeface="Times New Roman"/>
                <a:ea typeface="Times New Roman"/>
                <a:cs typeface="Times New Roman"/>
                <a:sym typeface="Times New Roman"/>
              </a:rPr>
              <a:t>  </a:t>
            </a:r>
            <a:r>
              <a:rPr lang="en-US" sz="1800" b="1" dirty="0" err="1" smtClean="0">
                <a:latin typeface="Times New Roman"/>
                <a:ea typeface="Times New Roman"/>
                <a:cs typeface="Times New Roman"/>
                <a:sym typeface="Times New Roman"/>
              </a:rPr>
              <a:t>tối</a:t>
            </a:r>
            <a:r>
              <a:rPr lang="en-US" sz="1800" b="1" dirty="0" smtClean="0">
                <a:latin typeface="Times New Roman"/>
                <a:ea typeface="Times New Roman"/>
                <a:cs typeface="Times New Roman"/>
                <a:sym typeface="Times New Roman"/>
              </a:rPr>
              <a:t> </a:t>
            </a:r>
            <a:r>
              <a:rPr lang="en-US" sz="1800" b="1" dirty="0" err="1" smtClean="0">
                <a:latin typeface="Times New Roman"/>
                <a:ea typeface="Times New Roman"/>
                <a:cs typeface="Times New Roman"/>
                <a:sym typeface="Times New Roman"/>
              </a:rPr>
              <a:t>ưu</a:t>
            </a:r>
            <a:r>
              <a:rPr lang="en-US" sz="1800" b="1" dirty="0" smtClean="0">
                <a:latin typeface="Times New Roman"/>
                <a:ea typeface="Times New Roman"/>
                <a:cs typeface="Times New Roman"/>
                <a:sym typeface="Times New Roman"/>
              </a:rPr>
              <a:t> </a:t>
            </a:r>
            <a:r>
              <a:rPr lang="en-US" sz="1800" b="1" dirty="0" err="1" smtClean="0">
                <a:latin typeface="Times New Roman"/>
                <a:ea typeface="Times New Roman"/>
                <a:cs typeface="Times New Roman"/>
                <a:sym typeface="Times New Roman"/>
              </a:rPr>
              <a:t>hóa</a:t>
            </a:r>
            <a:r>
              <a:rPr lang="en-US" sz="1800" b="1" dirty="0" smtClean="0">
                <a:latin typeface="Times New Roman"/>
                <a:ea typeface="Times New Roman"/>
                <a:cs typeface="Times New Roman"/>
                <a:sym typeface="Times New Roman"/>
              </a:rPr>
              <a:t>:</a:t>
            </a:r>
          </a:p>
          <a:p>
            <a:pPr marL="133350" indent="0">
              <a:spcBef>
                <a:spcPts val="1100"/>
              </a:spcBef>
              <a:buSzPts val="2100"/>
              <a:buNone/>
            </a:pPr>
            <a:r>
              <a:rPr lang="en-US" sz="1800" dirty="0" err="1" smtClean="0">
                <a:latin typeface="Times New Roman"/>
                <a:ea typeface="Times New Roman"/>
                <a:cs typeface="Times New Roman"/>
                <a:sym typeface="Times New Roman"/>
              </a:rPr>
              <a:t>Kiến</a:t>
            </a:r>
            <a:r>
              <a:rPr lang="en-US" sz="1800" dirty="0" smtClean="0">
                <a:latin typeface="Times New Roman"/>
                <a:ea typeface="Times New Roman"/>
                <a:cs typeface="Times New Roman"/>
                <a:sym typeface="Times New Roman"/>
              </a:rPr>
              <a:t> </a:t>
            </a:r>
            <a:r>
              <a:rPr lang="en-US" sz="1800" dirty="0" err="1" smtClean="0">
                <a:latin typeface="Times New Roman"/>
                <a:ea typeface="Times New Roman"/>
                <a:cs typeface="Times New Roman"/>
                <a:sym typeface="Times New Roman"/>
              </a:rPr>
              <a:t>trúc</a:t>
            </a:r>
            <a:r>
              <a:rPr lang="en-US" sz="1800" dirty="0" smtClean="0">
                <a:latin typeface="Times New Roman"/>
                <a:ea typeface="Times New Roman"/>
                <a:cs typeface="Times New Roman"/>
                <a:sym typeface="Times New Roman"/>
              </a:rPr>
              <a:t>: </a:t>
            </a:r>
            <a:r>
              <a:rPr lang="en-US" sz="1800" dirty="0" err="1" smtClean="0">
                <a:latin typeface="Times New Roman"/>
                <a:ea typeface="Times New Roman"/>
                <a:cs typeface="Times New Roman"/>
                <a:sym typeface="Times New Roman"/>
              </a:rPr>
              <a:t>Sử</a:t>
            </a:r>
            <a:r>
              <a:rPr lang="en-US" sz="1800" dirty="0" smtClean="0">
                <a:latin typeface="Times New Roman"/>
                <a:ea typeface="Times New Roman"/>
                <a:cs typeface="Times New Roman"/>
                <a:sym typeface="Times New Roman"/>
              </a:rPr>
              <a:t> </a:t>
            </a:r>
            <a:r>
              <a:rPr lang="en-US" sz="1800" dirty="0" err="1" smtClean="0">
                <a:latin typeface="Times New Roman"/>
                <a:ea typeface="Times New Roman"/>
                <a:cs typeface="Times New Roman"/>
                <a:sym typeface="Times New Roman"/>
              </a:rPr>
              <a:t>dụng</a:t>
            </a:r>
            <a:r>
              <a:rPr lang="en-US" sz="1800" dirty="0" smtClean="0">
                <a:latin typeface="Times New Roman"/>
                <a:ea typeface="Times New Roman"/>
                <a:cs typeface="Times New Roman"/>
                <a:sym typeface="Times New Roman"/>
              </a:rPr>
              <a:t> </a:t>
            </a:r>
            <a:r>
              <a:rPr lang="en-US" sz="1800" dirty="0" err="1" smtClean="0">
                <a:latin typeface="Times New Roman"/>
                <a:ea typeface="Times New Roman"/>
                <a:cs typeface="Times New Roman"/>
                <a:sym typeface="Times New Roman"/>
              </a:rPr>
              <a:t>kĩ</a:t>
            </a:r>
            <a:r>
              <a:rPr lang="en-US" sz="1800" dirty="0" smtClean="0">
                <a:latin typeface="Times New Roman"/>
                <a:ea typeface="Times New Roman"/>
                <a:cs typeface="Times New Roman"/>
                <a:sym typeface="Times New Roman"/>
              </a:rPr>
              <a:t> </a:t>
            </a:r>
            <a:r>
              <a:rPr lang="en-US" sz="1800" dirty="0" err="1" smtClean="0">
                <a:latin typeface="Times New Roman"/>
                <a:ea typeface="Times New Roman"/>
                <a:cs typeface="Times New Roman"/>
                <a:sym typeface="Times New Roman"/>
              </a:rPr>
              <a:t>thuật</a:t>
            </a:r>
            <a:r>
              <a:rPr lang="en-US" sz="1800" dirty="0" smtClean="0">
                <a:latin typeface="Times New Roman"/>
                <a:ea typeface="Times New Roman"/>
                <a:cs typeface="Times New Roman"/>
                <a:sym typeface="Times New Roman"/>
              </a:rPr>
              <a:t> Pipeline 5 </a:t>
            </a:r>
            <a:r>
              <a:rPr lang="en-US" sz="1800" dirty="0" err="1" smtClean="0">
                <a:latin typeface="Times New Roman"/>
                <a:ea typeface="Times New Roman"/>
                <a:cs typeface="Times New Roman"/>
                <a:sym typeface="Times New Roman"/>
              </a:rPr>
              <a:t>giai</a:t>
            </a:r>
            <a:r>
              <a:rPr lang="en-US" sz="1800" dirty="0" smtClean="0">
                <a:latin typeface="Times New Roman"/>
                <a:ea typeface="Times New Roman"/>
                <a:cs typeface="Times New Roman"/>
                <a:sym typeface="Times New Roman"/>
              </a:rPr>
              <a:t> </a:t>
            </a:r>
            <a:r>
              <a:rPr lang="en-US" sz="1800" dirty="0" err="1" smtClean="0">
                <a:latin typeface="Times New Roman"/>
                <a:ea typeface="Times New Roman"/>
                <a:cs typeface="Times New Roman"/>
                <a:sym typeface="Times New Roman"/>
              </a:rPr>
              <a:t>đoạn</a:t>
            </a:r>
            <a:r>
              <a:rPr lang="en-US" sz="1800" dirty="0" smtClean="0">
                <a:latin typeface="Times New Roman"/>
                <a:ea typeface="Times New Roman"/>
                <a:cs typeface="Times New Roman"/>
                <a:sym typeface="Times New Roman"/>
              </a:rPr>
              <a:t> </a:t>
            </a:r>
            <a:r>
              <a:rPr lang="en-US" sz="1800" dirty="0" err="1" smtClean="0">
                <a:latin typeface="Times New Roman"/>
                <a:ea typeface="Times New Roman"/>
                <a:cs typeface="Times New Roman"/>
                <a:sym typeface="Times New Roman"/>
              </a:rPr>
              <a:t>bao</a:t>
            </a:r>
            <a:r>
              <a:rPr lang="en-US" sz="1800" dirty="0" smtClean="0">
                <a:latin typeface="Times New Roman"/>
                <a:ea typeface="Times New Roman"/>
                <a:cs typeface="Times New Roman"/>
                <a:sym typeface="Times New Roman"/>
              </a:rPr>
              <a:t> </a:t>
            </a:r>
            <a:r>
              <a:rPr lang="en-US" sz="1800" dirty="0" err="1" smtClean="0">
                <a:latin typeface="Times New Roman"/>
                <a:ea typeface="Times New Roman"/>
                <a:cs typeface="Times New Roman"/>
                <a:sym typeface="Times New Roman"/>
              </a:rPr>
              <a:t>gồm</a:t>
            </a:r>
            <a:r>
              <a:rPr lang="en-US" sz="1800" dirty="0" smtClean="0">
                <a:latin typeface="Times New Roman"/>
                <a:ea typeface="Times New Roman"/>
                <a:cs typeface="Times New Roman"/>
                <a:sym typeface="Times New Roman"/>
              </a:rPr>
              <a:t> :</a:t>
            </a:r>
          </a:p>
          <a:p>
            <a:pPr marL="419100" indent="-285750">
              <a:spcBef>
                <a:spcPts val="1100"/>
              </a:spcBef>
              <a:buSzPts val="2100"/>
            </a:pPr>
            <a:r>
              <a:rPr lang="en-US" sz="1800" b="1" dirty="0" smtClean="0">
                <a:latin typeface="Times New Roman"/>
                <a:ea typeface="Times New Roman"/>
                <a:cs typeface="Times New Roman"/>
                <a:sym typeface="Times New Roman"/>
              </a:rPr>
              <a:t>IF( Instruction Fetch):</a:t>
            </a:r>
            <a:r>
              <a:rPr lang="en-US" sz="1800" dirty="0" smtClean="0">
                <a:latin typeface="Times New Roman"/>
                <a:ea typeface="Times New Roman"/>
                <a:cs typeface="Times New Roman"/>
                <a:sym typeface="Times New Roman"/>
              </a:rPr>
              <a:t> </a:t>
            </a:r>
            <a:r>
              <a:rPr lang="en-US" sz="1800" dirty="0" err="1" smtClean="0">
                <a:latin typeface="Times New Roman"/>
                <a:ea typeface="Times New Roman"/>
                <a:cs typeface="Times New Roman"/>
                <a:sym typeface="Times New Roman"/>
              </a:rPr>
              <a:t>Lấy</a:t>
            </a:r>
            <a:r>
              <a:rPr lang="en-US" sz="1800" dirty="0" smtClean="0">
                <a:latin typeface="Times New Roman"/>
                <a:ea typeface="Times New Roman"/>
                <a:cs typeface="Times New Roman"/>
                <a:sym typeface="Times New Roman"/>
              </a:rPr>
              <a:t> </a:t>
            </a:r>
            <a:r>
              <a:rPr lang="en-US" sz="1800" dirty="0" err="1" smtClean="0">
                <a:latin typeface="Times New Roman"/>
                <a:ea typeface="Times New Roman"/>
                <a:cs typeface="Times New Roman"/>
                <a:sym typeface="Times New Roman"/>
              </a:rPr>
              <a:t>lệnh</a:t>
            </a:r>
            <a:r>
              <a:rPr lang="en-US" sz="1800" dirty="0" smtClean="0">
                <a:latin typeface="Times New Roman"/>
                <a:ea typeface="Times New Roman"/>
                <a:cs typeface="Times New Roman"/>
                <a:sym typeface="Times New Roman"/>
              </a:rPr>
              <a:t> </a:t>
            </a:r>
            <a:r>
              <a:rPr lang="en-US" sz="1800" dirty="0" err="1" smtClean="0">
                <a:latin typeface="Times New Roman"/>
                <a:ea typeface="Times New Roman"/>
                <a:cs typeface="Times New Roman"/>
                <a:sym typeface="Times New Roman"/>
              </a:rPr>
              <a:t>từ</a:t>
            </a:r>
            <a:r>
              <a:rPr lang="en-US" sz="1800" dirty="0" smtClean="0">
                <a:latin typeface="Times New Roman"/>
                <a:ea typeface="Times New Roman"/>
                <a:cs typeface="Times New Roman"/>
                <a:sym typeface="Times New Roman"/>
              </a:rPr>
              <a:t> </a:t>
            </a:r>
            <a:r>
              <a:rPr lang="en-US" sz="1800" dirty="0" err="1" smtClean="0">
                <a:latin typeface="Times New Roman"/>
                <a:ea typeface="Times New Roman"/>
                <a:cs typeface="Times New Roman"/>
                <a:sym typeface="Times New Roman"/>
              </a:rPr>
              <a:t>bộ</a:t>
            </a:r>
            <a:r>
              <a:rPr lang="en-US" sz="1800" dirty="0" smtClean="0">
                <a:latin typeface="Times New Roman"/>
                <a:ea typeface="Times New Roman"/>
                <a:cs typeface="Times New Roman"/>
                <a:sym typeface="Times New Roman"/>
              </a:rPr>
              <a:t> </a:t>
            </a:r>
            <a:r>
              <a:rPr lang="en-US" sz="1800" dirty="0" err="1" smtClean="0">
                <a:latin typeface="Times New Roman"/>
                <a:ea typeface="Times New Roman"/>
                <a:cs typeface="Times New Roman"/>
                <a:sym typeface="Times New Roman"/>
              </a:rPr>
              <a:t>nhớ</a:t>
            </a:r>
            <a:r>
              <a:rPr lang="en-US" sz="1800" dirty="0" smtClean="0">
                <a:latin typeface="Times New Roman"/>
                <a:ea typeface="Times New Roman"/>
                <a:cs typeface="Times New Roman"/>
                <a:sym typeface="Times New Roman"/>
              </a:rPr>
              <a:t> .</a:t>
            </a:r>
          </a:p>
          <a:p>
            <a:pPr marL="419100" indent="-285750">
              <a:spcBef>
                <a:spcPts val="1100"/>
              </a:spcBef>
              <a:buSzPts val="2100"/>
            </a:pPr>
            <a:r>
              <a:rPr lang="en-US" sz="1800" b="1" dirty="0" smtClean="0">
                <a:latin typeface="Times New Roman"/>
                <a:ea typeface="Times New Roman"/>
                <a:cs typeface="Times New Roman"/>
                <a:sym typeface="Times New Roman"/>
              </a:rPr>
              <a:t>ID (Instruction Decode): </a:t>
            </a:r>
            <a:r>
              <a:rPr lang="en-US" sz="1800" dirty="0" err="1" smtClean="0">
                <a:latin typeface="Times New Roman"/>
                <a:ea typeface="Times New Roman"/>
                <a:cs typeface="Times New Roman"/>
                <a:sym typeface="Times New Roman"/>
              </a:rPr>
              <a:t>Giải</a:t>
            </a:r>
            <a:r>
              <a:rPr lang="en-US" sz="1800" dirty="0" smtClean="0">
                <a:latin typeface="Times New Roman"/>
                <a:ea typeface="Times New Roman"/>
                <a:cs typeface="Times New Roman"/>
                <a:sym typeface="Times New Roman"/>
              </a:rPr>
              <a:t> </a:t>
            </a:r>
            <a:r>
              <a:rPr lang="en-US" sz="1800" dirty="0" err="1" smtClean="0">
                <a:latin typeface="Times New Roman"/>
                <a:ea typeface="Times New Roman"/>
                <a:cs typeface="Times New Roman"/>
                <a:sym typeface="Times New Roman"/>
              </a:rPr>
              <a:t>mã</a:t>
            </a:r>
            <a:r>
              <a:rPr lang="en-US" sz="1800" dirty="0" smtClean="0">
                <a:latin typeface="Times New Roman"/>
                <a:ea typeface="Times New Roman"/>
                <a:cs typeface="Times New Roman"/>
                <a:sym typeface="Times New Roman"/>
              </a:rPr>
              <a:t> </a:t>
            </a:r>
            <a:r>
              <a:rPr lang="en-US" sz="1800" dirty="0" err="1" smtClean="0">
                <a:latin typeface="Times New Roman"/>
                <a:ea typeface="Times New Roman"/>
                <a:cs typeface="Times New Roman"/>
                <a:sym typeface="Times New Roman"/>
              </a:rPr>
              <a:t>lệnh</a:t>
            </a:r>
            <a:r>
              <a:rPr lang="en-US" sz="1800" dirty="0" smtClean="0">
                <a:latin typeface="Times New Roman"/>
                <a:ea typeface="Times New Roman"/>
                <a:cs typeface="Times New Roman"/>
                <a:sym typeface="Times New Roman"/>
              </a:rPr>
              <a:t>, </a:t>
            </a:r>
            <a:r>
              <a:rPr lang="en-US" sz="1800" dirty="0" err="1" smtClean="0">
                <a:latin typeface="Times New Roman"/>
                <a:ea typeface="Times New Roman"/>
                <a:cs typeface="Times New Roman"/>
                <a:sym typeface="Times New Roman"/>
              </a:rPr>
              <a:t>đọc</a:t>
            </a:r>
            <a:r>
              <a:rPr lang="en-US" sz="1800" dirty="0" smtClean="0">
                <a:latin typeface="Times New Roman"/>
                <a:ea typeface="Times New Roman"/>
                <a:cs typeface="Times New Roman"/>
                <a:sym typeface="Times New Roman"/>
              </a:rPr>
              <a:t> </a:t>
            </a:r>
            <a:r>
              <a:rPr lang="en-US" sz="1800" dirty="0" err="1" smtClean="0">
                <a:latin typeface="Times New Roman"/>
                <a:ea typeface="Times New Roman"/>
                <a:cs typeface="Times New Roman"/>
                <a:sym typeface="Times New Roman"/>
              </a:rPr>
              <a:t>thanh</a:t>
            </a:r>
            <a:r>
              <a:rPr lang="en-US" sz="1800" dirty="0" smtClean="0">
                <a:latin typeface="Times New Roman"/>
                <a:ea typeface="Times New Roman"/>
                <a:cs typeface="Times New Roman"/>
                <a:sym typeface="Times New Roman"/>
              </a:rPr>
              <a:t> </a:t>
            </a:r>
            <a:r>
              <a:rPr lang="en-US" sz="1800" dirty="0" err="1" smtClean="0">
                <a:latin typeface="Times New Roman"/>
                <a:ea typeface="Times New Roman"/>
                <a:cs typeface="Times New Roman"/>
                <a:sym typeface="Times New Roman"/>
              </a:rPr>
              <a:t>ghi</a:t>
            </a:r>
            <a:r>
              <a:rPr lang="en-US" sz="1800" dirty="0" smtClean="0">
                <a:latin typeface="Times New Roman"/>
                <a:ea typeface="Times New Roman"/>
                <a:cs typeface="Times New Roman"/>
                <a:sym typeface="Times New Roman"/>
              </a:rPr>
              <a:t>.</a:t>
            </a:r>
          </a:p>
          <a:p>
            <a:pPr marL="419100" indent="-285750">
              <a:spcBef>
                <a:spcPts val="1100"/>
              </a:spcBef>
              <a:buSzPts val="2100"/>
            </a:pPr>
            <a:r>
              <a:rPr lang="en-US" sz="1800" b="1" dirty="0" smtClean="0">
                <a:latin typeface="Times New Roman"/>
                <a:ea typeface="Times New Roman"/>
                <a:cs typeface="Times New Roman"/>
                <a:sym typeface="Times New Roman"/>
              </a:rPr>
              <a:t>EX (Execute): </a:t>
            </a:r>
            <a:r>
              <a:rPr lang="en-US" sz="1800" dirty="0" err="1" smtClean="0">
                <a:latin typeface="Times New Roman"/>
                <a:ea typeface="Times New Roman"/>
                <a:cs typeface="Times New Roman"/>
                <a:sym typeface="Times New Roman"/>
              </a:rPr>
              <a:t>Thực</a:t>
            </a:r>
            <a:r>
              <a:rPr lang="en-US" sz="1800" dirty="0" smtClean="0">
                <a:latin typeface="Times New Roman"/>
                <a:ea typeface="Times New Roman"/>
                <a:cs typeface="Times New Roman"/>
                <a:sym typeface="Times New Roman"/>
              </a:rPr>
              <a:t> </a:t>
            </a:r>
            <a:r>
              <a:rPr lang="en-US" sz="1800" dirty="0" err="1" smtClean="0">
                <a:latin typeface="Times New Roman"/>
                <a:ea typeface="Times New Roman"/>
                <a:cs typeface="Times New Roman"/>
                <a:sym typeface="Times New Roman"/>
              </a:rPr>
              <a:t>hiện</a:t>
            </a:r>
            <a:r>
              <a:rPr lang="en-US" sz="1800" dirty="0" smtClean="0">
                <a:latin typeface="Times New Roman"/>
                <a:ea typeface="Times New Roman"/>
                <a:cs typeface="Times New Roman"/>
                <a:sym typeface="Times New Roman"/>
              </a:rPr>
              <a:t> </a:t>
            </a:r>
            <a:r>
              <a:rPr lang="en-US" sz="1800" dirty="0" err="1" smtClean="0">
                <a:latin typeface="Times New Roman"/>
                <a:ea typeface="Times New Roman"/>
                <a:cs typeface="Times New Roman"/>
                <a:sym typeface="Times New Roman"/>
              </a:rPr>
              <a:t>phép</a:t>
            </a:r>
            <a:r>
              <a:rPr lang="en-US" sz="1800" dirty="0" smtClean="0">
                <a:latin typeface="Times New Roman"/>
                <a:ea typeface="Times New Roman"/>
                <a:cs typeface="Times New Roman"/>
                <a:sym typeface="Times New Roman"/>
              </a:rPr>
              <a:t> </a:t>
            </a:r>
            <a:r>
              <a:rPr lang="en-US" sz="1800" dirty="0" err="1" smtClean="0">
                <a:latin typeface="Times New Roman"/>
                <a:ea typeface="Times New Roman"/>
                <a:cs typeface="Times New Roman"/>
                <a:sym typeface="Times New Roman"/>
              </a:rPr>
              <a:t>toán</a:t>
            </a:r>
            <a:r>
              <a:rPr lang="en-US" sz="1800" dirty="0" smtClean="0">
                <a:latin typeface="Times New Roman"/>
                <a:ea typeface="Times New Roman"/>
                <a:cs typeface="Times New Roman"/>
                <a:sym typeface="Times New Roman"/>
              </a:rPr>
              <a:t> </a:t>
            </a:r>
            <a:r>
              <a:rPr lang="en-US" sz="1800" dirty="0" err="1" smtClean="0">
                <a:latin typeface="Times New Roman"/>
                <a:ea typeface="Times New Roman"/>
                <a:cs typeface="Times New Roman"/>
                <a:sym typeface="Times New Roman"/>
              </a:rPr>
              <a:t>hoặc</a:t>
            </a:r>
            <a:r>
              <a:rPr lang="en-US" sz="1800" dirty="0" smtClean="0">
                <a:latin typeface="Times New Roman"/>
                <a:ea typeface="Times New Roman"/>
                <a:cs typeface="Times New Roman"/>
                <a:sym typeface="Times New Roman"/>
              </a:rPr>
              <a:t> </a:t>
            </a:r>
            <a:r>
              <a:rPr lang="en-US" sz="1800" dirty="0" err="1" smtClean="0">
                <a:latin typeface="Times New Roman"/>
                <a:ea typeface="Times New Roman"/>
                <a:cs typeface="Times New Roman"/>
                <a:sym typeface="Times New Roman"/>
              </a:rPr>
              <a:t>tính</a:t>
            </a:r>
            <a:r>
              <a:rPr lang="en-US" sz="1800" dirty="0" smtClean="0">
                <a:latin typeface="Times New Roman"/>
                <a:ea typeface="Times New Roman"/>
                <a:cs typeface="Times New Roman"/>
                <a:sym typeface="Times New Roman"/>
              </a:rPr>
              <a:t> </a:t>
            </a:r>
            <a:r>
              <a:rPr lang="en-US" sz="1800" dirty="0" err="1" smtClean="0">
                <a:latin typeface="Times New Roman"/>
                <a:ea typeface="Times New Roman"/>
                <a:cs typeface="Times New Roman"/>
                <a:sym typeface="Times New Roman"/>
              </a:rPr>
              <a:t>địa</a:t>
            </a:r>
            <a:r>
              <a:rPr lang="en-US" sz="1800" dirty="0" smtClean="0">
                <a:latin typeface="Times New Roman"/>
                <a:ea typeface="Times New Roman"/>
                <a:cs typeface="Times New Roman"/>
                <a:sym typeface="Times New Roman"/>
              </a:rPr>
              <a:t> </a:t>
            </a:r>
            <a:r>
              <a:rPr lang="en-US" sz="1800" dirty="0" err="1" smtClean="0">
                <a:latin typeface="Times New Roman"/>
                <a:ea typeface="Times New Roman"/>
                <a:cs typeface="Times New Roman"/>
                <a:sym typeface="Times New Roman"/>
              </a:rPr>
              <a:t>chỉ</a:t>
            </a:r>
            <a:r>
              <a:rPr lang="en-US" sz="1800" dirty="0" smtClean="0">
                <a:latin typeface="Times New Roman"/>
                <a:ea typeface="Times New Roman"/>
                <a:cs typeface="Times New Roman"/>
                <a:sym typeface="Times New Roman"/>
              </a:rPr>
              <a:t>.</a:t>
            </a:r>
          </a:p>
          <a:p>
            <a:pPr marL="419100" indent="-285750">
              <a:spcBef>
                <a:spcPts val="1100"/>
              </a:spcBef>
              <a:buSzPts val="2100"/>
            </a:pPr>
            <a:r>
              <a:rPr lang="en-US" sz="1800" b="1" dirty="0" smtClean="0">
                <a:latin typeface="Times New Roman"/>
                <a:ea typeface="Times New Roman"/>
                <a:cs typeface="Times New Roman"/>
                <a:sym typeface="Times New Roman"/>
              </a:rPr>
              <a:t>MEM (Memory Access): </a:t>
            </a:r>
            <a:r>
              <a:rPr lang="en-US" sz="1800" dirty="0" err="1" smtClean="0">
                <a:latin typeface="Times New Roman"/>
                <a:ea typeface="Times New Roman"/>
                <a:cs typeface="Times New Roman"/>
                <a:sym typeface="Times New Roman"/>
              </a:rPr>
              <a:t>Truy</a:t>
            </a:r>
            <a:r>
              <a:rPr lang="en-US" sz="1800" dirty="0" smtClean="0">
                <a:latin typeface="Times New Roman"/>
                <a:ea typeface="Times New Roman"/>
                <a:cs typeface="Times New Roman"/>
                <a:sym typeface="Times New Roman"/>
              </a:rPr>
              <a:t> </a:t>
            </a:r>
            <a:r>
              <a:rPr lang="en-US" sz="1800" dirty="0" err="1" smtClean="0">
                <a:latin typeface="Times New Roman"/>
                <a:ea typeface="Times New Roman"/>
                <a:cs typeface="Times New Roman"/>
                <a:sym typeface="Times New Roman"/>
              </a:rPr>
              <a:t>cập</a:t>
            </a:r>
            <a:r>
              <a:rPr lang="en-US" sz="1800" dirty="0" smtClean="0">
                <a:latin typeface="Times New Roman"/>
                <a:ea typeface="Times New Roman"/>
                <a:cs typeface="Times New Roman"/>
                <a:sym typeface="Times New Roman"/>
              </a:rPr>
              <a:t> </a:t>
            </a:r>
            <a:r>
              <a:rPr lang="en-US" sz="1800" dirty="0" err="1" smtClean="0">
                <a:latin typeface="Times New Roman"/>
                <a:ea typeface="Times New Roman"/>
                <a:cs typeface="Times New Roman"/>
                <a:sym typeface="Times New Roman"/>
              </a:rPr>
              <a:t>bộ</a:t>
            </a:r>
            <a:r>
              <a:rPr lang="en-US" sz="1800" dirty="0" smtClean="0">
                <a:latin typeface="Times New Roman"/>
                <a:ea typeface="Times New Roman"/>
                <a:cs typeface="Times New Roman"/>
                <a:sym typeface="Times New Roman"/>
              </a:rPr>
              <a:t> </a:t>
            </a:r>
            <a:r>
              <a:rPr lang="en-US" sz="1800" dirty="0" err="1" smtClean="0">
                <a:latin typeface="Times New Roman"/>
                <a:ea typeface="Times New Roman"/>
                <a:cs typeface="Times New Roman"/>
                <a:sym typeface="Times New Roman"/>
              </a:rPr>
              <a:t>nhớ</a:t>
            </a:r>
            <a:r>
              <a:rPr lang="en-US" sz="1800" dirty="0" smtClean="0">
                <a:latin typeface="Times New Roman"/>
                <a:ea typeface="Times New Roman"/>
                <a:cs typeface="Times New Roman"/>
                <a:sym typeface="Times New Roman"/>
              </a:rPr>
              <a:t> (</a:t>
            </a:r>
            <a:r>
              <a:rPr lang="en-US" sz="1800" dirty="0" err="1" smtClean="0">
                <a:latin typeface="Times New Roman"/>
                <a:ea typeface="Times New Roman"/>
                <a:cs typeface="Times New Roman"/>
                <a:sym typeface="Times New Roman"/>
              </a:rPr>
              <a:t>nếu</a:t>
            </a:r>
            <a:r>
              <a:rPr lang="en-US" sz="1800" dirty="0" smtClean="0">
                <a:latin typeface="Times New Roman"/>
                <a:ea typeface="Times New Roman"/>
                <a:cs typeface="Times New Roman"/>
                <a:sym typeface="Times New Roman"/>
              </a:rPr>
              <a:t> </a:t>
            </a:r>
            <a:r>
              <a:rPr lang="en-US" sz="1800" dirty="0" err="1" smtClean="0">
                <a:latin typeface="Times New Roman"/>
                <a:ea typeface="Times New Roman"/>
                <a:cs typeface="Times New Roman"/>
                <a:sym typeface="Times New Roman"/>
              </a:rPr>
              <a:t>cần</a:t>
            </a:r>
            <a:r>
              <a:rPr lang="en-US" sz="1800" dirty="0" smtClean="0">
                <a:latin typeface="Times New Roman"/>
                <a:ea typeface="Times New Roman"/>
                <a:cs typeface="Times New Roman"/>
                <a:sym typeface="Times New Roman"/>
              </a:rPr>
              <a:t>).</a:t>
            </a:r>
          </a:p>
          <a:p>
            <a:pPr marL="419100" indent="-285750">
              <a:spcBef>
                <a:spcPts val="1100"/>
              </a:spcBef>
              <a:buSzPts val="2100"/>
            </a:pPr>
            <a:r>
              <a:rPr lang="en-US" sz="1800" b="1" dirty="0" smtClean="0">
                <a:latin typeface="Times New Roman"/>
                <a:ea typeface="Times New Roman"/>
                <a:cs typeface="Times New Roman"/>
                <a:sym typeface="Times New Roman"/>
              </a:rPr>
              <a:t>WB (Write Back): </a:t>
            </a:r>
            <a:r>
              <a:rPr lang="en-US" sz="1800" dirty="0" err="1" smtClean="0">
                <a:latin typeface="Times New Roman"/>
                <a:ea typeface="Times New Roman"/>
                <a:cs typeface="Times New Roman"/>
                <a:sym typeface="Times New Roman"/>
              </a:rPr>
              <a:t>Ghi</a:t>
            </a:r>
            <a:r>
              <a:rPr lang="en-US" sz="1800" dirty="0" smtClean="0">
                <a:latin typeface="Times New Roman"/>
                <a:ea typeface="Times New Roman"/>
                <a:cs typeface="Times New Roman"/>
                <a:sym typeface="Times New Roman"/>
              </a:rPr>
              <a:t> </a:t>
            </a:r>
            <a:r>
              <a:rPr lang="en-US" sz="1800" dirty="0" err="1" smtClean="0">
                <a:latin typeface="Times New Roman"/>
                <a:ea typeface="Times New Roman"/>
                <a:cs typeface="Times New Roman"/>
                <a:sym typeface="Times New Roman"/>
              </a:rPr>
              <a:t>kết</a:t>
            </a:r>
            <a:r>
              <a:rPr lang="en-US" sz="1800" dirty="0" smtClean="0">
                <a:latin typeface="Times New Roman"/>
                <a:ea typeface="Times New Roman"/>
                <a:cs typeface="Times New Roman"/>
                <a:sym typeface="Times New Roman"/>
              </a:rPr>
              <a:t> </a:t>
            </a:r>
            <a:r>
              <a:rPr lang="en-US" sz="1800" dirty="0" err="1" smtClean="0">
                <a:latin typeface="Times New Roman"/>
                <a:ea typeface="Times New Roman"/>
                <a:cs typeface="Times New Roman"/>
                <a:sym typeface="Times New Roman"/>
              </a:rPr>
              <a:t>quả</a:t>
            </a:r>
            <a:r>
              <a:rPr lang="en-US" sz="1800" dirty="0" smtClean="0">
                <a:latin typeface="Times New Roman"/>
                <a:ea typeface="Times New Roman"/>
                <a:cs typeface="Times New Roman"/>
                <a:sym typeface="Times New Roman"/>
              </a:rPr>
              <a:t> </a:t>
            </a:r>
            <a:r>
              <a:rPr lang="en-US" sz="1800" dirty="0" err="1" smtClean="0">
                <a:latin typeface="Times New Roman"/>
                <a:ea typeface="Times New Roman"/>
                <a:cs typeface="Times New Roman"/>
                <a:sym typeface="Times New Roman"/>
              </a:rPr>
              <a:t>vào</a:t>
            </a:r>
            <a:r>
              <a:rPr lang="en-US" sz="1800" dirty="0" smtClean="0">
                <a:latin typeface="Times New Roman"/>
                <a:ea typeface="Times New Roman"/>
                <a:cs typeface="Times New Roman"/>
                <a:sym typeface="Times New Roman"/>
              </a:rPr>
              <a:t> </a:t>
            </a:r>
            <a:r>
              <a:rPr lang="en-US" sz="1800" dirty="0" err="1" smtClean="0">
                <a:latin typeface="Times New Roman"/>
                <a:ea typeface="Times New Roman"/>
                <a:cs typeface="Times New Roman"/>
                <a:sym typeface="Times New Roman"/>
              </a:rPr>
              <a:t>thanh</a:t>
            </a:r>
            <a:r>
              <a:rPr lang="en-US" sz="1800" dirty="0" smtClean="0">
                <a:latin typeface="Times New Roman"/>
                <a:ea typeface="Times New Roman"/>
                <a:cs typeface="Times New Roman"/>
                <a:sym typeface="Times New Roman"/>
              </a:rPr>
              <a:t> </a:t>
            </a:r>
            <a:r>
              <a:rPr lang="en-US" sz="1800" dirty="0" err="1" smtClean="0">
                <a:latin typeface="Times New Roman"/>
                <a:ea typeface="Times New Roman"/>
                <a:cs typeface="Times New Roman"/>
                <a:sym typeface="Times New Roman"/>
              </a:rPr>
              <a:t>ghi</a:t>
            </a:r>
            <a:r>
              <a:rPr lang="en-US" sz="1400" dirty="0" smtClean="0">
                <a:latin typeface="Times New Roman"/>
                <a:ea typeface="Times New Roman"/>
                <a:cs typeface="Times New Roman"/>
                <a:sym typeface="Times New Roman"/>
              </a:rPr>
              <a:t>.</a:t>
            </a:r>
          </a:p>
          <a:p>
            <a:pPr marL="133350" indent="0">
              <a:spcBef>
                <a:spcPts val="1100"/>
              </a:spcBef>
              <a:buSzPts val="2100"/>
              <a:buNone/>
            </a:pPr>
            <a:endParaRPr lang="en-US" sz="1400" dirty="0" smtClean="0">
              <a:latin typeface="Times New Roman"/>
              <a:ea typeface="Times New Roman"/>
              <a:cs typeface="Times New Roman"/>
              <a:sym typeface="Times New Roman"/>
            </a:endParaRPr>
          </a:p>
          <a:p>
            <a:pPr marL="133350" indent="0">
              <a:spcBef>
                <a:spcPts val="1100"/>
              </a:spcBef>
              <a:buSzPts val="2100"/>
              <a:buNone/>
            </a:pPr>
            <a:endParaRPr lang="en-US" sz="1400" dirty="0" smtClean="0">
              <a:latin typeface="Times New Roman"/>
              <a:ea typeface="Times New Roman"/>
              <a:cs typeface="Times New Roman"/>
              <a:sym typeface="Times New Roman"/>
            </a:endParaRPr>
          </a:p>
        </p:txBody>
      </p:sp>
      <p:pic>
        <p:nvPicPr>
          <p:cNvPr id="210" name="Google Shape;210;p3" descr="Khoa Kỹ Thuật Máy Tính - CE.UIT - Logo chính thức của khoa KTMT | Facebook"/>
          <p:cNvPicPr preferRelativeResize="0"/>
          <p:nvPr/>
        </p:nvPicPr>
        <p:blipFill rotWithShape="1">
          <a:blip r:embed="rId3">
            <a:alphaModFix/>
          </a:blip>
          <a:srcRect l="10817" t="14436" r="10066" b="24267"/>
          <a:stretch/>
        </p:blipFill>
        <p:spPr>
          <a:xfrm>
            <a:off x="10917817" y="253379"/>
            <a:ext cx="1036725" cy="806172"/>
          </a:xfrm>
          <a:prstGeom prst="rect">
            <a:avLst/>
          </a:prstGeom>
          <a:noFill/>
          <a:ln w="9525" cap="flat" cmpd="sng">
            <a:solidFill>
              <a:srgbClr val="00F967"/>
            </a:solidFill>
            <a:prstDash val="solid"/>
            <a:round/>
            <a:headEnd type="none" w="sm" len="sm"/>
            <a:tailEnd type="none" w="sm" len="sm"/>
          </a:ln>
          <a:effectLst>
            <a:outerShdw blurRad="50800" dist="38100" dir="2700000" algn="tl" rotWithShape="0">
              <a:srgbClr val="000000">
                <a:alpha val="40000"/>
              </a:srgbClr>
            </a:outerShdw>
          </a:effectLst>
        </p:spPr>
      </p:pic>
      <p:sp>
        <p:nvSpPr>
          <p:cNvPr id="211" name="Google Shape;211;p3"/>
          <p:cNvSpPr txBox="1"/>
          <p:nvPr/>
        </p:nvSpPr>
        <p:spPr>
          <a:xfrm>
            <a:off x="81268" y="6488539"/>
            <a:ext cx="3964951"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dirty="0">
                <a:solidFill>
                  <a:schemeClr val="dk1"/>
                </a:solidFill>
                <a:latin typeface="Century"/>
                <a:ea typeface="Century"/>
                <a:cs typeface="Century"/>
                <a:sym typeface="Century"/>
              </a:rPr>
              <a:t>Tuesday 5/11/2024 – ĐHQG TPHCM – UIT – KTMT</a:t>
            </a:r>
            <a:endParaRPr dirty="0"/>
          </a:p>
        </p:txBody>
      </p:sp>
      <p:pic>
        <p:nvPicPr>
          <p:cNvPr id="5" name="Picture 4"/>
          <p:cNvPicPr>
            <a:picLocks noChangeAspect="1"/>
          </p:cNvPicPr>
          <p:nvPr/>
        </p:nvPicPr>
        <p:blipFill>
          <a:blip r:embed="rId4"/>
          <a:stretch>
            <a:fillRect/>
          </a:stretch>
        </p:blipFill>
        <p:spPr>
          <a:xfrm>
            <a:off x="4827041" y="1194163"/>
            <a:ext cx="7191624" cy="4740293"/>
          </a:xfrm>
          <a:prstGeom prst="rect">
            <a:avLst/>
          </a:prstGeom>
        </p:spPr>
      </p:pic>
      <p:sp>
        <p:nvSpPr>
          <p:cNvPr id="6" name="TextBox 5"/>
          <p:cNvSpPr txBox="1"/>
          <p:nvPr/>
        </p:nvSpPr>
        <p:spPr>
          <a:xfrm>
            <a:off x="7060397" y="6125126"/>
            <a:ext cx="2724912" cy="307777"/>
          </a:xfrm>
          <a:prstGeom prst="rect">
            <a:avLst/>
          </a:prstGeom>
          <a:noFill/>
        </p:spPr>
        <p:txBody>
          <a:bodyPr wrap="square" rtlCol="0">
            <a:spAutoFit/>
          </a:bodyPr>
          <a:lstStyle/>
          <a:p>
            <a:r>
              <a:rPr lang="en-US" i="1" dirty="0" smtClean="0">
                <a:latin typeface="Times New Roman" panose="02020603050405020304" pitchFamily="18" charset="0"/>
                <a:cs typeface="Times New Roman" panose="02020603050405020304" pitchFamily="18" charset="0"/>
              </a:rPr>
              <a:t>MIPS Pipelined Process </a:t>
            </a:r>
            <a:r>
              <a:rPr lang="en-US" i="1" dirty="0" err="1" smtClean="0">
                <a:latin typeface="Times New Roman" panose="02020603050405020304" pitchFamily="18" charset="0"/>
                <a:cs typeface="Times New Roman" panose="02020603050405020304" pitchFamily="18" charset="0"/>
              </a:rPr>
              <a:t>Datapath</a:t>
            </a:r>
            <a:endParaRPr lang="en-US" i="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793650"/>
      </p:ext>
    </p:extLst>
  </p:cSld>
  <p:clrMapOvr>
    <a:masterClrMapping/>
  </p:clrMapOvr>
  <p:transition spd="med">
    <p:push/>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gradFill>
          <a:gsLst>
            <a:gs pos="0">
              <a:srgbClr val="FFFFFF">
                <a:alpha val="6666"/>
              </a:srgbClr>
            </a:gs>
            <a:gs pos="68000">
              <a:srgbClr val="FFFFFF">
                <a:alpha val="6666"/>
              </a:srgbClr>
            </a:gs>
            <a:gs pos="100000">
              <a:srgbClr val="80FFB5">
                <a:alpha val="46666"/>
              </a:srgbClr>
            </a:gs>
          </a:gsLst>
          <a:lin ang="16200000" scaled="0"/>
        </a:gradFill>
        <a:effectLst/>
      </p:bgPr>
    </p:bg>
    <p:spTree>
      <p:nvGrpSpPr>
        <p:cNvPr id="1" name="Shape 207"/>
        <p:cNvGrpSpPr/>
        <p:nvPr/>
      </p:nvGrpSpPr>
      <p:grpSpPr>
        <a:xfrm>
          <a:off x="0" y="0"/>
          <a:ext cx="0" cy="0"/>
          <a:chOff x="0" y="0"/>
          <a:chExt cx="0" cy="0"/>
        </a:xfrm>
      </p:grpSpPr>
      <p:sp>
        <p:nvSpPr>
          <p:cNvPr id="208" name="Google Shape;208;p3"/>
          <p:cNvSpPr txBox="1">
            <a:spLocks noGrp="1"/>
          </p:cNvSpPr>
          <p:nvPr>
            <p:ph type="title"/>
          </p:nvPr>
        </p:nvSpPr>
        <p:spPr>
          <a:xfrm>
            <a:off x="838200" y="309437"/>
            <a:ext cx="10515600" cy="694056"/>
          </a:xfrm>
          <a:prstGeom prst="rect">
            <a:avLst/>
          </a:prstGeom>
          <a:noFill/>
          <a:ln>
            <a:noFill/>
          </a:ln>
        </p:spPr>
        <p:txBody>
          <a:bodyPr spcFirstLastPara="1" wrap="square" lIns="91425" tIns="45700" rIns="91425" bIns="45700" anchor="ctr" anchorCtr="0">
            <a:normAutofit/>
          </a:bodyPr>
          <a:lstStyle/>
          <a:p>
            <a:pPr lvl="0">
              <a:buClr>
                <a:srgbClr val="007C33"/>
              </a:buClr>
              <a:buSzPct val="100000"/>
            </a:pPr>
            <a:r>
              <a:rPr lang="en-US" sz="3200" b="1" u="sng" dirty="0" err="1" smtClean="0">
                <a:solidFill>
                  <a:srgbClr val="007C33"/>
                </a:solidFill>
                <a:latin typeface="Times New Roman"/>
                <a:cs typeface="Times New Roman"/>
                <a:sym typeface="Times New Roman"/>
              </a:rPr>
              <a:t>Phương</a:t>
            </a:r>
            <a:r>
              <a:rPr lang="en-US" sz="3200" b="1" u="sng" dirty="0" smtClean="0">
                <a:solidFill>
                  <a:srgbClr val="007C33"/>
                </a:solidFill>
                <a:latin typeface="Times New Roman"/>
                <a:cs typeface="Times New Roman"/>
                <a:sym typeface="Times New Roman"/>
              </a:rPr>
              <a:t> </a:t>
            </a:r>
            <a:r>
              <a:rPr lang="en-US" sz="3200" b="1" u="sng" dirty="0" err="1" smtClean="0">
                <a:solidFill>
                  <a:srgbClr val="007C33"/>
                </a:solidFill>
                <a:latin typeface="Times New Roman"/>
                <a:cs typeface="Times New Roman"/>
                <a:sym typeface="Times New Roman"/>
              </a:rPr>
              <a:t>Pháp</a:t>
            </a:r>
            <a:r>
              <a:rPr lang="en-US" sz="3200" b="1" u="sng" dirty="0" smtClean="0">
                <a:solidFill>
                  <a:srgbClr val="007C33"/>
                </a:solidFill>
                <a:latin typeface="Times New Roman"/>
                <a:cs typeface="Times New Roman"/>
                <a:sym typeface="Times New Roman"/>
              </a:rPr>
              <a:t> </a:t>
            </a:r>
            <a:r>
              <a:rPr lang="en-US" sz="3200" b="1" u="sng" dirty="0" err="1" smtClean="0">
                <a:solidFill>
                  <a:srgbClr val="007C33"/>
                </a:solidFill>
                <a:latin typeface="Times New Roman"/>
                <a:cs typeface="Times New Roman"/>
                <a:sym typeface="Times New Roman"/>
              </a:rPr>
              <a:t>Tối</a:t>
            </a:r>
            <a:r>
              <a:rPr lang="en-US" sz="3200" b="1" u="sng" dirty="0" smtClean="0">
                <a:solidFill>
                  <a:srgbClr val="007C33"/>
                </a:solidFill>
                <a:latin typeface="Times New Roman"/>
                <a:cs typeface="Times New Roman"/>
                <a:sym typeface="Times New Roman"/>
              </a:rPr>
              <a:t> </a:t>
            </a:r>
            <a:r>
              <a:rPr lang="en-US" sz="3200" b="1" u="sng" dirty="0" err="1" smtClean="0">
                <a:solidFill>
                  <a:srgbClr val="007C33"/>
                </a:solidFill>
                <a:latin typeface="Times New Roman"/>
                <a:cs typeface="Times New Roman"/>
                <a:sym typeface="Times New Roman"/>
              </a:rPr>
              <a:t>Ưu</a:t>
            </a:r>
            <a:r>
              <a:rPr lang="en-US" sz="3200" b="1" u="sng" dirty="0" smtClean="0">
                <a:solidFill>
                  <a:srgbClr val="007C33"/>
                </a:solidFill>
                <a:latin typeface="Times New Roman"/>
                <a:cs typeface="Times New Roman"/>
                <a:sym typeface="Times New Roman"/>
              </a:rPr>
              <a:t> </a:t>
            </a:r>
            <a:r>
              <a:rPr lang="en-US" sz="3200" b="1" u="sng" dirty="0" err="1" smtClean="0">
                <a:solidFill>
                  <a:srgbClr val="007C33"/>
                </a:solidFill>
                <a:latin typeface="Times New Roman"/>
                <a:cs typeface="Times New Roman"/>
                <a:sym typeface="Times New Roman"/>
              </a:rPr>
              <a:t>Hóa</a:t>
            </a:r>
            <a:r>
              <a:rPr lang="en-US" sz="3200" b="1" u="sng" dirty="0" smtClean="0">
                <a:solidFill>
                  <a:srgbClr val="007C33"/>
                </a:solidFill>
                <a:latin typeface="Times New Roman"/>
                <a:cs typeface="Times New Roman"/>
                <a:sym typeface="Times New Roman"/>
              </a:rPr>
              <a:t> </a:t>
            </a:r>
            <a:endParaRPr sz="3200" u="sng" dirty="0">
              <a:solidFill>
                <a:srgbClr val="007C33"/>
              </a:solidFill>
            </a:endParaRPr>
          </a:p>
        </p:txBody>
      </p:sp>
      <p:sp>
        <p:nvSpPr>
          <p:cNvPr id="209" name="Google Shape;209;p3"/>
          <p:cNvSpPr txBox="1">
            <a:spLocks noGrp="1"/>
          </p:cNvSpPr>
          <p:nvPr>
            <p:ph type="body" idx="1"/>
          </p:nvPr>
        </p:nvSpPr>
        <p:spPr>
          <a:xfrm>
            <a:off x="838200" y="1019434"/>
            <a:ext cx="2919984" cy="5379018"/>
          </a:xfrm>
          <a:prstGeom prst="rect">
            <a:avLst/>
          </a:prstGeom>
          <a:noFill/>
          <a:ln>
            <a:noFill/>
          </a:ln>
        </p:spPr>
        <p:txBody>
          <a:bodyPr spcFirstLastPara="1" wrap="square" lIns="91425" tIns="45700" rIns="91425" bIns="45700" numCol="1" anchor="t" anchorCtr="0">
            <a:normAutofit/>
          </a:bodyPr>
          <a:lstStyle/>
          <a:p>
            <a:pPr marL="133350" lvl="0" indent="0">
              <a:spcBef>
                <a:spcPts val="1100"/>
              </a:spcBef>
              <a:buSzPts val="2100"/>
              <a:buNone/>
            </a:pPr>
            <a:r>
              <a:rPr lang="en-US" sz="1800" dirty="0" smtClean="0">
                <a:latin typeface="Times New Roman"/>
                <a:ea typeface="Times New Roman"/>
                <a:cs typeface="Times New Roman"/>
                <a:sym typeface="Times New Roman"/>
              </a:rPr>
              <a:t>Pipeline </a:t>
            </a:r>
            <a:r>
              <a:rPr lang="en-US" sz="1800" dirty="0" err="1" smtClean="0">
                <a:latin typeface="Times New Roman"/>
                <a:ea typeface="Times New Roman"/>
                <a:cs typeface="Times New Roman"/>
                <a:sym typeface="Times New Roman"/>
              </a:rPr>
              <a:t>cải</a:t>
            </a:r>
            <a:r>
              <a:rPr lang="en-US" sz="1800" dirty="0" smtClean="0">
                <a:latin typeface="Times New Roman"/>
                <a:ea typeface="Times New Roman"/>
                <a:cs typeface="Times New Roman"/>
                <a:sym typeface="Times New Roman"/>
              </a:rPr>
              <a:t> </a:t>
            </a:r>
            <a:r>
              <a:rPr lang="en-US" sz="1800" dirty="0" err="1" smtClean="0">
                <a:latin typeface="Times New Roman"/>
                <a:ea typeface="Times New Roman"/>
                <a:cs typeface="Times New Roman"/>
                <a:sym typeface="Times New Roman"/>
              </a:rPr>
              <a:t>tiến</a:t>
            </a:r>
            <a:r>
              <a:rPr lang="en-US" sz="1800" dirty="0" smtClean="0">
                <a:latin typeface="Times New Roman"/>
                <a:ea typeface="Times New Roman"/>
                <a:cs typeface="Times New Roman"/>
                <a:sym typeface="Times New Roman"/>
              </a:rPr>
              <a:t>: </a:t>
            </a:r>
          </a:p>
          <a:p>
            <a:pPr marL="133350" lvl="0" indent="0">
              <a:spcBef>
                <a:spcPts val="1100"/>
              </a:spcBef>
              <a:buSzPts val="2100"/>
              <a:buNone/>
            </a:pPr>
            <a:r>
              <a:rPr lang="en-US" sz="1800" dirty="0" err="1" smtClean="0">
                <a:latin typeface="Times New Roman"/>
                <a:ea typeface="Times New Roman"/>
                <a:cs typeface="Times New Roman"/>
                <a:sym typeface="Times New Roman"/>
              </a:rPr>
              <a:t>Bổ</a:t>
            </a:r>
            <a:r>
              <a:rPr lang="en-US" sz="1800" dirty="0" smtClean="0">
                <a:latin typeface="Times New Roman"/>
                <a:ea typeface="Times New Roman"/>
                <a:cs typeface="Times New Roman"/>
                <a:sym typeface="Times New Roman"/>
              </a:rPr>
              <a:t> sung </a:t>
            </a:r>
            <a:r>
              <a:rPr lang="en-US" sz="1800" dirty="0" err="1" smtClean="0">
                <a:latin typeface="Times New Roman"/>
                <a:ea typeface="Times New Roman"/>
                <a:cs typeface="Times New Roman"/>
                <a:sym typeface="Times New Roman"/>
              </a:rPr>
              <a:t>thêm</a:t>
            </a:r>
            <a:r>
              <a:rPr lang="en-US" sz="1800" dirty="0" smtClean="0">
                <a:latin typeface="Times New Roman"/>
                <a:ea typeface="Times New Roman"/>
                <a:cs typeface="Times New Roman"/>
                <a:sym typeface="Times New Roman"/>
              </a:rPr>
              <a:t> </a:t>
            </a:r>
            <a:r>
              <a:rPr lang="en-US" sz="1800" dirty="0" err="1" smtClean="0">
                <a:latin typeface="Times New Roman"/>
                <a:ea typeface="Times New Roman"/>
                <a:cs typeface="Times New Roman"/>
                <a:sym typeface="Times New Roman"/>
              </a:rPr>
              <a:t>hai</a:t>
            </a:r>
            <a:r>
              <a:rPr lang="en-US" sz="1800" dirty="0" smtClean="0">
                <a:latin typeface="Times New Roman"/>
                <a:ea typeface="Times New Roman"/>
                <a:cs typeface="Times New Roman"/>
                <a:sym typeface="Times New Roman"/>
              </a:rPr>
              <a:t> module:</a:t>
            </a:r>
          </a:p>
          <a:p>
            <a:pPr marL="419100" indent="-285750">
              <a:spcBef>
                <a:spcPts val="1100"/>
              </a:spcBef>
              <a:buSzPts val="2100"/>
            </a:pPr>
            <a:r>
              <a:rPr lang="en-US" sz="1800" b="1" dirty="0" smtClean="0">
                <a:latin typeface="Times New Roman" panose="02020603050405020304" pitchFamily="18" charset="0"/>
                <a:cs typeface="Times New Roman" panose="02020603050405020304" pitchFamily="18" charset="0"/>
              </a:rPr>
              <a:t>Hazard </a:t>
            </a:r>
            <a:r>
              <a:rPr lang="en-US" sz="1800" b="1" dirty="0">
                <a:latin typeface="Times New Roman" panose="02020603050405020304" pitchFamily="18" charset="0"/>
                <a:cs typeface="Times New Roman" panose="02020603050405020304" pitchFamily="18" charset="0"/>
              </a:rPr>
              <a:t>Detection Unit </a:t>
            </a:r>
          </a:p>
          <a:p>
            <a:pPr marL="419100" indent="-285750">
              <a:spcBef>
                <a:spcPts val="1100"/>
              </a:spcBef>
              <a:buSzPts val="2100"/>
            </a:pPr>
            <a:r>
              <a:rPr lang="en-US" sz="1800" b="1" dirty="0" smtClean="0">
                <a:latin typeface="Times New Roman" panose="02020603050405020304" pitchFamily="18" charset="0"/>
                <a:cs typeface="Times New Roman" panose="02020603050405020304" pitchFamily="18" charset="0"/>
              </a:rPr>
              <a:t>Data </a:t>
            </a:r>
            <a:r>
              <a:rPr lang="en-US" sz="1800" b="1" dirty="0">
                <a:latin typeface="Times New Roman" panose="02020603050405020304" pitchFamily="18" charset="0"/>
                <a:cs typeface="Times New Roman" panose="02020603050405020304" pitchFamily="18" charset="0"/>
              </a:rPr>
              <a:t>Forwarding Unit</a:t>
            </a:r>
            <a:endParaRPr lang="en-US" sz="1800" dirty="0">
              <a:latin typeface="Times New Roman" panose="02020603050405020304" pitchFamily="18" charset="0"/>
              <a:cs typeface="Times New Roman" panose="02020603050405020304" pitchFamily="18" charset="0"/>
            </a:endParaRPr>
          </a:p>
          <a:p>
            <a:pPr marL="133350" indent="0">
              <a:spcBef>
                <a:spcPts val="1100"/>
              </a:spcBef>
              <a:buSzPts val="2100"/>
              <a:buNone/>
            </a:pPr>
            <a:endParaRPr lang="en-US" sz="1400" dirty="0" smtClean="0">
              <a:latin typeface="Times New Roman"/>
              <a:ea typeface="Times New Roman"/>
              <a:cs typeface="Times New Roman"/>
              <a:sym typeface="Times New Roman"/>
            </a:endParaRPr>
          </a:p>
          <a:p>
            <a:pPr marL="133350" indent="0">
              <a:spcBef>
                <a:spcPts val="1100"/>
              </a:spcBef>
              <a:buSzPts val="2100"/>
              <a:buNone/>
            </a:pPr>
            <a:endParaRPr lang="en-US" sz="1400" dirty="0" smtClean="0">
              <a:latin typeface="Times New Roman"/>
              <a:ea typeface="Times New Roman"/>
              <a:cs typeface="Times New Roman"/>
              <a:sym typeface="Times New Roman"/>
            </a:endParaRPr>
          </a:p>
          <a:p>
            <a:pPr marL="133350" indent="0">
              <a:spcBef>
                <a:spcPts val="1100"/>
              </a:spcBef>
              <a:buSzPts val="2100"/>
              <a:buNone/>
            </a:pPr>
            <a:endParaRPr lang="en-US" sz="1400" dirty="0" smtClean="0">
              <a:latin typeface="Times New Roman"/>
              <a:ea typeface="Times New Roman"/>
              <a:cs typeface="Times New Roman"/>
              <a:sym typeface="Times New Roman"/>
            </a:endParaRPr>
          </a:p>
        </p:txBody>
      </p:sp>
      <p:pic>
        <p:nvPicPr>
          <p:cNvPr id="210" name="Google Shape;210;p3" descr="Khoa Kỹ Thuật Máy Tính - CE.UIT - Logo chính thức của khoa KTMT | Facebook"/>
          <p:cNvPicPr preferRelativeResize="0"/>
          <p:nvPr/>
        </p:nvPicPr>
        <p:blipFill rotWithShape="1">
          <a:blip r:embed="rId3">
            <a:alphaModFix/>
          </a:blip>
          <a:srcRect l="10817" t="14436" r="10066" b="24267"/>
          <a:stretch/>
        </p:blipFill>
        <p:spPr>
          <a:xfrm>
            <a:off x="10917817" y="253379"/>
            <a:ext cx="1036725" cy="806172"/>
          </a:xfrm>
          <a:prstGeom prst="rect">
            <a:avLst/>
          </a:prstGeom>
          <a:noFill/>
          <a:ln w="9525" cap="flat" cmpd="sng">
            <a:solidFill>
              <a:srgbClr val="00F967"/>
            </a:solidFill>
            <a:prstDash val="solid"/>
            <a:round/>
            <a:headEnd type="none" w="sm" len="sm"/>
            <a:tailEnd type="none" w="sm" len="sm"/>
          </a:ln>
          <a:effectLst>
            <a:outerShdw blurRad="50800" dist="38100" dir="2700000" algn="tl" rotWithShape="0">
              <a:srgbClr val="000000">
                <a:alpha val="40000"/>
              </a:srgbClr>
            </a:outerShdw>
          </a:effectLst>
        </p:spPr>
      </p:pic>
      <p:sp>
        <p:nvSpPr>
          <p:cNvPr id="211" name="Google Shape;211;p3"/>
          <p:cNvSpPr txBox="1"/>
          <p:nvPr/>
        </p:nvSpPr>
        <p:spPr>
          <a:xfrm>
            <a:off x="81268" y="6488539"/>
            <a:ext cx="3964951"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dirty="0">
                <a:solidFill>
                  <a:schemeClr val="dk1"/>
                </a:solidFill>
                <a:latin typeface="Century"/>
                <a:ea typeface="Century"/>
                <a:cs typeface="Century"/>
                <a:sym typeface="Century"/>
              </a:rPr>
              <a:t>Tuesday 5/11/2024 – ĐHQG TPHCM – UIT – KTMT</a:t>
            </a:r>
            <a:endParaRPr dirty="0"/>
          </a:p>
        </p:txBody>
      </p:sp>
      <p:sp>
        <p:nvSpPr>
          <p:cNvPr id="6" name="TextBox 5"/>
          <p:cNvSpPr txBox="1"/>
          <p:nvPr/>
        </p:nvSpPr>
        <p:spPr>
          <a:xfrm>
            <a:off x="6288167" y="6072824"/>
            <a:ext cx="3895344" cy="307777"/>
          </a:xfrm>
          <a:prstGeom prst="rect">
            <a:avLst/>
          </a:prstGeom>
          <a:noFill/>
        </p:spPr>
        <p:txBody>
          <a:bodyPr wrap="square" rtlCol="0">
            <a:spAutoFit/>
          </a:bodyPr>
          <a:lstStyle/>
          <a:p>
            <a:r>
              <a:rPr lang="en-US" i="1" dirty="0" smtClean="0">
                <a:latin typeface="Times New Roman" panose="02020603050405020304" pitchFamily="18" charset="0"/>
                <a:cs typeface="Times New Roman" panose="02020603050405020304" pitchFamily="18" charset="0"/>
              </a:rPr>
              <a:t>Pipelined Architecture With Improved </a:t>
            </a:r>
            <a:r>
              <a:rPr lang="en-US" i="1" dirty="0" err="1" smtClean="0">
                <a:latin typeface="Times New Roman" panose="02020603050405020304" pitchFamily="18" charset="0"/>
                <a:cs typeface="Times New Roman" panose="02020603050405020304" pitchFamily="18" charset="0"/>
              </a:rPr>
              <a:t>Datapath</a:t>
            </a:r>
            <a:endParaRPr lang="en-US" i="1" dirty="0">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4"/>
          <a:stretch>
            <a:fillRect/>
          </a:stretch>
        </p:blipFill>
        <p:spPr>
          <a:xfrm>
            <a:off x="4517136" y="1115609"/>
            <a:ext cx="7437406" cy="4845099"/>
          </a:xfrm>
          <a:prstGeom prst="rect">
            <a:avLst/>
          </a:prstGeom>
        </p:spPr>
      </p:pic>
    </p:spTree>
    <p:extLst>
      <p:ext uri="{BB962C8B-B14F-4D97-AF65-F5344CB8AC3E}">
        <p14:creationId xmlns:p14="http://schemas.microsoft.com/office/powerpoint/2010/main" val="2294723906"/>
      </p:ext>
    </p:extLst>
  </p:cSld>
  <p:clrMapOvr>
    <a:masterClrMapping/>
  </p:clrMapOvr>
  <p:transition spd="med">
    <p:push/>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bg>
      <p:bgPr>
        <a:gradFill>
          <a:gsLst>
            <a:gs pos="0">
              <a:srgbClr val="FFFFFF">
                <a:alpha val="7843"/>
              </a:srgbClr>
            </a:gs>
            <a:gs pos="52000">
              <a:srgbClr val="FFFFFF">
                <a:alpha val="7843"/>
              </a:srgbClr>
            </a:gs>
            <a:gs pos="100000">
              <a:srgbClr val="5DFFA0">
                <a:alpha val="14901"/>
              </a:srgbClr>
            </a:gs>
          </a:gsLst>
          <a:lin ang="10800000" scaled="0"/>
        </a:gradFill>
        <a:effectLst/>
      </p:bgPr>
    </p:bg>
    <p:spTree>
      <p:nvGrpSpPr>
        <p:cNvPr id="1" name="Shape 187"/>
        <p:cNvGrpSpPr/>
        <p:nvPr/>
      </p:nvGrpSpPr>
      <p:grpSpPr>
        <a:xfrm>
          <a:off x="0" y="0"/>
          <a:ext cx="0" cy="0"/>
          <a:chOff x="0" y="0"/>
          <a:chExt cx="0" cy="0"/>
        </a:xfrm>
      </p:grpSpPr>
      <p:sp>
        <p:nvSpPr>
          <p:cNvPr id="188" name="Google Shape;188;p2"/>
          <p:cNvSpPr/>
          <p:nvPr/>
        </p:nvSpPr>
        <p:spPr>
          <a:xfrm>
            <a:off x="0" y="-25983"/>
            <a:ext cx="12192000" cy="6858000"/>
          </a:xfrm>
          <a:prstGeom prst="rect">
            <a:avLst/>
          </a:prstGeom>
          <a:gradFill>
            <a:gsLst>
              <a:gs pos="0">
                <a:srgbClr val="FFFFFF">
                  <a:alpha val="7843"/>
                </a:srgbClr>
              </a:gs>
              <a:gs pos="52000">
                <a:srgbClr val="FFFFFF">
                  <a:alpha val="7843"/>
                </a:srgbClr>
              </a:gs>
              <a:gs pos="100000">
                <a:srgbClr val="5DFFA0">
                  <a:alpha val="14901"/>
                </a:srgbClr>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89" name="Google Shape;189;p2"/>
          <p:cNvSpPr/>
          <p:nvPr/>
        </p:nvSpPr>
        <p:spPr>
          <a:xfrm>
            <a:off x="845448" y="447277"/>
            <a:ext cx="3294813" cy="5911481"/>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90" name="Google Shape;190;p2"/>
          <p:cNvSpPr/>
          <p:nvPr/>
        </p:nvSpPr>
        <p:spPr>
          <a:xfrm>
            <a:off x="849940" y="438890"/>
            <a:ext cx="3294813" cy="5911481"/>
          </a:xfrm>
          <a:prstGeom prst="rect">
            <a:avLst/>
          </a:prstGeom>
          <a:solidFill>
            <a:schemeClr val="accent3">
              <a:alpha val="20000"/>
            </a:schemeClr>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91" name="Google Shape;191;p2"/>
          <p:cNvSpPr/>
          <p:nvPr/>
        </p:nvSpPr>
        <p:spPr>
          <a:xfrm>
            <a:off x="743787" y="308343"/>
            <a:ext cx="3294813" cy="5911481"/>
          </a:xfrm>
          <a:prstGeom prst="rect">
            <a:avLst/>
          </a:prstGeom>
          <a:gradFill>
            <a:gsLst>
              <a:gs pos="0">
                <a:srgbClr val="FFFFFF">
                  <a:alpha val="7843"/>
                </a:srgbClr>
              </a:gs>
              <a:gs pos="52000">
                <a:srgbClr val="FFFFFF">
                  <a:alpha val="7843"/>
                </a:srgbClr>
              </a:gs>
              <a:gs pos="100000">
                <a:srgbClr val="5DFFA0">
                  <a:alpha val="14901"/>
                </a:srgbClr>
              </a:gs>
            </a:gsLst>
            <a:lin ang="10800000" scaled="0"/>
          </a:gra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92" name="Google Shape;192;p2"/>
          <p:cNvSpPr/>
          <p:nvPr/>
        </p:nvSpPr>
        <p:spPr>
          <a:xfrm>
            <a:off x="327841" y="499242"/>
            <a:ext cx="914565" cy="914565"/>
          </a:xfrm>
          <a:custGeom>
            <a:avLst/>
            <a:gdLst/>
            <a:ahLst/>
            <a:cxnLst/>
            <a:rect l="l" t="t" r="r" b="b"/>
            <a:pathLst>
              <a:path w="807148" h="807148" extrusionOk="0">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93" name="Google Shape;193;p2"/>
          <p:cNvSpPr/>
          <p:nvPr/>
        </p:nvSpPr>
        <p:spPr>
          <a:xfrm>
            <a:off x="327841" y="499242"/>
            <a:ext cx="914565" cy="914565"/>
          </a:xfrm>
          <a:custGeom>
            <a:avLst/>
            <a:gdLst/>
            <a:ahLst/>
            <a:cxnLst/>
            <a:rect l="l" t="t" r="r" b="b"/>
            <a:pathLst>
              <a:path w="807148" h="807148" extrusionOk="0">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1">
              <a:alpha val="20000"/>
            </a:schemeClr>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94" name="Google Shape;194;p2"/>
          <p:cNvSpPr txBox="1">
            <a:spLocks noGrp="1"/>
          </p:cNvSpPr>
          <p:nvPr>
            <p:ph type="title"/>
          </p:nvPr>
        </p:nvSpPr>
        <p:spPr>
          <a:xfrm>
            <a:off x="944353" y="1145024"/>
            <a:ext cx="3105985" cy="4238118"/>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Times New Roman"/>
              <a:buNone/>
            </a:pPr>
            <a:r>
              <a:rPr lang="en-US" b="1" u="sng" dirty="0">
                <a:latin typeface="Times New Roman"/>
                <a:ea typeface="Times New Roman"/>
                <a:cs typeface="Times New Roman"/>
                <a:sym typeface="Times New Roman"/>
              </a:rPr>
              <a:t>NỘI </a:t>
            </a:r>
            <a:r>
              <a:rPr lang="en-US" b="1" u="sng" dirty="0" smtClean="0">
                <a:latin typeface="Times New Roman"/>
                <a:ea typeface="Times New Roman"/>
                <a:cs typeface="Times New Roman"/>
                <a:sym typeface="Times New Roman"/>
              </a:rPr>
              <a:t>DUNG ĐỀ TÀI</a:t>
            </a:r>
            <a:endParaRPr b="1" u="sng" dirty="0"/>
          </a:p>
        </p:txBody>
      </p:sp>
      <p:grpSp>
        <p:nvGrpSpPr>
          <p:cNvPr id="195" name="Google Shape;195;p2"/>
          <p:cNvGrpSpPr/>
          <p:nvPr/>
        </p:nvGrpSpPr>
        <p:grpSpPr>
          <a:xfrm>
            <a:off x="4595968" y="262622"/>
            <a:ext cx="6757268" cy="5191640"/>
            <a:chOff x="-380673" y="3126510"/>
            <a:chExt cx="6757268" cy="2479112"/>
          </a:xfrm>
        </p:grpSpPr>
        <p:sp>
          <p:nvSpPr>
            <p:cNvPr id="200" name="Google Shape;200;p2"/>
            <p:cNvSpPr/>
            <p:nvPr/>
          </p:nvSpPr>
          <p:spPr>
            <a:xfrm>
              <a:off x="-194818" y="4088348"/>
              <a:ext cx="6571413" cy="1517274"/>
            </a:xfrm>
            <a:prstGeom prst="rect">
              <a:avLst/>
            </a:prstGeom>
            <a:solidFill>
              <a:schemeClr val="lt1">
                <a:alpha val="89803"/>
              </a:schemeClr>
            </a:solidFill>
            <a:ln w="12700" cap="flat" cmpd="sng">
              <a:solidFill>
                <a:srgbClr val="00F967"/>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
            <p:cNvSpPr txBox="1"/>
            <p:nvPr/>
          </p:nvSpPr>
          <p:spPr>
            <a:xfrm>
              <a:off x="-380673" y="4031159"/>
              <a:ext cx="6571413" cy="1052737"/>
            </a:xfrm>
            <a:prstGeom prst="rect">
              <a:avLst/>
            </a:prstGeom>
            <a:noFill/>
            <a:ln>
              <a:noFill/>
            </a:ln>
          </p:spPr>
          <p:txBody>
            <a:bodyPr spcFirstLastPara="1" wrap="square" lIns="510000" tIns="999725" rIns="510000" bIns="135125" anchor="t" anchorCtr="0">
              <a:noAutofit/>
            </a:bodyPr>
            <a:lstStyle/>
            <a:p>
              <a:pPr marR="0" lvl="1" algn="ctr" rtl="0">
                <a:lnSpc>
                  <a:spcPct val="90000"/>
                </a:lnSpc>
                <a:spcBef>
                  <a:spcPts val="0"/>
                </a:spcBef>
                <a:spcAft>
                  <a:spcPts val="0"/>
                </a:spcAft>
                <a:buClr>
                  <a:schemeClr val="dk1"/>
                </a:buClr>
                <a:buSzPts val="1900"/>
              </a:pPr>
              <a:endParaRPr lang="en-US" sz="2800" b="1" dirty="0" smtClean="0">
                <a:solidFill>
                  <a:schemeClr val="dk1"/>
                </a:solidFill>
                <a:latin typeface="Times New Roman"/>
                <a:cs typeface="Times New Roman"/>
                <a:sym typeface="Times New Roman"/>
              </a:endParaRPr>
            </a:p>
            <a:p>
              <a:pPr marL="342900" marR="0" lvl="1" indent="-342900" algn="ctr" rtl="0">
                <a:lnSpc>
                  <a:spcPct val="90000"/>
                </a:lnSpc>
                <a:spcBef>
                  <a:spcPts val="0"/>
                </a:spcBef>
                <a:spcAft>
                  <a:spcPts val="0"/>
                </a:spcAft>
                <a:buClr>
                  <a:schemeClr val="dk1"/>
                </a:buClr>
                <a:buSzPts val="1900"/>
                <a:buFont typeface="Wingdings" panose="05000000000000000000" pitchFamily="2" charset="2"/>
                <a:buChar char="Ø"/>
              </a:pPr>
              <a:r>
                <a:rPr lang="en-US" sz="2800" b="1" dirty="0" err="1" smtClean="0">
                  <a:solidFill>
                    <a:schemeClr val="dk1"/>
                  </a:solidFill>
                  <a:latin typeface="Times New Roman"/>
                  <a:cs typeface="Times New Roman"/>
                  <a:sym typeface="Times New Roman"/>
                </a:rPr>
                <a:t>Tổng</a:t>
              </a:r>
              <a:r>
                <a:rPr lang="en-US" sz="2800" b="1" dirty="0" smtClean="0">
                  <a:solidFill>
                    <a:schemeClr val="dk1"/>
                  </a:solidFill>
                  <a:latin typeface="Times New Roman"/>
                  <a:cs typeface="Times New Roman"/>
                  <a:sym typeface="Times New Roman"/>
                </a:rPr>
                <a:t> </a:t>
              </a:r>
              <a:r>
                <a:rPr lang="en-US" sz="2800" b="1" dirty="0" err="1" smtClean="0">
                  <a:solidFill>
                    <a:schemeClr val="dk1"/>
                  </a:solidFill>
                  <a:latin typeface="Times New Roman"/>
                  <a:cs typeface="Times New Roman"/>
                  <a:sym typeface="Times New Roman"/>
                </a:rPr>
                <a:t>Quan</a:t>
              </a:r>
              <a:r>
                <a:rPr lang="en-US" sz="2800" b="1" dirty="0" smtClean="0">
                  <a:solidFill>
                    <a:schemeClr val="dk1"/>
                  </a:solidFill>
                  <a:latin typeface="Times New Roman"/>
                  <a:cs typeface="Times New Roman"/>
                  <a:sym typeface="Times New Roman"/>
                </a:rPr>
                <a:t> </a:t>
              </a:r>
              <a:r>
                <a:rPr lang="en-US" sz="2800" b="1" dirty="0" err="1" smtClean="0">
                  <a:solidFill>
                    <a:schemeClr val="dk1"/>
                  </a:solidFill>
                  <a:latin typeface="Times New Roman"/>
                  <a:cs typeface="Times New Roman"/>
                  <a:sym typeface="Times New Roman"/>
                </a:rPr>
                <a:t>Về</a:t>
              </a:r>
              <a:r>
                <a:rPr lang="en-US" sz="2800" b="1" dirty="0" smtClean="0">
                  <a:solidFill>
                    <a:schemeClr val="dk1"/>
                  </a:solidFill>
                  <a:latin typeface="Times New Roman"/>
                  <a:cs typeface="Times New Roman"/>
                  <a:sym typeface="Times New Roman"/>
                </a:rPr>
                <a:t> MIPS</a:t>
              </a:r>
            </a:p>
            <a:p>
              <a:pPr marR="0" lvl="1" algn="l" rtl="0">
                <a:lnSpc>
                  <a:spcPct val="90000"/>
                </a:lnSpc>
                <a:spcBef>
                  <a:spcPts val="0"/>
                </a:spcBef>
                <a:spcAft>
                  <a:spcPts val="0"/>
                </a:spcAft>
                <a:buClr>
                  <a:schemeClr val="dk1"/>
                </a:buClr>
                <a:buSzPts val="1900"/>
              </a:pPr>
              <a:endParaRPr lang="en-US" sz="2800" b="1" dirty="0">
                <a:solidFill>
                  <a:schemeClr val="dk1"/>
                </a:solidFill>
                <a:latin typeface="Times New Roman"/>
                <a:cs typeface="Times New Roman"/>
                <a:sym typeface="Times New Roman"/>
              </a:endParaRPr>
            </a:p>
          </p:txBody>
        </p:sp>
        <p:sp>
          <p:nvSpPr>
            <p:cNvPr id="202" name="Google Shape;202;p2"/>
            <p:cNvSpPr/>
            <p:nvPr/>
          </p:nvSpPr>
          <p:spPr>
            <a:xfrm>
              <a:off x="328570" y="3211807"/>
              <a:ext cx="5466421" cy="510943"/>
            </a:xfrm>
            <a:prstGeom prst="roundRect">
              <a:avLst>
                <a:gd name="adj" fmla="val 16667"/>
              </a:avLst>
            </a:prstGeom>
            <a:solidFill>
              <a:srgbClr val="007C33"/>
            </a:solidFill>
            <a:ln w="12700" cap="flat" cmpd="sng">
              <a:solidFill>
                <a:srgbClr val="007C33"/>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
            <p:cNvSpPr txBox="1"/>
            <p:nvPr/>
          </p:nvSpPr>
          <p:spPr>
            <a:xfrm>
              <a:off x="651963" y="3126510"/>
              <a:ext cx="4877852" cy="681537"/>
            </a:xfrm>
            <a:prstGeom prst="rect">
              <a:avLst/>
            </a:prstGeom>
            <a:noFill/>
            <a:ln>
              <a:noFill/>
            </a:ln>
          </p:spPr>
          <p:txBody>
            <a:bodyPr spcFirstLastPara="1" wrap="square" lIns="173850" tIns="0" rIns="173850" bIns="0" anchor="ctr" anchorCtr="0">
              <a:noAutofit/>
            </a:bodyPr>
            <a:lstStyle/>
            <a:p>
              <a:pPr marL="0" marR="0" lvl="0" indent="0" algn="ctr" rtl="0">
                <a:lnSpc>
                  <a:spcPct val="90000"/>
                </a:lnSpc>
                <a:spcBef>
                  <a:spcPts val="0"/>
                </a:spcBef>
                <a:spcAft>
                  <a:spcPts val="0"/>
                </a:spcAft>
                <a:buClr>
                  <a:schemeClr val="lt1"/>
                </a:buClr>
                <a:buSzPts val="2100"/>
                <a:buFont typeface="Times New Roman"/>
                <a:buNone/>
              </a:pPr>
              <a:r>
                <a:rPr lang="en-US" sz="1600" b="1" dirty="0" smtClean="0">
                  <a:solidFill>
                    <a:schemeClr val="bg1"/>
                  </a:solidFill>
                  <a:latin typeface="Times New Roman" panose="02020603050405020304" pitchFamily="18" charset="0"/>
                  <a:cs typeface="Times New Roman" panose="02020603050405020304" pitchFamily="18" charset="0"/>
                </a:rPr>
                <a:t>DATAPATH CHO BỘ XỬ LÝ MIPS VÀ TỐI ƯU HÓA BẰNG PHƯƠNG PHÁP PIPELINE </a:t>
              </a:r>
              <a:endParaRPr sz="1600" b="1" dirty="0">
                <a:solidFill>
                  <a:schemeClr val="bg1"/>
                </a:solidFill>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6338835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gradFill>
          <a:gsLst>
            <a:gs pos="0">
              <a:srgbClr val="FFFFFF">
                <a:alpha val="6666"/>
              </a:srgbClr>
            </a:gs>
            <a:gs pos="68000">
              <a:srgbClr val="FFFFFF">
                <a:alpha val="6666"/>
              </a:srgbClr>
            </a:gs>
            <a:gs pos="100000">
              <a:srgbClr val="80FFB5">
                <a:alpha val="46666"/>
              </a:srgbClr>
            </a:gs>
          </a:gsLst>
          <a:lin ang="16200000" scaled="0"/>
        </a:gradFill>
        <a:effectLst/>
      </p:bgPr>
    </p:bg>
    <p:spTree>
      <p:nvGrpSpPr>
        <p:cNvPr id="1" name="Shape 207"/>
        <p:cNvGrpSpPr/>
        <p:nvPr/>
      </p:nvGrpSpPr>
      <p:grpSpPr>
        <a:xfrm>
          <a:off x="0" y="0"/>
          <a:ext cx="0" cy="0"/>
          <a:chOff x="0" y="0"/>
          <a:chExt cx="0" cy="0"/>
        </a:xfrm>
      </p:grpSpPr>
      <p:sp>
        <p:nvSpPr>
          <p:cNvPr id="208" name="Google Shape;208;p3"/>
          <p:cNvSpPr txBox="1">
            <a:spLocks noGrp="1"/>
          </p:cNvSpPr>
          <p:nvPr>
            <p:ph type="title"/>
          </p:nvPr>
        </p:nvSpPr>
        <p:spPr>
          <a:xfrm>
            <a:off x="838200" y="309437"/>
            <a:ext cx="10515600" cy="694056"/>
          </a:xfrm>
          <a:prstGeom prst="rect">
            <a:avLst/>
          </a:prstGeom>
          <a:noFill/>
          <a:ln>
            <a:noFill/>
          </a:ln>
        </p:spPr>
        <p:txBody>
          <a:bodyPr spcFirstLastPara="1" wrap="square" lIns="91425" tIns="45700" rIns="91425" bIns="45700" anchor="ctr" anchorCtr="0">
            <a:normAutofit/>
          </a:bodyPr>
          <a:lstStyle/>
          <a:p>
            <a:pPr lvl="0">
              <a:buClr>
                <a:srgbClr val="007C33"/>
              </a:buClr>
              <a:buSzPct val="100000"/>
            </a:pPr>
            <a:r>
              <a:rPr lang="en-US" sz="3200" b="1" u="sng" dirty="0" err="1" smtClean="0">
                <a:solidFill>
                  <a:srgbClr val="007C33"/>
                </a:solidFill>
                <a:latin typeface="Times New Roman"/>
                <a:cs typeface="Times New Roman"/>
                <a:sym typeface="Times New Roman"/>
              </a:rPr>
              <a:t>Phương</a:t>
            </a:r>
            <a:r>
              <a:rPr lang="en-US" sz="3200" b="1" u="sng" dirty="0" smtClean="0">
                <a:solidFill>
                  <a:srgbClr val="007C33"/>
                </a:solidFill>
                <a:latin typeface="Times New Roman"/>
                <a:cs typeface="Times New Roman"/>
                <a:sym typeface="Times New Roman"/>
              </a:rPr>
              <a:t> </a:t>
            </a:r>
            <a:r>
              <a:rPr lang="en-US" sz="3200" b="1" u="sng" dirty="0" err="1" smtClean="0">
                <a:solidFill>
                  <a:srgbClr val="007C33"/>
                </a:solidFill>
                <a:latin typeface="Times New Roman"/>
                <a:cs typeface="Times New Roman"/>
                <a:sym typeface="Times New Roman"/>
              </a:rPr>
              <a:t>Pháp</a:t>
            </a:r>
            <a:r>
              <a:rPr lang="en-US" sz="3200" b="1" u="sng" dirty="0" smtClean="0">
                <a:solidFill>
                  <a:srgbClr val="007C33"/>
                </a:solidFill>
                <a:latin typeface="Times New Roman"/>
                <a:cs typeface="Times New Roman"/>
                <a:sym typeface="Times New Roman"/>
              </a:rPr>
              <a:t> </a:t>
            </a:r>
            <a:r>
              <a:rPr lang="en-US" sz="3200" b="1" u="sng" dirty="0" err="1" smtClean="0">
                <a:solidFill>
                  <a:srgbClr val="007C33"/>
                </a:solidFill>
                <a:latin typeface="Times New Roman"/>
                <a:cs typeface="Times New Roman"/>
                <a:sym typeface="Times New Roman"/>
              </a:rPr>
              <a:t>Tối</a:t>
            </a:r>
            <a:r>
              <a:rPr lang="en-US" sz="3200" b="1" u="sng" dirty="0" smtClean="0">
                <a:solidFill>
                  <a:srgbClr val="007C33"/>
                </a:solidFill>
                <a:latin typeface="Times New Roman"/>
                <a:cs typeface="Times New Roman"/>
                <a:sym typeface="Times New Roman"/>
              </a:rPr>
              <a:t> </a:t>
            </a:r>
            <a:r>
              <a:rPr lang="en-US" sz="3200" b="1" u="sng" dirty="0" err="1" smtClean="0">
                <a:solidFill>
                  <a:srgbClr val="007C33"/>
                </a:solidFill>
                <a:latin typeface="Times New Roman"/>
                <a:cs typeface="Times New Roman"/>
                <a:sym typeface="Times New Roman"/>
              </a:rPr>
              <a:t>Ưu</a:t>
            </a:r>
            <a:r>
              <a:rPr lang="en-US" sz="3200" b="1" u="sng" dirty="0" smtClean="0">
                <a:solidFill>
                  <a:srgbClr val="007C33"/>
                </a:solidFill>
                <a:latin typeface="Times New Roman"/>
                <a:cs typeface="Times New Roman"/>
                <a:sym typeface="Times New Roman"/>
              </a:rPr>
              <a:t> </a:t>
            </a:r>
            <a:r>
              <a:rPr lang="en-US" sz="3200" b="1" u="sng" dirty="0" err="1" smtClean="0">
                <a:solidFill>
                  <a:srgbClr val="007C33"/>
                </a:solidFill>
                <a:latin typeface="Times New Roman"/>
                <a:cs typeface="Times New Roman"/>
                <a:sym typeface="Times New Roman"/>
              </a:rPr>
              <a:t>Hóa</a:t>
            </a:r>
            <a:r>
              <a:rPr lang="en-US" sz="3200" b="1" u="sng" dirty="0" smtClean="0">
                <a:solidFill>
                  <a:srgbClr val="007C33"/>
                </a:solidFill>
                <a:latin typeface="Times New Roman"/>
                <a:cs typeface="Times New Roman"/>
                <a:sym typeface="Times New Roman"/>
              </a:rPr>
              <a:t> </a:t>
            </a:r>
            <a:endParaRPr sz="3200" u="sng" dirty="0">
              <a:solidFill>
                <a:srgbClr val="007C33"/>
              </a:solidFill>
            </a:endParaRPr>
          </a:p>
        </p:txBody>
      </p:sp>
      <p:sp>
        <p:nvSpPr>
          <p:cNvPr id="209" name="Google Shape;209;p3"/>
          <p:cNvSpPr txBox="1">
            <a:spLocks noGrp="1"/>
          </p:cNvSpPr>
          <p:nvPr>
            <p:ph type="body" idx="1"/>
          </p:nvPr>
        </p:nvSpPr>
        <p:spPr>
          <a:xfrm>
            <a:off x="371856" y="2229058"/>
            <a:ext cx="3203448" cy="1668405"/>
          </a:xfrm>
          <a:prstGeom prst="rect">
            <a:avLst/>
          </a:prstGeom>
          <a:noFill/>
          <a:ln>
            <a:noFill/>
          </a:ln>
        </p:spPr>
        <p:txBody>
          <a:bodyPr spcFirstLastPara="1" wrap="square" lIns="91425" tIns="45700" rIns="91425" bIns="45700" numCol="1" anchor="t" anchorCtr="0">
            <a:noAutofit/>
          </a:bodyPr>
          <a:lstStyle/>
          <a:p>
            <a:pPr marL="133350" indent="0">
              <a:spcBef>
                <a:spcPts val="1100"/>
              </a:spcBef>
              <a:buSzPts val="2100"/>
              <a:buNone/>
            </a:pPr>
            <a:r>
              <a:rPr lang="en-US" sz="1800" b="1" dirty="0" err="1" smtClean="0">
                <a:latin typeface="Times New Roman" panose="02020603050405020304" pitchFamily="18" charset="0"/>
                <a:ea typeface="Times New Roman"/>
                <a:cs typeface="Times New Roman" panose="02020603050405020304" pitchFamily="18" charset="0"/>
                <a:sym typeface="Times New Roman"/>
              </a:rPr>
              <a:t>Khối</a:t>
            </a:r>
            <a:r>
              <a:rPr lang="en-US" sz="1800" b="1" dirty="0" smtClean="0">
                <a:latin typeface="Times New Roman" panose="02020603050405020304" pitchFamily="18" charset="0"/>
                <a:ea typeface="Times New Roman"/>
                <a:cs typeface="Times New Roman" panose="02020603050405020304" pitchFamily="18" charset="0"/>
                <a:sym typeface="Times New Roman"/>
              </a:rPr>
              <a:t> </a:t>
            </a:r>
            <a:r>
              <a:rPr lang="en-US" sz="1800" b="1" dirty="0">
                <a:latin typeface="Times New Roman" panose="02020603050405020304" pitchFamily="18" charset="0"/>
                <a:cs typeface="Times New Roman" panose="02020603050405020304" pitchFamily="18" charset="0"/>
              </a:rPr>
              <a:t>Hazard Detection </a:t>
            </a:r>
            <a:r>
              <a:rPr lang="en-US" sz="1800" b="1" dirty="0" smtClean="0">
                <a:latin typeface="Times New Roman" panose="02020603050405020304" pitchFamily="18" charset="0"/>
                <a:cs typeface="Times New Roman" panose="02020603050405020304" pitchFamily="18" charset="0"/>
              </a:rPr>
              <a:t>Unit:</a:t>
            </a:r>
          </a:p>
          <a:p>
            <a:pPr marL="419100" indent="-285750">
              <a:spcBef>
                <a:spcPts val="1100"/>
              </a:spcBef>
              <a:buSzPts val="2100"/>
            </a:pPr>
            <a:r>
              <a:rPr lang="en-US" sz="1800" dirty="0" err="1" smtClean="0">
                <a:latin typeface="Times New Roman" panose="02020603050405020304" pitchFamily="18" charset="0"/>
                <a:cs typeface="Times New Roman" panose="02020603050405020304" pitchFamily="18" charset="0"/>
              </a:rPr>
              <a:t>Tập</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trung</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chủ</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yếu</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về</a:t>
            </a:r>
            <a:r>
              <a:rPr lang="en-US" sz="1800" dirty="0" smtClean="0">
                <a:latin typeface="Times New Roman" panose="02020603050405020304" pitchFamily="18" charset="0"/>
                <a:cs typeface="Times New Roman" panose="02020603050405020304" pitchFamily="18" charset="0"/>
              </a:rPr>
              <a:t> Data Hazard (</a:t>
            </a:r>
            <a:r>
              <a:rPr lang="en-US" sz="1800" dirty="0" err="1" smtClean="0">
                <a:latin typeface="Times New Roman" panose="02020603050405020304" pitchFamily="18" charset="0"/>
                <a:cs typeface="Times New Roman" panose="02020603050405020304" pitchFamily="18" charset="0"/>
              </a:rPr>
              <a:t>Xung</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đột</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dữ</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liệu</a:t>
            </a:r>
            <a:r>
              <a:rPr lang="en-US" sz="1800" dirty="0" smtClean="0">
                <a:latin typeface="Times New Roman" panose="02020603050405020304" pitchFamily="18" charset="0"/>
                <a:cs typeface="Times New Roman" panose="02020603050405020304" pitchFamily="18" charset="0"/>
              </a:rPr>
              <a:t>).</a:t>
            </a:r>
            <a:endParaRPr lang="en-US" sz="1800" dirty="0">
              <a:latin typeface="Times New Roman" panose="02020603050405020304" pitchFamily="18" charset="0"/>
              <a:cs typeface="Times New Roman" panose="02020603050405020304" pitchFamily="18" charset="0"/>
            </a:endParaRPr>
          </a:p>
          <a:p>
            <a:pPr marL="133350" indent="0">
              <a:spcBef>
                <a:spcPts val="1100"/>
              </a:spcBef>
              <a:buSzPts val="2100"/>
              <a:buNone/>
            </a:pPr>
            <a:r>
              <a:rPr lang="en-US" sz="1800" dirty="0" smtClean="0">
                <a:latin typeface="Times New Roman"/>
                <a:ea typeface="Times New Roman"/>
                <a:cs typeface="Times New Roman"/>
                <a:sym typeface="Times New Roman"/>
              </a:rPr>
              <a:t> </a:t>
            </a:r>
          </a:p>
          <a:p>
            <a:pPr marL="133350" indent="0">
              <a:spcBef>
                <a:spcPts val="1100"/>
              </a:spcBef>
              <a:buSzPts val="2100"/>
              <a:buNone/>
            </a:pPr>
            <a:endParaRPr lang="en-US" sz="1800" dirty="0" smtClean="0">
              <a:latin typeface="Times New Roman"/>
              <a:ea typeface="Times New Roman"/>
              <a:cs typeface="Times New Roman"/>
              <a:sym typeface="Times New Roman"/>
            </a:endParaRPr>
          </a:p>
          <a:p>
            <a:pPr marL="133350" indent="0">
              <a:spcBef>
                <a:spcPts val="1100"/>
              </a:spcBef>
              <a:buSzPts val="2100"/>
              <a:buNone/>
            </a:pPr>
            <a:endParaRPr lang="en-US" sz="1800" dirty="0" smtClean="0">
              <a:latin typeface="Times New Roman"/>
              <a:ea typeface="Times New Roman"/>
              <a:cs typeface="Times New Roman"/>
              <a:sym typeface="Times New Roman"/>
            </a:endParaRPr>
          </a:p>
        </p:txBody>
      </p:sp>
      <p:pic>
        <p:nvPicPr>
          <p:cNvPr id="210" name="Google Shape;210;p3" descr="Khoa Kỹ Thuật Máy Tính - CE.UIT - Logo chính thức của khoa KTMT | Facebook"/>
          <p:cNvPicPr preferRelativeResize="0"/>
          <p:nvPr/>
        </p:nvPicPr>
        <p:blipFill rotWithShape="1">
          <a:blip r:embed="rId3">
            <a:alphaModFix/>
          </a:blip>
          <a:srcRect l="10817" t="14436" r="10066" b="24267"/>
          <a:stretch/>
        </p:blipFill>
        <p:spPr>
          <a:xfrm>
            <a:off x="10917817" y="253379"/>
            <a:ext cx="1036725" cy="806172"/>
          </a:xfrm>
          <a:prstGeom prst="rect">
            <a:avLst/>
          </a:prstGeom>
          <a:noFill/>
          <a:ln w="9525" cap="flat" cmpd="sng">
            <a:solidFill>
              <a:srgbClr val="00F967"/>
            </a:solidFill>
            <a:prstDash val="solid"/>
            <a:round/>
            <a:headEnd type="none" w="sm" len="sm"/>
            <a:tailEnd type="none" w="sm" len="sm"/>
          </a:ln>
          <a:effectLst>
            <a:outerShdw blurRad="50800" dist="38100" dir="2700000" algn="tl" rotWithShape="0">
              <a:srgbClr val="000000">
                <a:alpha val="40000"/>
              </a:srgbClr>
            </a:outerShdw>
          </a:effectLst>
        </p:spPr>
      </p:pic>
      <p:sp>
        <p:nvSpPr>
          <p:cNvPr id="211" name="Google Shape;211;p3"/>
          <p:cNvSpPr txBox="1"/>
          <p:nvPr/>
        </p:nvSpPr>
        <p:spPr>
          <a:xfrm>
            <a:off x="81268" y="6488539"/>
            <a:ext cx="3964951"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dirty="0">
                <a:solidFill>
                  <a:schemeClr val="dk1"/>
                </a:solidFill>
                <a:latin typeface="Century"/>
                <a:ea typeface="Century"/>
                <a:cs typeface="Century"/>
                <a:sym typeface="Century"/>
              </a:rPr>
              <a:t>Tuesday 5/11/2024 – ĐHQG TPHCM – UIT – KTMT</a:t>
            </a:r>
            <a:endParaRPr dirty="0"/>
          </a:p>
        </p:txBody>
      </p:sp>
      <p:sp>
        <p:nvSpPr>
          <p:cNvPr id="6" name="TextBox 5"/>
          <p:cNvSpPr txBox="1"/>
          <p:nvPr/>
        </p:nvSpPr>
        <p:spPr>
          <a:xfrm>
            <a:off x="6288167" y="6072824"/>
            <a:ext cx="3895344" cy="307777"/>
          </a:xfrm>
          <a:prstGeom prst="rect">
            <a:avLst/>
          </a:prstGeom>
          <a:noFill/>
        </p:spPr>
        <p:txBody>
          <a:bodyPr wrap="square" rtlCol="0">
            <a:spAutoFit/>
          </a:bodyPr>
          <a:lstStyle/>
          <a:p>
            <a:r>
              <a:rPr lang="en-US" i="1" dirty="0" smtClean="0">
                <a:latin typeface="Times New Roman" panose="02020603050405020304" pitchFamily="18" charset="0"/>
                <a:cs typeface="Times New Roman" panose="02020603050405020304" pitchFamily="18" charset="0"/>
              </a:rPr>
              <a:t>Pipelined Architecture With Improved </a:t>
            </a:r>
            <a:r>
              <a:rPr lang="en-US" i="1" dirty="0" err="1" smtClean="0">
                <a:latin typeface="Times New Roman" panose="02020603050405020304" pitchFamily="18" charset="0"/>
                <a:cs typeface="Times New Roman" panose="02020603050405020304" pitchFamily="18" charset="0"/>
              </a:rPr>
              <a:t>Datapath</a:t>
            </a:r>
            <a:endParaRPr lang="en-US" i="1" dirty="0">
              <a:latin typeface="Times New Roman" panose="02020603050405020304" pitchFamily="18" charset="0"/>
              <a:cs typeface="Times New Roman" panose="02020603050405020304" pitchFamily="18" charset="0"/>
            </a:endParaRPr>
          </a:p>
        </p:txBody>
      </p:sp>
      <p:pic>
        <p:nvPicPr>
          <p:cNvPr id="8" name="Picture 7"/>
          <p:cNvPicPr/>
          <p:nvPr/>
        </p:nvPicPr>
        <p:blipFill>
          <a:blip r:embed="rId4"/>
          <a:stretch>
            <a:fillRect/>
          </a:stretch>
        </p:blipFill>
        <p:spPr>
          <a:xfrm>
            <a:off x="4224610" y="1387252"/>
            <a:ext cx="7022509" cy="2492001"/>
          </a:xfrm>
          <a:prstGeom prst="rect">
            <a:avLst/>
          </a:prstGeom>
        </p:spPr>
      </p:pic>
      <p:sp>
        <p:nvSpPr>
          <p:cNvPr id="3" name="TextBox 2"/>
          <p:cNvSpPr txBox="1"/>
          <p:nvPr/>
        </p:nvSpPr>
        <p:spPr>
          <a:xfrm>
            <a:off x="4759595" y="4206954"/>
            <a:ext cx="6952488" cy="646331"/>
          </a:xfrm>
          <a:prstGeom prst="rect">
            <a:avLst/>
          </a:prstGeom>
          <a:noFill/>
        </p:spPr>
        <p:txBody>
          <a:bodyPr wrap="square" rtlCol="0">
            <a:spAutoFit/>
          </a:bodyPr>
          <a:lstStyle/>
          <a:p>
            <a:r>
              <a:rPr lang="en-US" sz="1800" dirty="0" err="1" smtClean="0">
                <a:latin typeface="Times New Roman" panose="02020603050405020304" pitchFamily="18" charset="0"/>
                <a:cs typeface="Times New Roman" panose="02020603050405020304" pitchFamily="18" charset="0"/>
              </a:rPr>
              <a:t>Đây</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là</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ví</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dụ</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cụ</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thể</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để</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hình</a:t>
            </a:r>
            <a:r>
              <a:rPr lang="en-US" sz="1800" dirty="0" smtClean="0">
                <a:latin typeface="Times New Roman" panose="02020603050405020304" pitchFamily="18" charset="0"/>
                <a:cs typeface="Times New Roman" panose="02020603050405020304" pitchFamily="18" charset="0"/>
              </a:rPr>
              <a:t> dung </a:t>
            </a:r>
            <a:r>
              <a:rPr lang="en-US" sz="1800" dirty="0" err="1" smtClean="0">
                <a:latin typeface="Times New Roman" panose="02020603050405020304" pitchFamily="18" charset="0"/>
                <a:cs typeface="Times New Roman" panose="02020603050405020304" pitchFamily="18" charset="0"/>
              </a:rPr>
              <a:t>về</a:t>
            </a:r>
            <a:r>
              <a:rPr lang="en-US" sz="1800" dirty="0" smtClean="0">
                <a:latin typeface="Times New Roman" panose="02020603050405020304" pitchFamily="18" charset="0"/>
                <a:cs typeface="Times New Roman" panose="02020603050405020304" pitchFamily="18" charset="0"/>
              </a:rPr>
              <a:t> </a:t>
            </a:r>
            <a:r>
              <a:rPr lang="en-US" sz="1800" b="1" dirty="0" smtClean="0">
                <a:latin typeface="Times New Roman" panose="02020603050405020304" pitchFamily="18" charset="0"/>
                <a:cs typeface="Times New Roman" panose="02020603050405020304" pitchFamily="18" charset="0"/>
              </a:rPr>
              <a:t>Data Hazard </a:t>
            </a:r>
            <a:r>
              <a:rPr lang="en-US" sz="1800" dirty="0" smtClean="0">
                <a:latin typeface="Times New Roman" panose="02020603050405020304" pitchFamily="18" charset="0"/>
                <a:cs typeface="Times New Roman" panose="02020603050405020304" pitchFamily="18" charset="0"/>
              </a:rPr>
              <a:t>(</a:t>
            </a:r>
            <a:r>
              <a:rPr lang="en-US" sz="1800" dirty="0" err="1" smtClean="0">
                <a:latin typeface="Times New Roman" panose="02020603050405020304" pitchFamily="18" charset="0"/>
                <a:cs typeface="Times New Roman" panose="02020603050405020304" pitchFamily="18" charset="0"/>
              </a:rPr>
              <a:t>Xung</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đột</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dữ</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liệu</a:t>
            </a:r>
            <a:r>
              <a:rPr lang="en-US" sz="1800" dirty="0" smtClean="0">
                <a:latin typeface="Times New Roman" panose="02020603050405020304" pitchFamily="18" charset="0"/>
                <a:cs typeface="Times New Roman" panose="02020603050405020304" pitchFamily="18" charset="0"/>
              </a:rPr>
              <a:t>):</a:t>
            </a:r>
          </a:p>
          <a:p>
            <a:endParaRPr lang="en-US" sz="1800" dirty="0"/>
          </a:p>
        </p:txBody>
      </p:sp>
    </p:spTree>
    <p:extLst>
      <p:ext uri="{BB962C8B-B14F-4D97-AF65-F5344CB8AC3E}">
        <p14:creationId xmlns:p14="http://schemas.microsoft.com/office/powerpoint/2010/main" val="2539138538"/>
      </p:ext>
    </p:extLst>
  </p:cSld>
  <p:clrMapOvr>
    <a:masterClrMapping/>
  </p:clrMapOvr>
  <p:transition spd="med">
    <p:push/>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gradFill>
          <a:gsLst>
            <a:gs pos="0">
              <a:srgbClr val="FFFFFF">
                <a:alpha val="6666"/>
              </a:srgbClr>
            </a:gs>
            <a:gs pos="68000">
              <a:srgbClr val="FFFFFF">
                <a:alpha val="6666"/>
              </a:srgbClr>
            </a:gs>
            <a:gs pos="100000">
              <a:srgbClr val="80FFB5">
                <a:alpha val="46666"/>
              </a:srgbClr>
            </a:gs>
          </a:gsLst>
          <a:lin ang="16200000" scaled="0"/>
        </a:gradFill>
        <a:effectLst/>
      </p:bgPr>
    </p:bg>
    <p:spTree>
      <p:nvGrpSpPr>
        <p:cNvPr id="1" name="Shape 207"/>
        <p:cNvGrpSpPr/>
        <p:nvPr/>
      </p:nvGrpSpPr>
      <p:grpSpPr>
        <a:xfrm>
          <a:off x="0" y="0"/>
          <a:ext cx="0" cy="0"/>
          <a:chOff x="0" y="0"/>
          <a:chExt cx="0" cy="0"/>
        </a:xfrm>
      </p:grpSpPr>
      <p:sp>
        <p:nvSpPr>
          <p:cNvPr id="208" name="Google Shape;208;p3"/>
          <p:cNvSpPr txBox="1">
            <a:spLocks noGrp="1"/>
          </p:cNvSpPr>
          <p:nvPr>
            <p:ph type="title"/>
          </p:nvPr>
        </p:nvSpPr>
        <p:spPr>
          <a:xfrm>
            <a:off x="838200" y="309437"/>
            <a:ext cx="10515600" cy="694056"/>
          </a:xfrm>
          <a:prstGeom prst="rect">
            <a:avLst/>
          </a:prstGeom>
          <a:noFill/>
          <a:ln>
            <a:noFill/>
          </a:ln>
        </p:spPr>
        <p:txBody>
          <a:bodyPr spcFirstLastPara="1" wrap="square" lIns="91425" tIns="45700" rIns="91425" bIns="45700" anchor="ctr" anchorCtr="0">
            <a:normAutofit/>
          </a:bodyPr>
          <a:lstStyle/>
          <a:p>
            <a:pPr lvl="0">
              <a:buClr>
                <a:srgbClr val="007C33"/>
              </a:buClr>
              <a:buSzPct val="100000"/>
            </a:pPr>
            <a:r>
              <a:rPr lang="en-US" sz="3200" b="1" u="sng" dirty="0" err="1" smtClean="0">
                <a:solidFill>
                  <a:srgbClr val="007C33"/>
                </a:solidFill>
                <a:latin typeface="Times New Roman"/>
                <a:cs typeface="Times New Roman"/>
                <a:sym typeface="Times New Roman"/>
              </a:rPr>
              <a:t>Phương</a:t>
            </a:r>
            <a:r>
              <a:rPr lang="en-US" sz="3200" b="1" u="sng" dirty="0" smtClean="0">
                <a:solidFill>
                  <a:srgbClr val="007C33"/>
                </a:solidFill>
                <a:latin typeface="Times New Roman"/>
                <a:cs typeface="Times New Roman"/>
                <a:sym typeface="Times New Roman"/>
              </a:rPr>
              <a:t> </a:t>
            </a:r>
            <a:r>
              <a:rPr lang="en-US" sz="3200" b="1" u="sng" dirty="0" err="1" smtClean="0">
                <a:solidFill>
                  <a:srgbClr val="007C33"/>
                </a:solidFill>
                <a:latin typeface="Times New Roman"/>
                <a:cs typeface="Times New Roman"/>
                <a:sym typeface="Times New Roman"/>
              </a:rPr>
              <a:t>Pháp</a:t>
            </a:r>
            <a:r>
              <a:rPr lang="en-US" sz="3200" b="1" u="sng" dirty="0" smtClean="0">
                <a:solidFill>
                  <a:srgbClr val="007C33"/>
                </a:solidFill>
                <a:latin typeface="Times New Roman"/>
                <a:cs typeface="Times New Roman"/>
                <a:sym typeface="Times New Roman"/>
              </a:rPr>
              <a:t> </a:t>
            </a:r>
            <a:r>
              <a:rPr lang="en-US" sz="3200" b="1" u="sng" dirty="0" err="1" smtClean="0">
                <a:solidFill>
                  <a:srgbClr val="007C33"/>
                </a:solidFill>
                <a:latin typeface="Times New Roman"/>
                <a:cs typeface="Times New Roman"/>
                <a:sym typeface="Times New Roman"/>
              </a:rPr>
              <a:t>Tối</a:t>
            </a:r>
            <a:r>
              <a:rPr lang="en-US" sz="3200" b="1" u="sng" dirty="0" smtClean="0">
                <a:solidFill>
                  <a:srgbClr val="007C33"/>
                </a:solidFill>
                <a:latin typeface="Times New Roman"/>
                <a:cs typeface="Times New Roman"/>
                <a:sym typeface="Times New Roman"/>
              </a:rPr>
              <a:t> </a:t>
            </a:r>
            <a:r>
              <a:rPr lang="en-US" sz="3200" b="1" u="sng" dirty="0" err="1" smtClean="0">
                <a:solidFill>
                  <a:srgbClr val="007C33"/>
                </a:solidFill>
                <a:latin typeface="Times New Roman"/>
                <a:cs typeface="Times New Roman"/>
                <a:sym typeface="Times New Roman"/>
              </a:rPr>
              <a:t>Ưu</a:t>
            </a:r>
            <a:r>
              <a:rPr lang="en-US" sz="3200" b="1" u="sng" dirty="0" smtClean="0">
                <a:solidFill>
                  <a:srgbClr val="007C33"/>
                </a:solidFill>
                <a:latin typeface="Times New Roman"/>
                <a:cs typeface="Times New Roman"/>
                <a:sym typeface="Times New Roman"/>
              </a:rPr>
              <a:t> </a:t>
            </a:r>
            <a:r>
              <a:rPr lang="en-US" sz="3200" b="1" u="sng" dirty="0" err="1" smtClean="0">
                <a:solidFill>
                  <a:srgbClr val="007C33"/>
                </a:solidFill>
                <a:latin typeface="Times New Roman"/>
                <a:cs typeface="Times New Roman"/>
                <a:sym typeface="Times New Roman"/>
              </a:rPr>
              <a:t>Hóa</a:t>
            </a:r>
            <a:r>
              <a:rPr lang="en-US" sz="3200" b="1" u="sng" dirty="0" smtClean="0">
                <a:solidFill>
                  <a:srgbClr val="007C33"/>
                </a:solidFill>
                <a:latin typeface="Times New Roman"/>
                <a:cs typeface="Times New Roman"/>
                <a:sym typeface="Times New Roman"/>
              </a:rPr>
              <a:t> </a:t>
            </a:r>
            <a:endParaRPr sz="3200" u="sng" dirty="0">
              <a:solidFill>
                <a:srgbClr val="007C33"/>
              </a:solidFill>
            </a:endParaRPr>
          </a:p>
        </p:txBody>
      </p:sp>
      <p:sp>
        <p:nvSpPr>
          <p:cNvPr id="209" name="Google Shape;209;p3"/>
          <p:cNvSpPr txBox="1">
            <a:spLocks noGrp="1"/>
          </p:cNvSpPr>
          <p:nvPr>
            <p:ph type="body" idx="1"/>
          </p:nvPr>
        </p:nvSpPr>
        <p:spPr>
          <a:xfrm>
            <a:off x="371856" y="1915525"/>
            <a:ext cx="3541776" cy="1996106"/>
          </a:xfrm>
          <a:prstGeom prst="rect">
            <a:avLst/>
          </a:prstGeom>
          <a:noFill/>
          <a:ln>
            <a:noFill/>
          </a:ln>
        </p:spPr>
        <p:txBody>
          <a:bodyPr spcFirstLastPara="1" wrap="square" lIns="91425" tIns="45700" rIns="91425" bIns="45700" numCol="1" anchor="t" anchorCtr="0">
            <a:noAutofit/>
          </a:bodyPr>
          <a:lstStyle/>
          <a:p>
            <a:pPr marL="133350" indent="0">
              <a:spcBef>
                <a:spcPts val="1100"/>
              </a:spcBef>
              <a:buSzPts val="2100"/>
              <a:buNone/>
            </a:pPr>
            <a:r>
              <a:rPr lang="en-US" sz="1800" b="1" dirty="0" err="1" smtClean="0">
                <a:latin typeface="Times New Roman" panose="02020603050405020304" pitchFamily="18" charset="0"/>
                <a:ea typeface="Times New Roman"/>
                <a:cs typeface="Times New Roman" panose="02020603050405020304" pitchFamily="18" charset="0"/>
                <a:sym typeface="Times New Roman"/>
              </a:rPr>
              <a:t>Khối</a:t>
            </a:r>
            <a:r>
              <a:rPr lang="en-US" sz="1800" b="1" dirty="0" smtClean="0">
                <a:latin typeface="Times New Roman" panose="02020603050405020304" pitchFamily="18" charset="0"/>
                <a:ea typeface="Times New Roman"/>
                <a:cs typeface="Times New Roman" panose="02020603050405020304" pitchFamily="18" charset="0"/>
                <a:sym typeface="Times New Roman"/>
              </a:rPr>
              <a:t> </a:t>
            </a:r>
            <a:r>
              <a:rPr lang="en-US" sz="1800" b="1" dirty="0">
                <a:latin typeface="Times New Roman" panose="02020603050405020304" pitchFamily="18" charset="0"/>
                <a:cs typeface="Times New Roman" panose="02020603050405020304" pitchFamily="18" charset="0"/>
              </a:rPr>
              <a:t>Data Forwarding </a:t>
            </a:r>
            <a:r>
              <a:rPr lang="en-US" sz="1800" b="1" dirty="0" smtClean="0">
                <a:latin typeface="Times New Roman" panose="02020603050405020304" pitchFamily="18" charset="0"/>
                <a:cs typeface="Times New Roman" panose="02020603050405020304" pitchFamily="18" charset="0"/>
              </a:rPr>
              <a:t>Unit:</a:t>
            </a:r>
            <a:endParaRPr lang="en-US" sz="1800" dirty="0">
              <a:latin typeface="Times New Roman" panose="02020603050405020304" pitchFamily="18" charset="0"/>
              <a:cs typeface="Times New Roman" panose="02020603050405020304" pitchFamily="18" charset="0"/>
            </a:endParaRPr>
          </a:p>
          <a:p>
            <a:pPr marL="419100" indent="-285750">
              <a:spcBef>
                <a:spcPts val="1100"/>
              </a:spcBef>
              <a:buSzPts val="2100"/>
            </a:pPr>
            <a:r>
              <a:rPr lang="en-US" sz="1800" dirty="0" err="1" smtClean="0">
                <a:latin typeface="Times New Roman" panose="02020603050405020304" pitchFamily="18" charset="0"/>
                <a:ea typeface="Times New Roman"/>
                <a:cs typeface="Times New Roman" panose="02020603050405020304" pitchFamily="18" charset="0"/>
                <a:sym typeface="Times New Roman"/>
              </a:rPr>
              <a:t>là</a:t>
            </a:r>
            <a:r>
              <a:rPr lang="en-US" sz="1800" dirty="0" smtClean="0">
                <a:latin typeface="Times New Roman" panose="02020603050405020304" pitchFamily="18" charset="0"/>
                <a:ea typeface="Times New Roman"/>
                <a:cs typeface="Times New Roman" panose="02020603050405020304" pitchFamily="18" charset="0"/>
                <a:sym typeface="Times New Roman"/>
              </a:rPr>
              <a:t> </a:t>
            </a:r>
            <a:r>
              <a:rPr lang="en-US" sz="1800" dirty="0" err="1" smtClean="0">
                <a:latin typeface="Times New Roman" panose="02020603050405020304" pitchFamily="18" charset="0"/>
                <a:ea typeface="Times New Roman"/>
                <a:cs typeface="Times New Roman" panose="02020603050405020304" pitchFamily="18" charset="0"/>
                <a:sym typeface="Times New Roman"/>
              </a:rPr>
              <a:t>giải</a:t>
            </a:r>
            <a:r>
              <a:rPr lang="en-US" sz="1800" dirty="0" smtClean="0">
                <a:latin typeface="Times New Roman" panose="02020603050405020304" pitchFamily="18" charset="0"/>
                <a:ea typeface="Times New Roman"/>
                <a:cs typeface="Times New Roman" panose="02020603050405020304" pitchFamily="18" charset="0"/>
                <a:sym typeface="Times New Roman"/>
              </a:rPr>
              <a:t> </a:t>
            </a:r>
            <a:r>
              <a:rPr lang="en-US" sz="1800" dirty="0" err="1" smtClean="0">
                <a:latin typeface="Times New Roman" panose="02020603050405020304" pitchFamily="18" charset="0"/>
                <a:ea typeface="Times New Roman"/>
                <a:cs typeface="Times New Roman" panose="02020603050405020304" pitchFamily="18" charset="0"/>
                <a:sym typeface="Times New Roman"/>
              </a:rPr>
              <a:t>pháp</a:t>
            </a:r>
            <a:r>
              <a:rPr lang="en-US" sz="1800" dirty="0" smtClean="0">
                <a:latin typeface="Times New Roman" panose="02020603050405020304" pitchFamily="18" charset="0"/>
                <a:ea typeface="Times New Roman"/>
                <a:cs typeface="Times New Roman" panose="02020603050405020304" pitchFamily="18" charset="0"/>
                <a:sym typeface="Times New Roman"/>
              </a:rPr>
              <a:t> </a:t>
            </a:r>
            <a:r>
              <a:rPr lang="en-US" sz="1800" dirty="0" err="1" smtClean="0">
                <a:latin typeface="Times New Roman" panose="02020603050405020304" pitchFamily="18" charset="0"/>
                <a:ea typeface="Times New Roman"/>
                <a:cs typeface="Times New Roman" panose="02020603050405020304" pitchFamily="18" charset="0"/>
                <a:sym typeface="Times New Roman"/>
              </a:rPr>
              <a:t>cho</a:t>
            </a:r>
            <a:r>
              <a:rPr lang="en-US" sz="1800" dirty="0" smtClean="0">
                <a:latin typeface="Times New Roman" panose="02020603050405020304" pitchFamily="18" charset="0"/>
                <a:ea typeface="Times New Roman"/>
                <a:cs typeface="Times New Roman" panose="02020603050405020304" pitchFamily="18" charset="0"/>
                <a:sym typeface="Times New Roman"/>
              </a:rPr>
              <a:t> Data Hazard (</a:t>
            </a:r>
            <a:r>
              <a:rPr lang="en-US" sz="1800" dirty="0" err="1" smtClean="0">
                <a:latin typeface="Times New Roman" panose="02020603050405020304" pitchFamily="18" charset="0"/>
                <a:ea typeface="Times New Roman"/>
                <a:cs typeface="Times New Roman" panose="02020603050405020304" pitchFamily="18" charset="0"/>
                <a:sym typeface="Times New Roman"/>
              </a:rPr>
              <a:t>Xung</a:t>
            </a:r>
            <a:r>
              <a:rPr lang="en-US" sz="1800" dirty="0" smtClean="0">
                <a:latin typeface="Times New Roman" panose="02020603050405020304" pitchFamily="18" charset="0"/>
                <a:ea typeface="Times New Roman"/>
                <a:cs typeface="Times New Roman" panose="02020603050405020304" pitchFamily="18" charset="0"/>
                <a:sym typeface="Times New Roman"/>
              </a:rPr>
              <a:t> </a:t>
            </a:r>
            <a:r>
              <a:rPr lang="en-US" sz="1800" dirty="0" err="1" smtClean="0">
                <a:latin typeface="Times New Roman" panose="02020603050405020304" pitchFamily="18" charset="0"/>
                <a:ea typeface="Times New Roman"/>
                <a:cs typeface="Times New Roman" panose="02020603050405020304" pitchFamily="18" charset="0"/>
                <a:sym typeface="Times New Roman"/>
              </a:rPr>
              <a:t>đột</a:t>
            </a:r>
            <a:r>
              <a:rPr lang="en-US" sz="1800" dirty="0" smtClean="0">
                <a:latin typeface="Times New Roman" panose="02020603050405020304" pitchFamily="18" charset="0"/>
                <a:ea typeface="Times New Roman"/>
                <a:cs typeface="Times New Roman" panose="02020603050405020304" pitchFamily="18" charset="0"/>
                <a:sym typeface="Times New Roman"/>
              </a:rPr>
              <a:t> </a:t>
            </a:r>
            <a:r>
              <a:rPr lang="en-US" sz="1800" dirty="0" err="1" smtClean="0">
                <a:latin typeface="Times New Roman" panose="02020603050405020304" pitchFamily="18" charset="0"/>
                <a:ea typeface="Times New Roman"/>
                <a:cs typeface="Times New Roman" panose="02020603050405020304" pitchFamily="18" charset="0"/>
                <a:sym typeface="Times New Roman"/>
              </a:rPr>
              <a:t>dữ</a:t>
            </a:r>
            <a:r>
              <a:rPr lang="en-US" sz="1800" dirty="0" smtClean="0">
                <a:latin typeface="Times New Roman" panose="02020603050405020304" pitchFamily="18" charset="0"/>
                <a:ea typeface="Times New Roman"/>
                <a:cs typeface="Times New Roman" panose="02020603050405020304" pitchFamily="18" charset="0"/>
                <a:sym typeface="Times New Roman"/>
              </a:rPr>
              <a:t> </a:t>
            </a:r>
            <a:r>
              <a:rPr lang="en-US" sz="1800" dirty="0" err="1" smtClean="0">
                <a:latin typeface="Times New Roman" panose="02020603050405020304" pitchFamily="18" charset="0"/>
                <a:ea typeface="Times New Roman"/>
                <a:cs typeface="Times New Roman" panose="02020603050405020304" pitchFamily="18" charset="0"/>
                <a:sym typeface="Times New Roman"/>
              </a:rPr>
              <a:t>liệu</a:t>
            </a:r>
            <a:r>
              <a:rPr lang="en-US" sz="1800" dirty="0" smtClean="0">
                <a:latin typeface="Times New Roman" panose="02020603050405020304" pitchFamily="18" charset="0"/>
                <a:ea typeface="Times New Roman"/>
                <a:cs typeface="Times New Roman" panose="02020603050405020304" pitchFamily="18" charset="0"/>
                <a:sym typeface="Times New Roman"/>
              </a:rPr>
              <a:t>), </a:t>
            </a:r>
            <a:r>
              <a:rPr lang="en-US" sz="1800" dirty="0" err="1" smtClean="0">
                <a:latin typeface="Times New Roman" panose="02020603050405020304" pitchFamily="18" charset="0"/>
                <a:ea typeface="Times New Roman"/>
                <a:cs typeface="Times New Roman" panose="02020603050405020304" pitchFamily="18" charset="0"/>
                <a:sym typeface="Times New Roman"/>
              </a:rPr>
              <a:t>giúp</a:t>
            </a:r>
            <a:r>
              <a:rPr lang="en-US" sz="1800" dirty="0" smtClean="0">
                <a:latin typeface="Times New Roman" panose="02020603050405020304" pitchFamily="18" charset="0"/>
                <a:ea typeface="Times New Roman"/>
                <a:cs typeface="Times New Roman" panose="02020603050405020304" pitchFamily="18" charset="0"/>
                <a:sym typeface="Times New Roman"/>
              </a:rPr>
              <a:t> </a:t>
            </a:r>
            <a:r>
              <a:rPr lang="en-US" sz="1800" dirty="0" err="1" smtClean="0">
                <a:latin typeface="Times New Roman" panose="02020603050405020304" pitchFamily="18" charset="0"/>
                <a:ea typeface="Times New Roman"/>
                <a:cs typeface="Times New Roman" panose="02020603050405020304" pitchFamily="18" charset="0"/>
                <a:sym typeface="Times New Roman"/>
              </a:rPr>
              <a:t>cung</a:t>
            </a:r>
            <a:r>
              <a:rPr lang="en-US" sz="1800" dirty="0" smtClean="0">
                <a:latin typeface="Times New Roman" panose="02020603050405020304" pitchFamily="18" charset="0"/>
                <a:ea typeface="Times New Roman"/>
                <a:cs typeface="Times New Roman" panose="02020603050405020304" pitchFamily="18" charset="0"/>
                <a:sym typeface="Times New Roman"/>
              </a:rPr>
              <a:t> </a:t>
            </a:r>
            <a:r>
              <a:rPr lang="en-US" sz="1800" dirty="0" err="1" smtClean="0">
                <a:latin typeface="Times New Roman" panose="02020603050405020304" pitchFamily="18" charset="0"/>
                <a:ea typeface="Times New Roman"/>
                <a:cs typeface="Times New Roman" panose="02020603050405020304" pitchFamily="18" charset="0"/>
                <a:sym typeface="Times New Roman"/>
              </a:rPr>
              <a:t>cấp</a:t>
            </a:r>
            <a:r>
              <a:rPr lang="en-US" sz="1800" dirty="0" smtClean="0">
                <a:latin typeface="Times New Roman" panose="02020603050405020304" pitchFamily="18" charset="0"/>
                <a:ea typeface="Times New Roman"/>
                <a:cs typeface="Times New Roman" panose="02020603050405020304" pitchFamily="18" charset="0"/>
                <a:sym typeface="Times New Roman"/>
              </a:rPr>
              <a:t> </a:t>
            </a:r>
            <a:r>
              <a:rPr lang="en-US" sz="1800" dirty="0" err="1" smtClean="0">
                <a:latin typeface="Times New Roman" panose="02020603050405020304" pitchFamily="18" charset="0"/>
                <a:ea typeface="Times New Roman"/>
                <a:cs typeface="Times New Roman" panose="02020603050405020304" pitchFamily="18" charset="0"/>
                <a:sym typeface="Times New Roman"/>
              </a:rPr>
              <a:t>toán</a:t>
            </a:r>
            <a:r>
              <a:rPr lang="en-US" sz="1800" dirty="0" smtClean="0">
                <a:latin typeface="Times New Roman" panose="02020603050405020304" pitchFamily="18" charset="0"/>
                <a:ea typeface="Times New Roman"/>
                <a:cs typeface="Times New Roman" panose="02020603050405020304" pitchFamily="18" charset="0"/>
                <a:sym typeface="Times New Roman"/>
              </a:rPr>
              <a:t> </a:t>
            </a:r>
            <a:r>
              <a:rPr lang="en-US" sz="1800" dirty="0" err="1" smtClean="0">
                <a:latin typeface="Times New Roman" panose="02020603050405020304" pitchFamily="18" charset="0"/>
                <a:ea typeface="Times New Roman"/>
                <a:cs typeface="Times New Roman" panose="02020603050405020304" pitchFamily="18" charset="0"/>
                <a:sym typeface="Times New Roman"/>
              </a:rPr>
              <a:t>hạng</a:t>
            </a:r>
            <a:r>
              <a:rPr lang="en-US" sz="1800" dirty="0" smtClean="0">
                <a:latin typeface="Times New Roman" panose="02020603050405020304" pitchFamily="18" charset="0"/>
                <a:ea typeface="Times New Roman"/>
                <a:cs typeface="Times New Roman" panose="02020603050405020304" pitchFamily="18" charset="0"/>
                <a:sym typeface="Times New Roman"/>
              </a:rPr>
              <a:t> </a:t>
            </a:r>
            <a:r>
              <a:rPr lang="en-US" sz="1800" dirty="0" err="1" smtClean="0">
                <a:latin typeface="Times New Roman" panose="02020603050405020304" pitchFamily="18" charset="0"/>
                <a:ea typeface="Times New Roman"/>
                <a:cs typeface="Times New Roman" panose="02020603050405020304" pitchFamily="18" charset="0"/>
                <a:sym typeface="Times New Roman"/>
              </a:rPr>
              <a:t>kết</a:t>
            </a:r>
            <a:r>
              <a:rPr lang="en-US" sz="1800" dirty="0" smtClean="0">
                <a:latin typeface="Times New Roman" panose="02020603050405020304" pitchFamily="18" charset="0"/>
                <a:ea typeface="Times New Roman"/>
                <a:cs typeface="Times New Roman" panose="02020603050405020304" pitchFamily="18" charset="0"/>
                <a:sym typeface="Times New Roman"/>
              </a:rPr>
              <a:t> </a:t>
            </a:r>
            <a:r>
              <a:rPr lang="en-US" sz="1800" dirty="0" err="1" smtClean="0">
                <a:latin typeface="Times New Roman" panose="02020603050405020304" pitchFamily="18" charset="0"/>
                <a:ea typeface="Times New Roman"/>
                <a:cs typeface="Times New Roman" panose="02020603050405020304" pitchFamily="18" charset="0"/>
                <a:sym typeface="Times New Roman"/>
              </a:rPr>
              <a:t>quả</a:t>
            </a:r>
            <a:r>
              <a:rPr lang="en-US" sz="1800" dirty="0" smtClean="0">
                <a:latin typeface="Times New Roman" panose="02020603050405020304" pitchFamily="18" charset="0"/>
                <a:ea typeface="Times New Roman"/>
                <a:cs typeface="Times New Roman" panose="02020603050405020304" pitchFamily="18" charset="0"/>
                <a:sym typeface="Times New Roman"/>
              </a:rPr>
              <a:t> </a:t>
            </a:r>
            <a:r>
              <a:rPr lang="en-US" sz="1800" dirty="0" err="1" smtClean="0">
                <a:latin typeface="Times New Roman" panose="02020603050405020304" pitchFamily="18" charset="0"/>
                <a:ea typeface="Times New Roman"/>
                <a:cs typeface="Times New Roman" panose="02020603050405020304" pitchFamily="18" charset="0"/>
                <a:sym typeface="Times New Roman"/>
              </a:rPr>
              <a:t>cho</a:t>
            </a:r>
            <a:r>
              <a:rPr lang="en-US" sz="1800" dirty="0" smtClean="0">
                <a:latin typeface="Times New Roman" panose="02020603050405020304" pitchFamily="18" charset="0"/>
                <a:ea typeface="Times New Roman"/>
                <a:cs typeface="Times New Roman" panose="02020603050405020304" pitchFamily="18" charset="0"/>
                <a:sym typeface="Times New Roman"/>
              </a:rPr>
              <a:t> </a:t>
            </a:r>
            <a:r>
              <a:rPr lang="en-US" sz="1800" dirty="0" err="1" smtClean="0">
                <a:latin typeface="Times New Roman" panose="02020603050405020304" pitchFamily="18" charset="0"/>
                <a:ea typeface="Times New Roman"/>
                <a:cs typeface="Times New Roman" panose="02020603050405020304" pitchFamily="18" charset="0"/>
                <a:sym typeface="Times New Roman"/>
              </a:rPr>
              <a:t>những</a:t>
            </a:r>
            <a:r>
              <a:rPr lang="en-US" sz="1800" dirty="0" smtClean="0">
                <a:latin typeface="Times New Roman" panose="02020603050405020304" pitchFamily="18" charset="0"/>
                <a:ea typeface="Times New Roman"/>
                <a:cs typeface="Times New Roman" panose="02020603050405020304" pitchFamily="18" charset="0"/>
                <a:sym typeface="Times New Roman"/>
              </a:rPr>
              <a:t> </a:t>
            </a:r>
            <a:r>
              <a:rPr lang="en-US" sz="1800" dirty="0" err="1" smtClean="0">
                <a:latin typeface="Times New Roman" panose="02020603050405020304" pitchFamily="18" charset="0"/>
                <a:ea typeface="Times New Roman"/>
                <a:cs typeface="Times New Roman" panose="02020603050405020304" pitchFamily="18" charset="0"/>
                <a:sym typeface="Times New Roman"/>
              </a:rPr>
              <a:t>lệnh</a:t>
            </a:r>
            <a:r>
              <a:rPr lang="en-US" sz="1800" dirty="0" smtClean="0">
                <a:latin typeface="Times New Roman" panose="02020603050405020304" pitchFamily="18" charset="0"/>
                <a:ea typeface="Times New Roman"/>
                <a:cs typeface="Times New Roman" panose="02020603050405020304" pitchFamily="18" charset="0"/>
                <a:sym typeface="Times New Roman"/>
              </a:rPr>
              <a:t> </a:t>
            </a:r>
            <a:r>
              <a:rPr lang="en-US" sz="1800" dirty="0" err="1" smtClean="0">
                <a:latin typeface="Times New Roman" panose="02020603050405020304" pitchFamily="18" charset="0"/>
                <a:ea typeface="Times New Roman"/>
                <a:cs typeface="Times New Roman" panose="02020603050405020304" pitchFamily="18" charset="0"/>
                <a:sym typeface="Times New Roman"/>
              </a:rPr>
              <a:t>phụ</a:t>
            </a:r>
            <a:r>
              <a:rPr lang="en-US" sz="1800" dirty="0" smtClean="0">
                <a:latin typeface="Times New Roman" panose="02020603050405020304" pitchFamily="18" charset="0"/>
                <a:ea typeface="Times New Roman"/>
                <a:cs typeface="Times New Roman" panose="02020603050405020304" pitchFamily="18" charset="0"/>
                <a:sym typeface="Times New Roman"/>
              </a:rPr>
              <a:t> </a:t>
            </a:r>
            <a:r>
              <a:rPr lang="en-US" sz="1800" dirty="0" err="1" smtClean="0">
                <a:latin typeface="Times New Roman" panose="02020603050405020304" pitchFamily="18" charset="0"/>
                <a:ea typeface="Times New Roman"/>
                <a:cs typeface="Times New Roman" panose="02020603050405020304" pitchFamily="18" charset="0"/>
                <a:sym typeface="Times New Roman"/>
              </a:rPr>
              <a:t>thuộc</a:t>
            </a:r>
            <a:r>
              <a:rPr lang="en-US" sz="1800" dirty="0" smtClean="0">
                <a:latin typeface="Times New Roman" panose="02020603050405020304" pitchFamily="18" charset="0"/>
                <a:ea typeface="Times New Roman"/>
                <a:cs typeface="Times New Roman" panose="02020603050405020304" pitchFamily="18" charset="0"/>
                <a:sym typeface="Times New Roman"/>
              </a:rPr>
              <a:t> ở </a:t>
            </a:r>
            <a:r>
              <a:rPr lang="en-US" sz="1800" dirty="0" err="1" smtClean="0">
                <a:latin typeface="Times New Roman" panose="02020603050405020304" pitchFamily="18" charset="0"/>
                <a:ea typeface="Times New Roman"/>
                <a:cs typeface="Times New Roman" panose="02020603050405020304" pitchFamily="18" charset="0"/>
                <a:sym typeface="Times New Roman"/>
              </a:rPr>
              <a:t>phía</a:t>
            </a:r>
            <a:r>
              <a:rPr lang="en-US" sz="1800" dirty="0" smtClean="0">
                <a:latin typeface="Times New Roman" panose="02020603050405020304" pitchFamily="18" charset="0"/>
                <a:ea typeface="Times New Roman"/>
                <a:cs typeface="Times New Roman" panose="02020603050405020304" pitchFamily="18" charset="0"/>
                <a:sym typeface="Times New Roman"/>
              </a:rPr>
              <a:t>  </a:t>
            </a:r>
            <a:r>
              <a:rPr lang="en-US" sz="1800" dirty="0" err="1" smtClean="0">
                <a:latin typeface="Times New Roman" panose="02020603050405020304" pitchFamily="18" charset="0"/>
                <a:ea typeface="Times New Roman"/>
                <a:cs typeface="Times New Roman" panose="02020603050405020304" pitchFamily="18" charset="0"/>
                <a:sym typeface="Times New Roman"/>
              </a:rPr>
              <a:t>sau</a:t>
            </a:r>
            <a:r>
              <a:rPr lang="en-US" sz="1800" dirty="0" smtClean="0">
                <a:latin typeface="Times New Roman" panose="02020603050405020304" pitchFamily="18" charset="0"/>
                <a:ea typeface="Times New Roman"/>
                <a:cs typeface="Times New Roman" panose="02020603050405020304" pitchFamily="18" charset="0"/>
                <a:sym typeface="Times New Roman"/>
              </a:rPr>
              <a:t> </a:t>
            </a:r>
            <a:r>
              <a:rPr lang="en-US" sz="1800" dirty="0" err="1" smtClean="0">
                <a:latin typeface="Times New Roman" panose="02020603050405020304" pitchFamily="18" charset="0"/>
                <a:ea typeface="Times New Roman"/>
                <a:cs typeface="Times New Roman" panose="02020603050405020304" pitchFamily="18" charset="0"/>
                <a:sym typeface="Times New Roman"/>
              </a:rPr>
              <a:t>ngay</a:t>
            </a:r>
            <a:r>
              <a:rPr lang="en-US" sz="1800" dirty="0" smtClean="0">
                <a:latin typeface="Times New Roman" panose="02020603050405020304" pitchFamily="18" charset="0"/>
                <a:ea typeface="Times New Roman"/>
                <a:cs typeface="Times New Roman" panose="02020603050405020304" pitchFamily="18" charset="0"/>
                <a:sym typeface="Times New Roman"/>
              </a:rPr>
              <a:t> </a:t>
            </a:r>
            <a:r>
              <a:rPr lang="en-US" sz="1800" dirty="0" err="1" smtClean="0">
                <a:latin typeface="Times New Roman" panose="02020603050405020304" pitchFamily="18" charset="0"/>
                <a:ea typeface="Times New Roman"/>
                <a:cs typeface="Times New Roman" panose="02020603050405020304" pitchFamily="18" charset="0"/>
                <a:sym typeface="Times New Roman"/>
              </a:rPr>
              <a:t>khi</a:t>
            </a:r>
            <a:r>
              <a:rPr lang="en-US" sz="1800" dirty="0" smtClean="0">
                <a:latin typeface="Times New Roman" panose="02020603050405020304" pitchFamily="18" charset="0"/>
                <a:ea typeface="Times New Roman"/>
                <a:cs typeface="Times New Roman" panose="02020603050405020304" pitchFamily="18" charset="0"/>
                <a:sym typeface="Times New Roman"/>
              </a:rPr>
              <a:t> </a:t>
            </a:r>
            <a:r>
              <a:rPr lang="en-US" sz="1800" dirty="0" err="1" smtClean="0">
                <a:latin typeface="Times New Roman" panose="02020603050405020304" pitchFamily="18" charset="0"/>
                <a:ea typeface="Times New Roman"/>
                <a:cs typeface="Times New Roman" panose="02020603050405020304" pitchFamily="18" charset="0"/>
                <a:sym typeface="Times New Roman"/>
              </a:rPr>
              <a:t>nó</a:t>
            </a:r>
            <a:r>
              <a:rPr lang="en-US" sz="1800" dirty="0" smtClean="0">
                <a:latin typeface="Times New Roman" panose="02020603050405020304" pitchFamily="18" charset="0"/>
                <a:ea typeface="Times New Roman"/>
                <a:cs typeface="Times New Roman" panose="02020603050405020304" pitchFamily="18" charset="0"/>
                <a:sym typeface="Times New Roman"/>
              </a:rPr>
              <a:t> </a:t>
            </a:r>
            <a:r>
              <a:rPr lang="en-US" sz="1800" dirty="0" err="1" smtClean="0">
                <a:latin typeface="Times New Roman" panose="02020603050405020304" pitchFamily="18" charset="0"/>
                <a:ea typeface="Times New Roman"/>
                <a:cs typeface="Times New Roman" panose="02020603050405020304" pitchFamily="18" charset="0"/>
                <a:sym typeface="Times New Roman"/>
              </a:rPr>
              <a:t>được</a:t>
            </a:r>
            <a:r>
              <a:rPr lang="en-US" sz="1800" dirty="0" smtClean="0">
                <a:latin typeface="Times New Roman" panose="02020603050405020304" pitchFamily="18" charset="0"/>
                <a:ea typeface="Times New Roman"/>
                <a:cs typeface="Times New Roman" panose="02020603050405020304" pitchFamily="18" charset="0"/>
                <a:sym typeface="Times New Roman"/>
              </a:rPr>
              <a:t> </a:t>
            </a:r>
            <a:r>
              <a:rPr lang="en-US" sz="1800" dirty="0" err="1" smtClean="0">
                <a:latin typeface="Times New Roman" panose="02020603050405020304" pitchFamily="18" charset="0"/>
                <a:ea typeface="Times New Roman"/>
                <a:cs typeface="Times New Roman" panose="02020603050405020304" pitchFamily="18" charset="0"/>
                <a:sym typeface="Times New Roman"/>
              </a:rPr>
              <a:t>tính</a:t>
            </a:r>
            <a:r>
              <a:rPr lang="en-US" sz="1800" dirty="0" smtClean="0">
                <a:latin typeface="Times New Roman" panose="02020603050405020304" pitchFamily="18" charset="0"/>
                <a:ea typeface="Times New Roman"/>
                <a:cs typeface="Times New Roman" panose="02020603050405020304" pitchFamily="18" charset="0"/>
                <a:sym typeface="Times New Roman"/>
              </a:rPr>
              <a:t> </a:t>
            </a:r>
            <a:r>
              <a:rPr lang="en-US" sz="1800" dirty="0" err="1" smtClean="0">
                <a:latin typeface="Times New Roman" panose="02020603050405020304" pitchFamily="18" charset="0"/>
                <a:ea typeface="Times New Roman"/>
                <a:cs typeface="Times New Roman" panose="02020603050405020304" pitchFamily="18" charset="0"/>
                <a:sym typeface="Times New Roman"/>
              </a:rPr>
              <a:t>toán</a:t>
            </a:r>
            <a:endParaRPr lang="en-US" sz="1800" dirty="0" smtClean="0">
              <a:latin typeface="Times New Roman" panose="02020603050405020304" pitchFamily="18" charset="0"/>
              <a:ea typeface="Times New Roman"/>
              <a:cs typeface="Times New Roman" panose="02020603050405020304" pitchFamily="18" charset="0"/>
              <a:sym typeface="Times New Roman"/>
            </a:endParaRPr>
          </a:p>
          <a:p>
            <a:pPr marL="133350" indent="0">
              <a:spcBef>
                <a:spcPts val="1100"/>
              </a:spcBef>
              <a:buSzPts val="2100"/>
              <a:buNone/>
            </a:pPr>
            <a:endParaRPr lang="en-US" sz="1800" dirty="0" smtClean="0">
              <a:latin typeface="Times New Roman"/>
              <a:ea typeface="Times New Roman"/>
              <a:cs typeface="Times New Roman"/>
              <a:sym typeface="Times New Roman"/>
            </a:endParaRPr>
          </a:p>
          <a:p>
            <a:pPr marL="133350" indent="0">
              <a:spcBef>
                <a:spcPts val="1100"/>
              </a:spcBef>
              <a:buSzPts val="2100"/>
              <a:buNone/>
            </a:pPr>
            <a:endParaRPr lang="en-US" sz="1800" dirty="0" smtClean="0">
              <a:latin typeface="Times New Roman"/>
              <a:ea typeface="Times New Roman"/>
              <a:cs typeface="Times New Roman"/>
              <a:sym typeface="Times New Roman"/>
            </a:endParaRPr>
          </a:p>
        </p:txBody>
      </p:sp>
      <p:pic>
        <p:nvPicPr>
          <p:cNvPr id="210" name="Google Shape;210;p3" descr="Khoa Kỹ Thuật Máy Tính - CE.UIT - Logo chính thức của khoa KTMT | Facebook"/>
          <p:cNvPicPr preferRelativeResize="0"/>
          <p:nvPr/>
        </p:nvPicPr>
        <p:blipFill rotWithShape="1">
          <a:blip r:embed="rId3">
            <a:alphaModFix/>
          </a:blip>
          <a:srcRect l="10817" t="14436" r="10066" b="24267"/>
          <a:stretch/>
        </p:blipFill>
        <p:spPr>
          <a:xfrm>
            <a:off x="10917817" y="253379"/>
            <a:ext cx="1036725" cy="806172"/>
          </a:xfrm>
          <a:prstGeom prst="rect">
            <a:avLst/>
          </a:prstGeom>
          <a:noFill/>
          <a:ln w="9525" cap="flat" cmpd="sng">
            <a:solidFill>
              <a:srgbClr val="00F967"/>
            </a:solidFill>
            <a:prstDash val="solid"/>
            <a:round/>
            <a:headEnd type="none" w="sm" len="sm"/>
            <a:tailEnd type="none" w="sm" len="sm"/>
          </a:ln>
          <a:effectLst>
            <a:outerShdw blurRad="50800" dist="38100" dir="2700000" algn="tl" rotWithShape="0">
              <a:srgbClr val="000000">
                <a:alpha val="40000"/>
              </a:srgbClr>
            </a:outerShdw>
          </a:effectLst>
        </p:spPr>
      </p:pic>
      <p:sp>
        <p:nvSpPr>
          <p:cNvPr id="211" name="Google Shape;211;p3"/>
          <p:cNvSpPr txBox="1"/>
          <p:nvPr/>
        </p:nvSpPr>
        <p:spPr>
          <a:xfrm>
            <a:off x="81268" y="6488539"/>
            <a:ext cx="3964951"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dirty="0">
                <a:solidFill>
                  <a:schemeClr val="dk1"/>
                </a:solidFill>
                <a:latin typeface="Century"/>
                <a:ea typeface="Century"/>
                <a:cs typeface="Century"/>
                <a:sym typeface="Century"/>
              </a:rPr>
              <a:t>Tuesday 5/11/2024 – ĐHQG TPHCM – UIT – KTMT</a:t>
            </a:r>
            <a:endParaRPr dirty="0"/>
          </a:p>
        </p:txBody>
      </p:sp>
      <p:sp>
        <p:nvSpPr>
          <p:cNvPr id="6" name="TextBox 5"/>
          <p:cNvSpPr txBox="1"/>
          <p:nvPr/>
        </p:nvSpPr>
        <p:spPr>
          <a:xfrm>
            <a:off x="6288167" y="6072824"/>
            <a:ext cx="3895344" cy="307777"/>
          </a:xfrm>
          <a:prstGeom prst="rect">
            <a:avLst/>
          </a:prstGeom>
          <a:noFill/>
        </p:spPr>
        <p:txBody>
          <a:bodyPr wrap="square" rtlCol="0">
            <a:spAutoFit/>
          </a:bodyPr>
          <a:lstStyle/>
          <a:p>
            <a:r>
              <a:rPr lang="en-US" i="1" dirty="0" smtClean="0">
                <a:latin typeface="Times New Roman" panose="02020603050405020304" pitchFamily="18" charset="0"/>
                <a:cs typeface="Times New Roman" panose="02020603050405020304" pitchFamily="18" charset="0"/>
              </a:rPr>
              <a:t>Pipelined Architecture With Improved </a:t>
            </a:r>
            <a:r>
              <a:rPr lang="en-US" i="1" dirty="0" err="1" smtClean="0">
                <a:latin typeface="Times New Roman" panose="02020603050405020304" pitchFamily="18" charset="0"/>
                <a:cs typeface="Times New Roman" panose="02020603050405020304" pitchFamily="18" charset="0"/>
              </a:rPr>
              <a:t>Datapath</a:t>
            </a:r>
            <a:endParaRPr lang="en-US" i="1" dirty="0">
              <a:latin typeface="Times New Roman" panose="02020603050405020304" pitchFamily="18" charset="0"/>
              <a:cs typeface="Times New Roman" panose="02020603050405020304" pitchFamily="18" charset="0"/>
            </a:endParaRPr>
          </a:p>
        </p:txBody>
      </p:sp>
      <p:sp>
        <p:nvSpPr>
          <p:cNvPr id="3" name="TextBox 2"/>
          <p:cNvSpPr txBox="1"/>
          <p:nvPr/>
        </p:nvSpPr>
        <p:spPr>
          <a:xfrm>
            <a:off x="3185160" y="4152613"/>
            <a:ext cx="9247632" cy="369332"/>
          </a:xfrm>
          <a:prstGeom prst="rect">
            <a:avLst/>
          </a:prstGeom>
          <a:noFill/>
        </p:spPr>
        <p:txBody>
          <a:bodyPr wrap="square" rtlCol="0">
            <a:spAutoFit/>
          </a:bodyPr>
          <a:lstStyle/>
          <a:p>
            <a:r>
              <a:rPr lang="en-US" sz="1800" dirty="0" err="1" smtClean="0">
                <a:latin typeface="Times New Roman" panose="02020603050405020304" pitchFamily="18" charset="0"/>
                <a:cs typeface="Times New Roman" panose="02020603050405020304" pitchFamily="18" charset="0"/>
              </a:rPr>
              <a:t>Đây</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là</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ví</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dụ</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cụ</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thể</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để</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hình</a:t>
            </a:r>
            <a:r>
              <a:rPr lang="en-US" sz="1800" dirty="0" smtClean="0">
                <a:latin typeface="Times New Roman" panose="02020603050405020304" pitchFamily="18" charset="0"/>
                <a:cs typeface="Times New Roman" panose="02020603050405020304" pitchFamily="18" charset="0"/>
              </a:rPr>
              <a:t> dung </a:t>
            </a:r>
            <a:r>
              <a:rPr lang="en-US" sz="1800" dirty="0" err="1" smtClean="0">
                <a:latin typeface="Times New Roman" panose="02020603050405020304" pitchFamily="18" charset="0"/>
                <a:cs typeface="Times New Roman" panose="02020603050405020304" pitchFamily="18" charset="0"/>
              </a:rPr>
              <a:t>về</a:t>
            </a:r>
            <a:r>
              <a:rPr lang="en-US" sz="1800" dirty="0" smtClean="0">
                <a:latin typeface="Times New Roman" panose="02020603050405020304" pitchFamily="18" charset="0"/>
                <a:cs typeface="Times New Roman" panose="02020603050405020304" pitchFamily="18" charset="0"/>
              </a:rPr>
              <a:t> </a:t>
            </a:r>
            <a:r>
              <a:rPr lang="en-US" sz="1800" b="1" dirty="0">
                <a:latin typeface="Times New Roman" panose="02020603050405020304" pitchFamily="18" charset="0"/>
                <a:cs typeface="Times New Roman" panose="02020603050405020304" pitchFamily="18" charset="0"/>
              </a:rPr>
              <a:t>Data Forwarding </a:t>
            </a:r>
            <a:r>
              <a:rPr lang="en-US" sz="1800" b="1" dirty="0" smtClean="0">
                <a:latin typeface="Times New Roman" panose="02020603050405020304" pitchFamily="18" charset="0"/>
                <a:cs typeface="Times New Roman" panose="02020603050405020304" pitchFamily="18" charset="0"/>
              </a:rPr>
              <a:t>Unit</a:t>
            </a:r>
            <a:r>
              <a:rPr lang="en-US" sz="1800" dirty="0" smtClean="0">
                <a:latin typeface="Times New Roman" panose="02020603050405020304" pitchFamily="18" charset="0"/>
                <a:cs typeface="Times New Roman" panose="02020603050405020304" pitchFamily="18" charset="0"/>
              </a:rPr>
              <a:t>(</a:t>
            </a:r>
            <a:r>
              <a:rPr lang="en-US" sz="1800" dirty="0" err="1" smtClean="0">
                <a:latin typeface="Times New Roman" panose="02020603050405020304" pitchFamily="18" charset="0"/>
                <a:cs typeface="Times New Roman" panose="02020603050405020304" pitchFamily="18" charset="0"/>
              </a:rPr>
              <a:t>Giải</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quyết</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vấn</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đề</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xung</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đột</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dữ</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liệu</a:t>
            </a:r>
            <a:r>
              <a:rPr lang="en-US" sz="1800" dirty="0" smtClean="0">
                <a:latin typeface="Times New Roman" panose="02020603050405020304" pitchFamily="18" charset="0"/>
                <a:cs typeface="Times New Roman" panose="02020603050405020304" pitchFamily="18" charset="0"/>
              </a:rPr>
              <a:t>)</a:t>
            </a:r>
          </a:p>
        </p:txBody>
      </p:sp>
      <p:pic>
        <p:nvPicPr>
          <p:cNvPr id="10" name="Picture 9"/>
          <p:cNvPicPr/>
          <p:nvPr/>
        </p:nvPicPr>
        <p:blipFill>
          <a:blip r:embed="rId4"/>
          <a:stretch>
            <a:fillRect/>
          </a:stretch>
        </p:blipFill>
        <p:spPr>
          <a:xfrm>
            <a:off x="4264152" y="1429141"/>
            <a:ext cx="7089648" cy="2482490"/>
          </a:xfrm>
          <a:prstGeom prst="rect">
            <a:avLst/>
          </a:prstGeom>
        </p:spPr>
      </p:pic>
    </p:spTree>
    <p:extLst>
      <p:ext uri="{BB962C8B-B14F-4D97-AF65-F5344CB8AC3E}">
        <p14:creationId xmlns:p14="http://schemas.microsoft.com/office/powerpoint/2010/main" val="1717443676"/>
      </p:ext>
    </p:extLst>
  </p:cSld>
  <p:clrMapOvr>
    <a:masterClrMapping/>
  </p:clrMapOvr>
  <p:transition spd="med">
    <p:push/>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gradFill>
          <a:gsLst>
            <a:gs pos="0">
              <a:srgbClr val="FFFFFF">
                <a:alpha val="6666"/>
              </a:srgbClr>
            </a:gs>
            <a:gs pos="68000">
              <a:srgbClr val="FFFFFF">
                <a:alpha val="6666"/>
              </a:srgbClr>
            </a:gs>
            <a:gs pos="100000">
              <a:srgbClr val="80FFB5">
                <a:alpha val="46666"/>
              </a:srgbClr>
            </a:gs>
          </a:gsLst>
          <a:lin ang="16200000" scaled="0"/>
        </a:gradFill>
        <a:effectLst/>
      </p:bgPr>
    </p:bg>
    <p:spTree>
      <p:nvGrpSpPr>
        <p:cNvPr id="1" name="Shape 207"/>
        <p:cNvGrpSpPr/>
        <p:nvPr/>
      </p:nvGrpSpPr>
      <p:grpSpPr>
        <a:xfrm>
          <a:off x="0" y="0"/>
          <a:ext cx="0" cy="0"/>
          <a:chOff x="0" y="0"/>
          <a:chExt cx="0" cy="0"/>
        </a:xfrm>
      </p:grpSpPr>
      <p:sp>
        <p:nvSpPr>
          <p:cNvPr id="208" name="Google Shape;208;p3"/>
          <p:cNvSpPr txBox="1">
            <a:spLocks noGrp="1"/>
          </p:cNvSpPr>
          <p:nvPr>
            <p:ph type="title"/>
          </p:nvPr>
        </p:nvSpPr>
        <p:spPr>
          <a:xfrm>
            <a:off x="838200" y="309437"/>
            <a:ext cx="10515600" cy="694056"/>
          </a:xfrm>
          <a:prstGeom prst="rect">
            <a:avLst/>
          </a:prstGeom>
          <a:noFill/>
          <a:ln>
            <a:noFill/>
          </a:ln>
        </p:spPr>
        <p:txBody>
          <a:bodyPr spcFirstLastPara="1" wrap="square" lIns="91425" tIns="45700" rIns="91425" bIns="45700" anchor="ctr" anchorCtr="0">
            <a:normAutofit/>
          </a:bodyPr>
          <a:lstStyle/>
          <a:p>
            <a:pPr lvl="0">
              <a:buClr>
                <a:srgbClr val="007C33"/>
              </a:buClr>
              <a:buSzPct val="100000"/>
            </a:pPr>
            <a:r>
              <a:rPr lang="en-US" sz="3200" b="1" u="sng" dirty="0" smtClean="0">
                <a:solidFill>
                  <a:srgbClr val="007C33"/>
                </a:solidFill>
                <a:latin typeface="Times New Roman"/>
                <a:cs typeface="Times New Roman"/>
                <a:sym typeface="Times New Roman"/>
              </a:rPr>
              <a:t>Ý </a:t>
            </a:r>
            <a:r>
              <a:rPr lang="en-US" sz="3200" b="1" u="sng" dirty="0" err="1" smtClean="0">
                <a:solidFill>
                  <a:srgbClr val="007C33"/>
                </a:solidFill>
                <a:latin typeface="Times New Roman"/>
                <a:cs typeface="Times New Roman"/>
                <a:sym typeface="Times New Roman"/>
              </a:rPr>
              <a:t>Tưởng</a:t>
            </a:r>
            <a:r>
              <a:rPr lang="en-US" sz="3200" b="1" u="sng" dirty="0" smtClean="0">
                <a:solidFill>
                  <a:srgbClr val="007C33"/>
                </a:solidFill>
                <a:latin typeface="Times New Roman"/>
                <a:cs typeface="Times New Roman"/>
                <a:sym typeface="Times New Roman"/>
              </a:rPr>
              <a:t> </a:t>
            </a:r>
            <a:r>
              <a:rPr lang="en-US" sz="3200" b="1" u="sng" dirty="0" err="1" smtClean="0">
                <a:solidFill>
                  <a:srgbClr val="007C33"/>
                </a:solidFill>
                <a:latin typeface="Times New Roman"/>
                <a:cs typeface="Times New Roman"/>
                <a:sym typeface="Times New Roman"/>
              </a:rPr>
              <a:t>Thiết</a:t>
            </a:r>
            <a:r>
              <a:rPr lang="en-US" sz="3200" b="1" u="sng" dirty="0">
                <a:solidFill>
                  <a:srgbClr val="007C33"/>
                </a:solidFill>
                <a:latin typeface="Times New Roman"/>
                <a:cs typeface="Times New Roman"/>
                <a:sym typeface="Times New Roman"/>
              </a:rPr>
              <a:t> </a:t>
            </a:r>
            <a:r>
              <a:rPr lang="en-US" sz="3200" b="1" u="sng" dirty="0" err="1" smtClean="0">
                <a:solidFill>
                  <a:srgbClr val="007C33"/>
                </a:solidFill>
                <a:latin typeface="Times New Roman"/>
                <a:cs typeface="Times New Roman"/>
                <a:sym typeface="Times New Roman"/>
              </a:rPr>
              <a:t>Kế</a:t>
            </a:r>
            <a:r>
              <a:rPr lang="en-US" sz="3200" b="1" u="sng" dirty="0" smtClean="0">
                <a:solidFill>
                  <a:srgbClr val="007C33"/>
                </a:solidFill>
                <a:latin typeface="Times New Roman"/>
                <a:cs typeface="Times New Roman"/>
                <a:sym typeface="Times New Roman"/>
              </a:rPr>
              <a:t> </a:t>
            </a:r>
            <a:r>
              <a:rPr lang="en-US" sz="3200" b="1" u="sng" dirty="0" err="1" smtClean="0">
                <a:solidFill>
                  <a:srgbClr val="007C33"/>
                </a:solidFill>
                <a:latin typeface="Times New Roman"/>
                <a:cs typeface="Times New Roman"/>
                <a:sym typeface="Times New Roman"/>
              </a:rPr>
              <a:t>Pipeling</a:t>
            </a:r>
            <a:endParaRPr sz="3200" u="sng" dirty="0">
              <a:solidFill>
                <a:srgbClr val="007C33"/>
              </a:solidFill>
            </a:endParaRPr>
          </a:p>
        </p:txBody>
      </p:sp>
      <p:pic>
        <p:nvPicPr>
          <p:cNvPr id="210" name="Google Shape;210;p3" descr="Khoa Kỹ Thuật Máy Tính - CE.UIT - Logo chính thức của khoa KTMT | Facebook"/>
          <p:cNvPicPr preferRelativeResize="0"/>
          <p:nvPr/>
        </p:nvPicPr>
        <p:blipFill rotWithShape="1">
          <a:blip r:embed="rId3">
            <a:alphaModFix/>
          </a:blip>
          <a:srcRect l="10817" t="14436" r="10066" b="24267"/>
          <a:stretch/>
        </p:blipFill>
        <p:spPr>
          <a:xfrm>
            <a:off x="10917817" y="253379"/>
            <a:ext cx="1036725" cy="806172"/>
          </a:xfrm>
          <a:prstGeom prst="rect">
            <a:avLst/>
          </a:prstGeom>
          <a:noFill/>
          <a:ln w="9525" cap="flat" cmpd="sng">
            <a:solidFill>
              <a:srgbClr val="00F967"/>
            </a:solidFill>
            <a:prstDash val="solid"/>
            <a:round/>
            <a:headEnd type="none" w="sm" len="sm"/>
            <a:tailEnd type="none" w="sm" len="sm"/>
          </a:ln>
          <a:effectLst>
            <a:outerShdw blurRad="50800" dist="38100" dir="2700000" algn="tl" rotWithShape="0">
              <a:srgbClr val="000000">
                <a:alpha val="40000"/>
              </a:srgbClr>
            </a:outerShdw>
          </a:effectLst>
        </p:spPr>
      </p:pic>
      <p:sp>
        <p:nvSpPr>
          <p:cNvPr id="211" name="Google Shape;211;p3"/>
          <p:cNvSpPr txBox="1"/>
          <p:nvPr/>
        </p:nvSpPr>
        <p:spPr>
          <a:xfrm>
            <a:off x="81268" y="6488539"/>
            <a:ext cx="3964951"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dirty="0">
                <a:solidFill>
                  <a:schemeClr val="dk1"/>
                </a:solidFill>
                <a:latin typeface="Century"/>
                <a:ea typeface="Century"/>
                <a:cs typeface="Century"/>
                <a:sym typeface="Century"/>
              </a:rPr>
              <a:t>Tuesday 5/11/2024 – ĐHQG TPHCM – UIT – KTMT</a:t>
            </a:r>
            <a:endParaRPr dirty="0"/>
          </a:p>
        </p:txBody>
      </p:sp>
      <p:sp>
        <p:nvSpPr>
          <p:cNvPr id="5" name="TextBox 4"/>
          <p:cNvSpPr txBox="1"/>
          <p:nvPr/>
        </p:nvSpPr>
        <p:spPr>
          <a:xfrm>
            <a:off x="9299449" y="1600200"/>
            <a:ext cx="2892551" cy="3970318"/>
          </a:xfrm>
          <a:prstGeom prst="rect">
            <a:avLst/>
          </a:prstGeom>
          <a:noFill/>
        </p:spPr>
        <p:txBody>
          <a:bodyPr wrap="square" rtlCol="0">
            <a:spAutoFit/>
          </a:bodyPr>
          <a:lstStyle/>
          <a:p>
            <a:r>
              <a:rPr lang="en-US" sz="1800" dirty="0" smtClean="0">
                <a:latin typeface="Times New Roman" panose="02020603050405020304" pitchFamily="18" charset="0"/>
                <a:cs typeface="Times New Roman" panose="02020603050405020304" pitchFamily="18" charset="0"/>
              </a:rPr>
              <a:t>Ý </a:t>
            </a:r>
            <a:r>
              <a:rPr lang="en-US" sz="1800" dirty="0" err="1" smtClean="0">
                <a:latin typeface="Times New Roman" panose="02020603050405020304" pitchFamily="18" charset="0"/>
                <a:cs typeface="Times New Roman" panose="02020603050405020304" pitchFamily="18" charset="0"/>
              </a:rPr>
              <a:t>tưởng</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thiết</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kế</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tối</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ưu</a:t>
            </a:r>
            <a:r>
              <a:rPr lang="en-US" sz="1800" dirty="0" smtClean="0">
                <a:latin typeface="Times New Roman" panose="02020603050405020304" pitchFamily="18" charset="0"/>
                <a:cs typeface="Times New Roman" panose="02020603050405020304" pitchFamily="18" charset="0"/>
              </a:rPr>
              <a:t> :</a:t>
            </a:r>
          </a:p>
          <a:p>
            <a:r>
              <a:rPr lang="en-US" sz="1800" dirty="0" err="1" smtClean="0">
                <a:latin typeface="Times New Roman" panose="02020603050405020304" pitchFamily="18" charset="0"/>
                <a:cs typeface="Times New Roman" panose="02020603050405020304" pitchFamily="18" charset="0"/>
              </a:rPr>
              <a:t>Thêm</a:t>
            </a:r>
            <a:r>
              <a:rPr lang="en-US" sz="1800" dirty="0" smtClean="0">
                <a:latin typeface="Times New Roman" panose="02020603050405020304" pitchFamily="18" charset="0"/>
                <a:cs typeface="Times New Roman" panose="02020603050405020304" pitchFamily="18" charset="0"/>
              </a:rPr>
              <a:t> 4 </a:t>
            </a:r>
            <a:r>
              <a:rPr lang="en-US" sz="1800" dirty="0" err="1" smtClean="0">
                <a:latin typeface="Times New Roman" panose="02020603050405020304" pitchFamily="18" charset="0"/>
                <a:cs typeface="Times New Roman" panose="02020603050405020304" pitchFamily="18" charset="0"/>
              </a:rPr>
              <a:t>khối</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mới</a:t>
            </a:r>
            <a:r>
              <a:rPr lang="en-US" sz="1800" dirty="0" smtClean="0">
                <a:latin typeface="Times New Roman" panose="02020603050405020304" pitchFamily="18" charset="0"/>
                <a:cs typeface="Times New Roman" panose="02020603050405020304" pitchFamily="18" charset="0"/>
              </a:rPr>
              <a:t>:</a:t>
            </a:r>
          </a:p>
          <a:p>
            <a:pPr marL="285750" indent="-285750">
              <a:buFont typeface="Arial" panose="020B0604020202020204" pitchFamily="34" charset="0"/>
              <a:buChar char="•"/>
            </a:pPr>
            <a:r>
              <a:rPr lang="en-US" sz="1800" dirty="0" err="1" smtClean="0">
                <a:latin typeface="Times New Roman" panose="02020603050405020304" pitchFamily="18" charset="0"/>
                <a:cs typeface="Times New Roman" panose="02020603050405020304" pitchFamily="18" charset="0"/>
              </a:rPr>
              <a:t>Khối</a:t>
            </a:r>
            <a:r>
              <a:rPr lang="en-US" sz="1800" dirty="0" smtClean="0">
                <a:latin typeface="Times New Roman" panose="02020603050405020304" pitchFamily="18" charset="0"/>
                <a:cs typeface="Times New Roman" panose="02020603050405020304" pitchFamily="18" charset="0"/>
              </a:rPr>
              <a:t> Stall Control Unit ( </a:t>
            </a:r>
            <a:r>
              <a:rPr lang="en-US" sz="1800" dirty="0" err="1" smtClean="0">
                <a:latin typeface="Times New Roman" panose="02020603050405020304" pitchFamily="18" charset="0"/>
                <a:cs typeface="Times New Roman" panose="02020603050405020304" pitchFamily="18" charset="0"/>
              </a:rPr>
              <a:t>Phát</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hiện</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xung</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đột</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dữ</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liệu</a:t>
            </a:r>
            <a:r>
              <a:rPr lang="en-US" sz="1800" dirty="0" smtClean="0">
                <a:latin typeface="Times New Roman" panose="02020603050405020304" pitchFamily="18" charset="0"/>
                <a:cs typeface="Times New Roman" panose="02020603050405020304" pitchFamily="18" charset="0"/>
              </a:rPr>
              <a:t>)</a:t>
            </a:r>
          </a:p>
          <a:p>
            <a:pPr marL="285750" indent="-285750">
              <a:buFont typeface="Arial" panose="020B0604020202020204" pitchFamily="34" charset="0"/>
              <a:buChar char="•"/>
            </a:pPr>
            <a:r>
              <a:rPr lang="en-US" sz="1800" dirty="0" err="1" smtClean="0">
                <a:latin typeface="Times New Roman" panose="02020603050405020304" pitchFamily="18" charset="0"/>
                <a:cs typeface="Times New Roman" panose="02020603050405020304" pitchFamily="18" charset="0"/>
              </a:rPr>
              <a:t>Khối</a:t>
            </a:r>
            <a:r>
              <a:rPr lang="en-US" sz="1800" dirty="0" smtClean="0">
                <a:latin typeface="Times New Roman" panose="02020603050405020304" pitchFamily="18" charset="0"/>
                <a:cs typeface="Times New Roman" panose="02020603050405020304" pitchFamily="18" charset="0"/>
              </a:rPr>
              <a:t> Forwarding Unit (</a:t>
            </a:r>
            <a:r>
              <a:rPr lang="en-US" sz="1800" dirty="0" err="1" smtClean="0">
                <a:latin typeface="Times New Roman" panose="02020603050405020304" pitchFamily="18" charset="0"/>
                <a:cs typeface="Times New Roman" panose="02020603050405020304" pitchFamily="18" charset="0"/>
              </a:rPr>
              <a:t>Xử</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lý</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xung</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đột</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dữ</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liệu</a:t>
            </a:r>
            <a:r>
              <a:rPr lang="en-US" sz="1800" dirty="0" smtClean="0">
                <a:latin typeface="Times New Roman" panose="02020603050405020304" pitchFamily="18" charset="0"/>
                <a:cs typeface="Times New Roman" panose="02020603050405020304" pitchFamily="18" charset="0"/>
              </a:rPr>
              <a:t>)</a:t>
            </a:r>
          </a:p>
          <a:p>
            <a:pPr marL="285750" indent="-285750">
              <a:buFont typeface="Arial" panose="020B0604020202020204" pitchFamily="34" charset="0"/>
              <a:buChar char="•"/>
            </a:pPr>
            <a:r>
              <a:rPr lang="en-US" sz="1800" dirty="0" err="1" smtClean="0">
                <a:latin typeface="Times New Roman" panose="02020603050405020304" pitchFamily="18" charset="0"/>
                <a:cs typeface="Times New Roman" panose="02020603050405020304" pitchFamily="18" charset="0"/>
              </a:rPr>
              <a:t>Khối</a:t>
            </a:r>
            <a:r>
              <a:rPr lang="en-US" sz="1800" dirty="0" smtClean="0">
                <a:latin typeface="Times New Roman" panose="02020603050405020304" pitchFamily="18" charset="0"/>
                <a:cs typeface="Times New Roman" panose="02020603050405020304" pitchFamily="18" charset="0"/>
              </a:rPr>
              <a:t> Flush Unit (</a:t>
            </a:r>
            <a:r>
              <a:rPr lang="en-US" sz="1800" dirty="0" err="1" smtClean="0">
                <a:latin typeface="Times New Roman" panose="02020603050405020304" pitchFamily="18" charset="0"/>
                <a:cs typeface="Times New Roman" panose="02020603050405020304" pitchFamily="18" charset="0"/>
              </a:rPr>
              <a:t>phát</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hiện</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xung</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đột</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điều</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khiển</a:t>
            </a:r>
            <a:r>
              <a:rPr lang="en-US" sz="1800" dirty="0" smtClean="0">
                <a:latin typeface="Times New Roman" panose="02020603050405020304" pitchFamily="18" charset="0"/>
                <a:cs typeface="Times New Roman" panose="02020603050405020304" pitchFamily="18" charset="0"/>
              </a:rPr>
              <a:t>)</a:t>
            </a:r>
          </a:p>
          <a:p>
            <a:pPr marL="285750" indent="-285750">
              <a:buFont typeface="Arial" panose="020B0604020202020204" pitchFamily="34" charset="0"/>
              <a:buChar char="•"/>
            </a:pPr>
            <a:r>
              <a:rPr lang="en-US" sz="1800" dirty="0" err="1" smtClean="0">
                <a:latin typeface="Times New Roman" panose="02020603050405020304" pitchFamily="18" charset="0"/>
                <a:cs typeface="Times New Roman" panose="02020603050405020304" pitchFamily="18" charset="0"/>
              </a:rPr>
              <a:t>Khối</a:t>
            </a:r>
            <a:r>
              <a:rPr lang="en-US" sz="1800" dirty="0" smtClean="0">
                <a:latin typeface="Times New Roman" panose="02020603050405020304" pitchFamily="18" charset="0"/>
                <a:cs typeface="Times New Roman" panose="02020603050405020304" pitchFamily="18" charset="0"/>
              </a:rPr>
              <a:t> Discard Instruction ( </a:t>
            </a:r>
            <a:r>
              <a:rPr lang="en-US" sz="1800" dirty="0" err="1" smtClean="0">
                <a:latin typeface="Times New Roman" panose="02020603050405020304" pitchFamily="18" charset="0"/>
                <a:cs typeface="Times New Roman" panose="02020603050405020304" pitchFamily="18" charset="0"/>
              </a:rPr>
              <a:t>Loại</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bỏ</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các</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lệnh</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trước</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lệnh</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nhảy</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nếu</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điều</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kiện</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nhảy</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đúng</a:t>
            </a:r>
            <a:r>
              <a:rPr lang="en-US" sz="1800" dirty="0" smtClean="0">
                <a:latin typeface="Times New Roman" panose="02020603050405020304" pitchFamily="18" charset="0"/>
                <a:cs typeface="Times New Roman" panose="02020603050405020304" pitchFamily="18" charset="0"/>
              </a:rPr>
              <a:t>)</a:t>
            </a:r>
          </a:p>
          <a:p>
            <a:endParaRPr lang="en-US" sz="1800" dirty="0">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4"/>
          <a:stretch>
            <a:fillRect/>
          </a:stretch>
        </p:blipFill>
        <p:spPr>
          <a:xfrm>
            <a:off x="246888" y="1126700"/>
            <a:ext cx="9052561" cy="5638838"/>
          </a:xfrm>
          <a:prstGeom prst="rect">
            <a:avLst/>
          </a:prstGeom>
        </p:spPr>
      </p:pic>
    </p:spTree>
    <p:extLst>
      <p:ext uri="{BB962C8B-B14F-4D97-AF65-F5344CB8AC3E}">
        <p14:creationId xmlns:p14="http://schemas.microsoft.com/office/powerpoint/2010/main" val="3329010742"/>
      </p:ext>
    </p:extLst>
  </p:cSld>
  <p:clrMapOvr>
    <a:masterClrMapping/>
  </p:clrMapOvr>
  <p:transition spd="med">
    <p:push/>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gradFill>
          <a:gsLst>
            <a:gs pos="0">
              <a:srgbClr val="FFFFFF">
                <a:alpha val="6666"/>
              </a:srgbClr>
            </a:gs>
            <a:gs pos="68000">
              <a:srgbClr val="FFFFFF">
                <a:alpha val="6666"/>
              </a:srgbClr>
            </a:gs>
            <a:gs pos="100000">
              <a:srgbClr val="80FFB5">
                <a:alpha val="46666"/>
              </a:srgbClr>
            </a:gs>
          </a:gsLst>
          <a:lin ang="16200000" scaled="0"/>
        </a:gradFill>
        <a:effectLst/>
      </p:bgPr>
    </p:bg>
    <p:spTree>
      <p:nvGrpSpPr>
        <p:cNvPr id="1" name="Shape 207"/>
        <p:cNvGrpSpPr/>
        <p:nvPr/>
      </p:nvGrpSpPr>
      <p:grpSpPr>
        <a:xfrm>
          <a:off x="0" y="0"/>
          <a:ext cx="0" cy="0"/>
          <a:chOff x="0" y="0"/>
          <a:chExt cx="0" cy="0"/>
        </a:xfrm>
      </p:grpSpPr>
      <p:sp>
        <p:nvSpPr>
          <p:cNvPr id="208" name="Google Shape;208;p3"/>
          <p:cNvSpPr txBox="1">
            <a:spLocks noGrp="1"/>
          </p:cNvSpPr>
          <p:nvPr>
            <p:ph type="title"/>
          </p:nvPr>
        </p:nvSpPr>
        <p:spPr>
          <a:xfrm>
            <a:off x="838200" y="309437"/>
            <a:ext cx="10515600" cy="694056"/>
          </a:xfrm>
          <a:prstGeom prst="rect">
            <a:avLst/>
          </a:prstGeom>
          <a:noFill/>
          <a:ln>
            <a:noFill/>
          </a:ln>
        </p:spPr>
        <p:txBody>
          <a:bodyPr spcFirstLastPara="1" wrap="square" lIns="91425" tIns="45700" rIns="91425" bIns="45700" anchor="ctr" anchorCtr="0">
            <a:normAutofit/>
          </a:bodyPr>
          <a:lstStyle/>
          <a:p>
            <a:pPr lvl="0">
              <a:buClr>
                <a:srgbClr val="007C33"/>
              </a:buClr>
              <a:buSzPct val="100000"/>
            </a:pPr>
            <a:r>
              <a:rPr lang="en-US" sz="3200" b="1" u="sng" dirty="0" err="1" smtClean="0">
                <a:solidFill>
                  <a:srgbClr val="007C33"/>
                </a:solidFill>
                <a:latin typeface="Times New Roman"/>
                <a:cs typeface="Times New Roman"/>
                <a:sym typeface="Times New Roman"/>
              </a:rPr>
              <a:t>Kết</a:t>
            </a:r>
            <a:r>
              <a:rPr lang="en-US" sz="3200" b="1" u="sng" dirty="0" smtClean="0">
                <a:solidFill>
                  <a:srgbClr val="007C33"/>
                </a:solidFill>
                <a:latin typeface="Times New Roman"/>
                <a:cs typeface="Times New Roman"/>
                <a:sym typeface="Times New Roman"/>
              </a:rPr>
              <a:t> </a:t>
            </a:r>
            <a:r>
              <a:rPr lang="en-US" sz="3200" b="1" u="sng" dirty="0" err="1" smtClean="0">
                <a:solidFill>
                  <a:srgbClr val="007C33"/>
                </a:solidFill>
                <a:latin typeface="Times New Roman"/>
                <a:cs typeface="Times New Roman"/>
                <a:sym typeface="Times New Roman"/>
              </a:rPr>
              <a:t>Quả</a:t>
            </a:r>
            <a:r>
              <a:rPr lang="en-US" sz="3200" b="1" u="sng" dirty="0" smtClean="0">
                <a:solidFill>
                  <a:srgbClr val="007C33"/>
                </a:solidFill>
                <a:latin typeface="Times New Roman"/>
                <a:cs typeface="Times New Roman"/>
                <a:sym typeface="Times New Roman"/>
              </a:rPr>
              <a:t> </a:t>
            </a:r>
            <a:r>
              <a:rPr lang="en-US" sz="3200" b="1" u="sng" dirty="0" err="1" smtClean="0">
                <a:solidFill>
                  <a:srgbClr val="007C33"/>
                </a:solidFill>
                <a:latin typeface="Times New Roman"/>
                <a:cs typeface="Times New Roman"/>
                <a:sym typeface="Times New Roman"/>
              </a:rPr>
              <a:t>Thực</a:t>
            </a:r>
            <a:r>
              <a:rPr lang="en-US" sz="3200" b="1" u="sng" dirty="0" smtClean="0">
                <a:solidFill>
                  <a:srgbClr val="007C33"/>
                </a:solidFill>
                <a:latin typeface="Times New Roman"/>
                <a:cs typeface="Times New Roman"/>
                <a:sym typeface="Times New Roman"/>
              </a:rPr>
              <a:t> </a:t>
            </a:r>
            <a:r>
              <a:rPr lang="en-US" sz="3200" b="1" u="sng" dirty="0" err="1" smtClean="0">
                <a:solidFill>
                  <a:srgbClr val="007C33"/>
                </a:solidFill>
                <a:latin typeface="Times New Roman"/>
                <a:cs typeface="Times New Roman"/>
                <a:sym typeface="Times New Roman"/>
              </a:rPr>
              <a:t>Thi</a:t>
            </a:r>
            <a:endParaRPr sz="3200" u="sng" dirty="0">
              <a:solidFill>
                <a:srgbClr val="007C33"/>
              </a:solidFill>
            </a:endParaRPr>
          </a:p>
        </p:txBody>
      </p:sp>
      <p:sp>
        <p:nvSpPr>
          <p:cNvPr id="209" name="Google Shape;209;p3"/>
          <p:cNvSpPr txBox="1">
            <a:spLocks noGrp="1"/>
          </p:cNvSpPr>
          <p:nvPr>
            <p:ph type="body" idx="1"/>
          </p:nvPr>
        </p:nvSpPr>
        <p:spPr>
          <a:xfrm>
            <a:off x="838200" y="1003494"/>
            <a:ext cx="8900160" cy="4962966"/>
          </a:xfrm>
          <a:prstGeom prst="rect">
            <a:avLst/>
          </a:prstGeom>
          <a:noFill/>
          <a:ln>
            <a:noFill/>
          </a:ln>
        </p:spPr>
        <p:txBody>
          <a:bodyPr spcFirstLastPara="1" wrap="square" lIns="91425" tIns="45700" rIns="91425" bIns="45700" numCol="1" anchor="t" anchorCtr="0">
            <a:normAutofit/>
          </a:bodyPr>
          <a:lstStyle/>
          <a:p>
            <a:pPr marL="133350" indent="0">
              <a:spcBef>
                <a:spcPts val="1100"/>
              </a:spcBef>
              <a:buSzPts val="2100"/>
              <a:buNone/>
            </a:pPr>
            <a:r>
              <a:rPr lang="en-US" sz="1800" b="1" dirty="0" err="1" smtClean="0">
                <a:latin typeface="Times New Roman"/>
                <a:ea typeface="Times New Roman"/>
                <a:cs typeface="Times New Roman"/>
                <a:sym typeface="Times New Roman"/>
              </a:rPr>
              <a:t>Thực</a:t>
            </a:r>
            <a:r>
              <a:rPr lang="en-US" sz="1800" b="1" dirty="0" smtClean="0">
                <a:latin typeface="Times New Roman"/>
                <a:ea typeface="Times New Roman"/>
                <a:cs typeface="Times New Roman"/>
                <a:sym typeface="Times New Roman"/>
              </a:rPr>
              <a:t> </a:t>
            </a:r>
            <a:r>
              <a:rPr lang="en-US" sz="1800" b="1" dirty="0" err="1" smtClean="0">
                <a:latin typeface="Times New Roman"/>
                <a:ea typeface="Times New Roman"/>
                <a:cs typeface="Times New Roman"/>
                <a:sym typeface="Times New Roman"/>
              </a:rPr>
              <a:t>thi</a:t>
            </a:r>
            <a:r>
              <a:rPr lang="en-US" sz="1800" b="1" dirty="0" smtClean="0">
                <a:latin typeface="Times New Roman"/>
                <a:ea typeface="Times New Roman"/>
                <a:cs typeface="Times New Roman"/>
                <a:sym typeface="Times New Roman"/>
              </a:rPr>
              <a:t> </a:t>
            </a:r>
            <a:r>
              <a:rPr lang="en-US" sz="1800" b="1" dirty="0" err="1" smtClean="0">
                <a:latin typeface="Times New Roman"/>
                <a:ea typeface="Times New Roman"/>
                <a:cs typeface="Times New Roman"/>
                <a:sym typeface="Times New Roman"/>
              </a:rPr>
              <a:t>chương</a:t>
            </a:r>
            <a:r>
              <a:rPr lang="en-US" sz="1800" b="1" dirty="0" smtClean="0">
                <a:latin typeface="Times New Roman"/>
                <a:ea typeface="Times New Roman"/>
                <a:cs typeface="Times New Roman"/>
                <a:sym typeface="Times New Roman"/>
              </a:rPr>
              <a:t> </a:t>
            </a:r>
            <a:r>
              <a:rPr lang="en-US" sz="1800" b="1" dirty="0" err="1" smtClean="0">
                <a:latin typeface="Times New Roman"/>
                <a:ea typeface="Times New Roman"/>
                <a:cs typeface="Times New Roman"/>
                <a:sym typeface="Times New Roman"/>
              </a:rPr>
              <a:t>trình</a:t>
            </a:r>
            <a:r>
              <a:rPr lang="en-US" sz="1800" b="1" dirty="0" smtClean="0">
                <a:latin typeface="Times New Roman"/>
                <a:ea typeface="Times New Roman"/>
                <a:cs typeface="Times New Roman"/>
                <a:sym typeface="Times New Roman"/>
              </a:rPr>
              <a:t> </a:t>
            </a:r>
            <a:r>
              <a:rPr lang="en-US" sz="1800" b="1" dirty="0" err="1" smtClean="0">
                <a:latin typeface="Times New Roman"/>
                <a:ea typeface="Times New Roman"/>
                <a:cs typeface="Times New Roman"/>
                <a:sym typeface="Times New Roman"/>
              </a:rPr>
              <a:t>tính</a:t>
            </a:r>
            <a:r>
              <a:rPr lang="en-US" sz="1800" b="1" dirty="0" smtClean="0">
                <a:latin typeface="Times New Roman"/>
                <a:ea typeface="Times New Roman"/>
                <a:cs typeface="Times New Roman"/>
                <a:sym typeface="Times New Roman"/>
              </a:rPr>
              <a:t> </a:t>
            </a:r>
            <a:r>
              <a:rPr lang="en-US" sz="1800" b="1" dirty="0" err="1" smtClean="0">
                <a:latin typeface="Times New Roman"/>
                <a:ea typeface="Times New Roman"/>
                <a:cs typeface="Times New Roman"/>
                <a:sym typeface="Times New Roman"/>
              </a:rPr>
              <a:t>tổng</a:t>
            </a:r>
            <a:r>
              <a:rPr lang="en-US" sz="1800" b="1" dirty="0" smtClean="0">
                <a:latin typeface="Times New Roman"/>
                <a:ea typeface="Times New Roman"/>
                <a:cs typeface="Times New Roman"/>
                <a:sym typeface="Times New Roman"/>
              </a:rPr>
              <a:t> </a:t>
            </a:r>
            <a:r>
              <a:rPr lang="en-US" sz="1800" b="1" dirty="0" err="1" smtClean="0">
                <a:latin typeface="Times New Roman"/>
                <a:ea typeface="Times New Roman"/>
                <a:cs typeface="Times New Roman"/>
                <a:sym typeface="Times New Roman"/>
              </a:rPr>
              <a:t>từ</a:t>
            </a:r>
            <a:r>
              <a:rPr lang="en-US" sz="1800" b="1" dirty="0" smtClean="0">
                <a:latin typeface="Times New Roman"/>
                <a:ea typeface="Times New Roman"/>
                <a:cs typeface="Times New Roman"/>
                <a:sym typeface="Times New Roman"/>
              </a:rPr>
              <a:t> 1 </a:t>
            </a:r>
            <a:r>
              <a:rPr lang="en-US" sz="1800" b="1" dirty="0" err="1" smtClean="0">
                <a:latin typeface="Times New Roman"/>
                <a:ea typeface="Times New Roman"/>
                <a:cs typeface="Times New Roman"/>
                <a:sym typeface="Times New Roman"/>
              </a:rPr>
              <a:t>đến</a:t>
            </a:r>
            <a:r>
              <a:rPr lang="en-US" sz="1800" b="1" dirty="0" smtClean="0">
                <a:latin typeface="Times New Roman"/>
                <a:ea typeface="Times New Roman"/>
                <a:cs typeface="Times New Roman"/>
                <a:sym typeface="Times New Roman"/>
              </a:rPr>
              <a:t> n (pipeline)</a:t>
            </a:r>
          </a:p>
          <a:p>
            <a:pPr marL="133350" indent="0">
              <a:spcBef>
                <a:spcPts val="1100"/>
              </a:spcBef>
              <a:buSzPts val="2100"/>
              <a:buNone/>
            </a:pPr>
            <a:r>
              <a:rPr lang="en-US" sz="1800" b="1" dirty="0" err="1">
                <a:latin typeface="Times New Roman"/>
                <a:ea typeface="Times New Roman"/>
                <a:cs typeface="Times New Roman"/>
                <a:sym typeface="Times New Roman"/>
              </a:rPr>
              <a:t>addi</a:t>
            </a:r>
            <a:r>
              <a:rPr lang="en-US" sz="1800" b="1" dirty="0">
                <a:latin typeface="Times New Roman"/>
                <a:ea typeface="Times New Roman"/>
                <a:cs typeface="Times New Roman"/>
                <a:sym typeface="Times New Roman"/>
              </a:rPr>
              <a:t> $t1,$</a:t>
            </a:r>
            <a:r>
              <a:rPr lang="en-US" sz="1800" b="1" dirty="0" smtClean="0">
                <a:latin typeface="Times New Roman"/>
                <a:ea typeface="Times New Roman"/>
                <a:cs typeface="Times New Roman"/>
                <a:sym typeface="Times New Roman"/>
              </a:rPr>
              <a:t>zero,100</a:t>
            </a:r>
            <a:endParaRPr lang="en-US" sz="1800" b="1" dirty="0">
              <a:latin typeface="Times New Roman"/>
              <a:ea typeface="Times New Roman"/>
              <a:cs typeface="Times New Roman"/>
              <a:sym typeface="Times New Roman"/>
            </a:endParaRPr>
          </a:p>
          <a:p>
            <a:pPr marL="133350" indent="0">
              <a:spcBef>
                <a:spcPts val="1100"/>
              </a:spcBef>
              <a:buSzPts val="2100"/>
              <a:buNone/>
            </a:pPr>
            <a:r>
              <a:rPr lang="en-US" sz="1800" b="1" dirty="0" err="1">
                <a:latin typeface="Times New Roman"/>
                <a:ea typeface="Times New Roman"/>
                <a:cs typeface="Times New Roman"/>
                <a:sym typeface="Times New Roman"/>
              </a:rPr>
              <a:t>addi</a:t>
            </a:r>
            <a:r>
              <a:rPr lang="en-US" sz="1800" b="1" dirty="0">
                <a:latin typeface="Times New Roman"/>
                <a:ea typeface="Times New Roman"/>
                <a:cs typeface="Times New Roman"/>
                <a:sym typeface="Times New Roman"/>
              </a:rPr>
              <a:t> $t2, $t2,0		</a:t>
            </a:r>
          </a:p>
          <a:p>
            <a:pPr marL="133350" indent="0">
              <a:spcBef>
                <a:spcPts val="1100"/>
              </a:spcBef>
              <a:buSzPts val="2100"/>
              <a:buNone/>
            </a:pPr>
            <a:r>
              <a:rPr lang="en-US" sz="1800" b="1" dirty="0" err="1">
                <a:latin typeface="Times New Roman"/>
                <a:ea typeface="Times New Roman"/>
                <a:cs typeface="Times New Roman"/>
                <a:sym typeface="Times New Roman"/>
              </a:rPr>
              <a:t>addi</a:t>
            </a:r>
            <a:r>
              <a:rPr lang="en-US" sz="1800" b="1" dirty="0">
                <a:latin typeface="Times New Roman"/>
                <a:ea typeface="Times New Roman"/>
                <a:cs typeface="Times New Roman"/>
                <a:sym typeface="Times New Roman"/>
              </a:rPr>
              <a:t> $t3,$t3,0		</a:t>
            </a:r>
          </a:p>
          <a:p>
            <a:pPr marL="133350" indent="0">
              <a:spcBef>
                <a:spcPts val="1100"/>
              </a:spcBef>
              <a:buSzPts val="2100"/>
              <a:buNone/>
            </a:pPr>
            <a:r>
              <a:rPr lang="en-US" sz="1800" b="1" dirty="0">
                <a:latin typeface="Times New Roman"/>
                <a:ea typeface="Times New Roman"/>
                <a:cs typeface="Times New Roman"/>
                <a:sym typeface="Times New Roman"/>
              </a:rPr>
              <a:t>loop:</a:t>
            </a:r>
          </a:p>
          <a:p>
            <a:pPr marL="133350" indent="0">
              <a:spcBef>
                <a:spcPts val="1100"/>
              </a:spcBef>
              <a:buSzPts val="2100"/>
              <a:buNone/>
            </a:pPr>
            <a:r>
              <a:rPr lang="en-US" sz="1800" b="1" dirty="0" err="1">
                <a:latin typeface="Times New Roman"/>
                <a:ea typeface="Times New Roman"/>
                <a:cs typeface="Times New Roman"/>
                <a:sym typeface="Times New Roman"/>
              </a:rPr>
              <a:t>addi</a:t>
            </a:r>
            <a:r>
              <a:rPr lang="en-US" sz="1800" b="1" dirty="0">
                <a:latin typeface="Times New Roman"/>
                <a:ea typeface="Times New Roman"/>
                <a:cs typeface="Times New Roman"/>
                <a:sym typeface="Times New Roman"/>
              </a:rPr>
              <a:t> $t2,$t2,1</a:t>
            </a:r>
          </a:p>
          <a:p>
            <a:pPr marL="133350" indent="0">
              <a:spcBef>
                <a:spcPts val="1100"/>
              </a:spcBef>
              <a:buSzPts val="2100"/>
              <a:buNone/>
            </a:pPr>
            <a:r>
              <a:rPr lang="en-US" sz="1800" b="1" dirty="0">
                <a:latin typeface="Times New Roman"/>
                <a:ea typeface="Times New Roman"/>
                <a:cs typeface="Times New Roman"/>
                <a:sym typeface="Times New Roman"/>
              </a:rPr>
              <a:t>add $t3,$t3,$t2</a:t>
            </a:r>
          </a:p>
          <a:p>
            <a:pPr marL="133350" indent="0">
              <a:spcBef>
                <a:spcPts val="1100"/>
              </a:spcBef>
              <a:buSzPts val="2100"/>
              <a:buNone/>
            </a:pPr>
            <a:r>
              <a:rPr lang="en-US" sz="1800" b="1" dirty="0" err="1">
                <a:latin typeface="Times New Roman"/>
                <a:ea typeface="Times New Roman"/>
                <a:cs typeface="Times New Roman"/>
                <a:sym typeface="Times New Roman"/>
              </a:rPr>
              <a:t>bne</a:t>
            </a:r>
            <a:r>
              <a:rPr lang="en-US" sz="1800" b="1" dirty="0">
                <a:latin typeface="Times New Roman"/>
                <a:ea typeface="Times New Roman"/>
                <a:cs typeface="Times New Roman"/>
                <a:sym typeface="Times New Roman"/>
              </a:rPr>
              <a:t> $t2</a:t>
            </a:r>
            <a:r>
              <a:rPr lang="en-US" sz="1800" b="1">
                <a:latin typeface="Times New Roman"/>
                <a:ea typeface="Times New Roman"/>
                <a:cs typeface="Times New Roman"/>
                <a:sym typeface="Times New Roman"/>
              </a:rPr>
              <a:t>,$</a:t>
            </a:r>
            <a:r>
              <a:rPr lang="en-US" sz="1800" b="1" smtClean="0">
                <a:latin typeface="Times New Roman"/>
                <a:ea typeface="Times New Roman"/>
                <a:cs typeface="Times New Roman"/>
                <a:sym typeface="Times New Roman"/>
              </a:rPr>
              <a:t>t1,loop</a:t>
            </a:r>
            <a:endParaRPr lang="en-US" sz="1800" b="1" dirty="0">
              <a:latin typeface="Times New Roman"/>
              <a:ea typeface="Times New Roman"/>
              <a:cs typeface="Times New Roman"/>
              <a:sym typeface="Times New Roman"/>
            </a:endParaRPr>
          </a:p>
        </p:txBody>
      </p:sp>
      <p:pic>
        <p:nvPicPr>
          <p:cNvPr id="210" name="Google Shape;210;p3" descr="Khoa Kỹ Thuật Máy Tính - CE.UIT - Logo chính thức của khoa KTMT | Facebook"/>
          <p:cNvPicPr preferRelativeResize="0"/>
          <p:nvPr/>
        </p:nvPicPr>
        <p:blipFill rotWithShape="1">
          <a:blip r:embed="rId3">
            <a:alphaModFix/>
          </a:blip>
          <a:srcRect l="10817" t="14436" r="10066" b="24267"/>
          <a:stretch/>
        </p:blipFill>
        <p:spPr>
          <a:xfrm>
            <a:off x="10917817" y="253379"/>
            <a:ext cx="1036725" cy="806172"/>
          </a:xfrm>
          <a:prstGeom prst="rect">
            <a:avLst/>
          </a:prstGeom>
          <a:noFill/>
          <a:ln w="9525" cap="flat" cmpd="sng">
            <a:solidFill>
              <a:srgbClr val="00F967"/>
            </a:solidFill>
            <a:prstDash val="solid"/>
            <a:round/>
            <a:headEnd type="none" w="sm" len="sm"/>
            <a:tailEnd type="none" w="sm" len="sm"/>
          </a:ln>
          <a:effectLst>
            <a:outerShdw blurRad="50800" dist="38100" dir="2700000" algn="tl" rotWithShape="0">
              <a:srgbClr val="000000">
                <a:alpha val="40000"/>
              </a:srgbClr>
            </a:outerShdw>
          </a:effectLst>
        </p:spPr>
      </p:pic>
      <p:sp>
        <p:nvSpPr>
          <p:cNvPr id="211" name="Google Shape;211;p3"/>
          <p:cNvSpPr txBox="1"/>
          <p:nvPr/>
        </p:nvSpPr>
        <p:spPr>
          <a:xfrm>
            <a:off x="81268" y="6488539"/>
            <a:ext cx="3964951"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dirty="0">
                <a:solidFill>
                  <a:schemeClr val="dk1"/>
                </a:solidFill>
                <a:latin typeface="Century"/>
                <a:ea typeface="Century"/>
                <a:cs typeface="Century"/>
                <a:sym typeface="Century"/>
              </a:rPr>
              <a:t>Tuesday 5/11/2024 – ĐHQG TPHCM – UIT – KTMT</a:t>
            </a:r>
            <a:endParaRPr dirty="0"/>
          </a:p>
        </p:txBody>
      </p:sp>
      <p:sp>
        <p:nvSpPr>
          <p:cNvPr id="5" name="Oval 4"/>
          <p:cNvSpPr/>
          <p:nvPr/>
        </p:nvSpPr>
        <p:spPr>
          <a:xfrm>
            <a:off x="6925056" y="2048552"/>
            <a:ext cx="2709672" cy="3177648"/>
          </a:xfrm>
          <a:prstGeom prst="ellipse">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800" dirty="0" smtClean="0">
                <a:latin typeface="Times New Roman" panose="02020603050405020304" pitchFamily="18" charset="0"/>
                <a:cs typeface="Times New Roman" panose="02020603050405020304" pitchFamily="18" charset="0"/>
              </a:rPr>
              <a:t>)</a:t>
            </a:r>
            <a:endParaRPr lang="en-US"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65559192"/>
      </p:ext>
    </p:extLst>
  </p:cSld>
  <p:clrMapOvr>
    <a:masterClrMapping/>
  </p:clrMapOvr>
  <p:transition spd="med">
    <p:push/>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gradFill>
          <a:gsLst>
            <a:gs pos="0">
              <a:srgbClr val="FFFFFF">
                <a:alpha val="6666"/>
              </a:srgbClr>
            </a:gs>
            <a:gs pos="68000">
              <a:srgbClr val="FFFFFF">
                <a:alpha val="6666"/>
              </a:srgbClr>
            </a:gs>
            <a:gs pos="100000">
              <a:srgbClr val="80FFB5">
                <a:alpha val="46666"/>
              </a:srgbClr>
            </a:gs>
          </a:gsLst>
          <a:lin ang="16200000" scaled="0"/>
        </a:gradFill>
        <a:effectLst/>
      </p:bgPr>
    </p:bg>
    <p:spTree>
      <p:nvGrpSpPr>
        <p:cNvPr id="1" name="Shape 207"/>
        <p:cNvGrpSpPr/>
        <p:nvPr/>
      </p:nvGrpSpPr>
      <p:grpSpPr>
        <a:xfrm>
          <a:off x="0" y="0"/>
          <a:ext cx="0" cy="0"/>
          <a:chOff x="0" y="0"/>
          <a:chExt cx="0" cy="0"/>
        </a:xfrm>
      </p:grpSpPr>
      <p:sp>
        <p:nvSpPr>
          <p:cNvPr id="208" name="Google Shape;208;p3"/>
          <p:cNvSpPr txBox="1">
            <a:spLocks noGrp="1"/>
          </p:cNvSpPr>
          <p:nvPr>
            <p:ph type="title"/>
          </p:nvPr>
        </p:nvSpPr>
        <p:spPr>
          <a:xfrm>
            <a:off x="838200" y="309437"/>
            <a:ext cx="10515600" cy="694056"/>
          </a:xfrm>
          <a:prstGeom prst="rect">
            <a:avLst/>
          </a:prstGeom>
          <a:noFill/>
          <a:ln>
            <a:noFill/>
          </a:ln>
        </p:spPr>
        <p:txBody>
          <a:bodyPr spcFirstLastPara="1" wrap="square" lIns="91425" tIns="45700" rIns="91425" bIns="45700" anchor="ctr" anchorCtr="0">
            <a:normAutofit/>
          </a:bodyPr>
          <a:lstStyle/>
          <a:p>
            <a:pPr lvl="0">
              <a:buClr>
                <a:srgbClr val="007C33"/>
              </a:buClr>
              <a:buSzPct val="100000"/>
            </a:pPr>
            <a:r>
              <a:rPr lang="en-US" sz="3200" b="1" u="sng" dirty="0" err="1" smtClean="0">
                <a:solidFill>
                  <a:srgbClr val="007C33"/>
                </a:solidFill>
                <a:latin typeface="Times New Roman"/>
                <a:cs typeface="Times New Roman"/>
                <a:sym typeface="Times New Roman"/>
              </a:rPr>
              <a:t>Kết</a:t>
            </a:r>
            <a:r>
              <a:rPr lang="en-US" sz="3200" b="1" u="sng" dirty="0" smtClean="0">
                <a:solidFill>
                  <a:srgbClr val="007C33"/>
                </a:solidFill>
                <a:latin typeface="Times New Roman"/>
                <a:cs typeface="Times New Roman"/>
                <a:sym typeface="Times New Roman"/>
              </a:rPr>
              <a:t> </a:t>
            </a:r>
            <a:r>
              <a:rPr lang="en-US" sz="3200" b="1" u="sng" dirty="0" err="1" smtClean="0">
                <a:solidFill>
                  <a:srgbClr val="007C33"/>
                </a:solidFill>
                <a:latin typeface="Times New Roman"/>
                <a:cs typeface="Times New Roman"/>
                <a:sym typeface="Times New Roman"/>
              </a:rPr>
              <a:t>Quả</a:t>
            </a:r>
            <a:r>
              <a:rPr lang="en-US" sz="3200" b="1" u="sng" dirty="0" smtClean="0">
                <a:solidFill>
                  <a:srgbClr val="007C33"/>
                </a:solidFill>
                <a:latin typeface="Times New Roman"/>
                <a:cs typeface="Times New Roman"/>
                <a:sym typeface="Times New Roman"/>
              </a:rPr>
              <a:t> </a:t>
            </a:r>
            <a:r>
              <a:rPr lang="en-US" sz="3200" b="1" u="sng" dirty="0" err="1" smtClean="0">
                <a:solidFill>
                  <a:srgbClr val="007C33"/>
                </a:solidFill>
                <a:latin typeface="Times New Roman"/>
                <a:cs typeface="Times New Roman"/>
                <a:sym typeface="Times New Roman"/>
              </a:rPr>
              <a:t>Thực</a:t>
            </a:r>
            <a:r>
              <a:rPr lang="en-US" sz="3200" b="1" u="sng" dirty="0" smtClean="0">
                <a:solidFill>
                  <a:srgbClr val="007C33"/>
                </a:solidFill>
                <a:latin typeface="Times New Roman"/>
                <a:cs typeface="Times New Roman"/>
                <a:sym typeface="Times New Roman"/>
              </a:rPr>
              <a:t> </a:t>
            </a:r>
            <a:r>
              <a:rPr lang="en-US" sz="3200" b="1" u="sng" dirty="0" err="1" smtClean="0">
                <a:solidFill>
                  <a:srgbClr val="007C33"/>
                </a:solidFill>
                <a:latin typeface="Times New Roman"/>
                <a:cs typeface="Times New Roman"/>
                <a:sym typeface="Times New Roman"/>
              </a:rPr>
              <a:t>Thi</a:t>
            </a:r>
            <a:endParaRPr sz="3200" u="sng" dirty="0">
              <a:solidFill>
                <a:srgbClr val="007C33"/>
              </a:solidFill>
            </a:endParaRPr>
          </a:p>
        </p:txBody>
      </p:sp>
      <p:pic>
        <p:nvPicPr>
          <p:cNvPr id="210" name="Google Shape;210;p3" descr="Khoa Kỹ Thuật Máy Tính - CE.UIT - Logo chính thức của khoa KTMT | Facebook"/>
          <p:cNvPicPr preferRelativeResize="0"/>
          <p:nvPr/>
        </p:nvPicPr>
        <p:blipFill rotWithShape="1">
          <a:blip r:embed="rId3">
            <a:alphaModFix/>
          </a:blip>
          <a:srcRect l="10817" t="14436" r="10066" b="24267"/>
          <a:stretch/>
        </p:blipFill>
        <p:spPr>
          <a:xfrm>
            <a:off x="10917817" y="253379"/>
            <a:ext cx="1036725" cy="806172"/>
          </a:xfrm>
          <a:prstGeom prst="rect">
            <a:avLst/>
          </a:prstGeom>
          <a:noFill/>
          <a:ln w="9525" cap="flat" cmpd="sng">
            <a:solidFill>
              <a:srgbClr val="00F967"/>
            </a:solidFill>
            <a:prstDash val="solid"/>
            <a:round/>
            <a:headEnd type="none" w="sm" len="sm"/>
            <a:tailEnd type="none" w="sm" len="sm"/>
          </a:ln>
          <a:effectLst>
            <a:outerShdw blurRad="50800" dist="38100" dir="2700000" algn="tl" rotWithShape="0">
              <a:srgbClr val="000000">
                <a:alpha val="40000"/>
              </a:srgbClr>
            </a:outerShdw>
          </a:effectLst>
        </p:spPr>
      </p:pic>
      <p:sp>
        <p:nvSpPr>
          <p:cNvPr id="211" name="Google Shape;211;p3"/>
          <p:cNvSpPr txBox="1"/>
          <p:nvPr/>
        </p:nvSpPr>
        <p:spPr>
          <a:xfrm>
            <a:off x="81268" y="6488539"/>
            <a:ext cx="3964951"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dirty="0">
                <a:solidFill>
                  <a:schemeClr val="dk1"/>
                </a:solidFill>
                <a:latin typeface="Century"/>
                <a:ea typeface="Century"/>
                <a:cs typeface="Century"/>
                <a:sym typeface="Century"/>
              </a:rPr>
              <a:t>Tuesday 5/11/2024 – ĐHQG TPHCM – UIT – KTMT</a:t>
            </a:r>
            <a:endParaRPr dirty="0"/>
          </a:p>
        </p:txBody>
      </p:sp>
      <p:sp>
        <p:nvSpPr>
          <p:cNvPr id="5" name="Oval 4"/>
          <p:cNvSpPr/>
          <p:nvPr/>
        </p:nvSpPr>
        <p:spPr>
          <a:xfrm>
            <a:off x="6925056" y="2048552"/>
            <a:ext cx="2709672" cy="3177648"/>
          </a:xfrm>
          <a:prstGeom prst="ellipse">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800" dirty="0" smtClean="0">
                <a:latin typeface="Times New Roman" panose="02020603050405020304" pitchFamily="18" charset="0"/>
                <a:cs typeface="Times New Roman" panose="02020603050405020304" pitchFamily="18" charset="0"/>
              </a:rPr>
              <a:t>)</a:t>
            </a:r>
            <a:endParaRPr lang="en-US" sz="1800"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4"/>
          <a:stretch>
            <a:fillRect/>
          </a:stretch>
        </p:blipFill>
        <p:spPr>
          <a:xfrm>
            <a:off x="838199" y="902398"/>
            <a:ext cx="10198609" cy="5499921"/>
          </a:xfrm>
          <a:prstGeom prst="rect">
            <a:avLst/>
          </a:prstGeom>
        </p:spPr>
      </p:pic>
    </p:spTree>
    <p:extLst>
      <p:ext uri="{BB962C8B-B14F-4D97-AF65-F5344CB8AC3E}">
        <p14:creationId xmlns:p14="http://schemas.microsoft.com/office/powerpoint/2010/main" val="2518943200"/>
      </p:ext>
    </p:extLst>
  </p:cSld>
  <p:clrMapOvr>
    <a:masterClrMapping/>
  </p:clrMapOvr>
  <p:transition spd="med">
    <p:push/>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MasterSp="0">
  <p:cSld>
    <p:bg>
      <p:bgPr>
        <a:gradFill>
          <a:gsLst>
            <a:gs pos="0">
              <a:srgbClr val="FFFFFF">
                <a:alpha val="7843"/>
              </a:srgbClr>
            </a:gs>
            <a:gs pos="52000">
              <a:srgbClr val="FFFFFF">
                <a:alpha val="7843"/>
              </a:srgbClr>
            </a:gs>
            <a:gs pos="100000">
              <a:srgbClr val="5DFFA0">
                <a:alpha val="14901"/>
              </a:srgbClr>
            </a:gs>
          </a:gsLst>
          <a:lin ang="10800000" scaled="0"/>
        </a:gradFill>
        <a:effectLst/>
      </p:bgPr>
    </p:bg>
    <p:spTree>
      <p:nvGrpSpPr>
        <p:cNvPr id="1" name="Shape 187"/>
        <p:cNvGrpSpPr/>
        <p:nvPr/>
      </p:nvGrpSpPr>
      <p:grpSpPr>
        <a:xfrm>
          <a:off x="0" y="0"/>
          <a:ext cx="0" cy="0"/>
          <a:chOff x="0" y="0"/>
          <a:chExt cx="0" cy="0"/>
        </a:xfrm>
      </p:grpSpPr>
      <p:sp>
        <p:nvSpPr>
          <p:cNvPr id="188" name="Google Shape;188;p2"/>
          <p:cNvSpPr/>
          <p:nvPr/>
        </p:nvSpPr>
        <p:spPr>
          <a:xfrm>
            <a:off x="0" y="-25983"/>
            <a:ext cx="12192000" cy="6858000"/>
          </a:xfrm>
          <a:prstGeom prst="rect">
            <a:avLst/>
          </a:prstGeom>
          <a:gradFill>
            <a:gsLst>
              <a:gs pos="0">
                <a:srgbClr val="FFFFFF">
                  <a:alpha val="7843"/>
                </a:srgbClr>
              </a:gs>
              <a:gs pos="52000">
                <a:srgbClr val="FFFFFF">
                  <a:alpha val="7843"/>
                </a:srgbClr>
              </a:gs>
              <a:gs pos="100000">
                <a:srgbClr val="5DFFA0">
                  <a:alpha val="14901"/>
                </a:srgbClr>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89" name="Google Shape;189;p2"/>
          <p:cNvSpPr/>
          <p:nvPr/>
        </p:nvSpPr>
        <p:spPr>
          <a:xfrm>
            <a:off x="845448" y="447277"/>
            <a:ext cx="3294813" cy="5911481"/>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90" name="Google Shape;190;p2"/>
          <p:cNvSpPr/>
          <p:nvPr/>
        </p:nvSpPr>
        <p:spPr>
          <a:xfrm>
            <a:off x="849940" y="438890"/>
            <a:ext cx="3294813" cy="5911481"/>
          </a:xfrm>
          <a:prstGeom prst="rect">
            <a:avLst/>
          </a:prstGeom>
          <a:solidFill>
            <a:schemeClr val="accent3">
              <a:alpha val="20000"/>
            </a:schemeClr>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91" name="Google Shape;191;p2"/>
          <p:cNvSpPr/>
          <p:nvPr/>
        </p:nvSpPr>
        <p:spPr>
          <a:xfrm>
            <a:off x="743787" y="308343"/>
            <a:ext cx="3294813" cy="5911481"/>
          </a:xfrm>
          <a:prstGeom prst="rect">
            <a:avLst/>
          </a:prstGeom>
          <a:gradFill>
            <a:gsLst>
              <a:gs pos="0">
                <a:srgbClr val="FFFFFF">
                  <a:alpha val="7843"/>
                </a:srgbClr>
              </a:gs>
              <a:gs pos="52000">
                <a:srgbClr val="FFFFFF">
                  <a:alpha val="7843"/>
                </a:srgbClr>
              </a:gs>
              <a:gs pos="100000">
                <a:srgbClr val="5DFFA0">
                  <a:alpha val="14901"/>
                </a:srgbClr>
              </a:gs>
            </a:gsLst>
            <a:lin ang="10800000" scaled="0"/>
          </a:gra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92" name="Google Shape;192;p2"/>
          <p:cNvSpPr/>
          <p:nvPr/>
        </p:nvSpPr>
        <p:spPr>
          <a:xfrm>
            <a:off x="327841" y="499242"/>
            <a:ext cx="914565" cy="914565"/>
          </a:xfrm>
          <a:custGeom>
            <a:avLst/>
            <a:gdLst/>
            <a:ahLst/>
            <a:cxnLst/>
            <a:rect l="l" t="t" r="r" b="b"/>
            <a:pathLst>
              <a:path w="807148" h="807148" extrusionOk="0">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93" name="Google Shape;193;p2"/>
          <p:cNvSpPr/>
          <p:nvPr/>
        </p:nvSpPr>
        <p:spPr>
          <a:xfrm>
            <a:off x="327841" y="499242"/>
            <a:ext cx="914565" cy="914565"/>
          </a:xfrm>
          <a:custGeom>
            <a:avLst/>
            <a:gdLst/>
            <a:ahLst/>
            <a:cxnLst/>
            <a:rect l="l" t="t" r="r" b="b"/>
            <a:pathLst>
              <a:path w="807148" h="807148" extrusionOk="0">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1">
              <a:alpha val="20000"/>
            </a:schemeClr>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94" name="Google Shape;194;p2"/>
          <p:cNvSpPr txBox="1">
            <a:spLocks noGrp="1"/>
          </p:cNvSpPr>
          <p:nvPr>
            <p:ph type="title"/>
          </p:nvPr>
        </p:nvSpPr>
        <p:spPr>
          <a:xfrm>
            <a:off x="944353" y="1145024"/>
            <a:ext cx="3105985" cy="4238118"/>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Times New Roman"/>
              <a:buNone/>
            </a:pPr>
            <a:r>
              <a:rPr lang="en-US" b="1" u="sng" dirty="0">
                <a:latin typeface="Times New Roman"/>
                <a:ea typeface="Times New Roman"/>
                <a:cs typeface="Times New Roman"/>
                <a:sym typeface="Times New Roman"/>
              </a:rPr>
              <a:t>NỘI </a:t>
            </a:r>
            <a:r>
              <a:rPr lang="en-US" b="1" u="sng" dirty="0" smtClean="0">
                <a:latin typeface="Times New Roman"/>
                <a:ea typeface="Times New Roman"/>
                <a:cs typeface="Times New Roman"/>
                <a:sym typeface="Times New Roman"/>
              </a:rPr>
              <a:t>DUNG ĐỀ TÀI</a:t>
            </a:r>
            <a:endParaRPr b="1" u="sng" dirty="0"/>
          </a:p>
        </p:txBody>
      </p:sp>
      <p:grpSp>
        <p:nvGrpSpPr>
          <p:cNvPr id="195" name="Google Shape;195;p2"/>
          <p:cNvGrpSpPr/>
          <p:nvPr/>
        </p:nvGrpSpPr>
        <p:grpSpPr>
          <a:xfrm>
            <a:off x="4595968" y="262622"/>
            <a:ext cx="6757268" cy="5191640"/>
            <a:chOff x="-380673" y="3126510"/>
            <a:chExt cx="6757268" cy="2479112"/>
          </a:xfrm>
        </p:grpSpPr>
        <p:sp>
          <p:nvSpPr>
            <p:cNvPr id="200" name="Google Shape;200;p2"/>
            <p:cNvSpPr/>
            <p:nvPr/>
          </p:nvSpPr>
          <p:spPr>
            <a:xfrm>
              <a:off x="-194818" y="4088348"/>
              <a:ext cx="6571413" cy="1517274"/>
            </a:xfrm>
            <a:prstGeom prst="rect">
              <a:avLst/>
            </a:prstGeom>
            <a:solidFill>
              <a:schemeClr val="lt1">
                <a:alpha val="89803"/>
              </a:schemeClr>
            </a:solidFill>
            <a:ln w="12700" cap="flat" cmpd="sng">
              <a:solidFill>
                <a:srgbClr val="00F967"/>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
            <p:cNvSpPr txBox="1"/>
            <p:nvPr/>
          </p:nvSpPr>
          <p:spPr>
            <a:xfrm>
              <a:off x="-380673" y="4031159"/>
              <a:ext cx="6571413" cy="1052737"/>
            </a:xfrm>
            <a:prstGeom prst="rect">
              <a:avLst/>
            </a:prstGeom>
            <a:noFill/>
            <a:ln>
              <a:noFill/>
            </a:ln>
          </p:spPr>
          <p:txBody>
            <a:bodyPr spcFirstLastPara="1" wrap="square" lIns="510000" tIns="999725" rIns="510000" bIns="135125" anchor="t" anchorCtr="0">
              <a:noAutofit/>
            </a:bodyPr>
            <a:lstStyle/>
            <a:p>
              <a:pPr marR="0" lvl="1" algn="ctr" rtl="0">
                <a:lnSpc>
                  <a:spcPct val="90000"/>
                </a:lnSpc>
                <a:spcBef>
                  <a:spcPts val="0"/>
                </a:spcBef>
                <a:spcAft>
                  <a:spcPts val="0"/>
                </a:spcAft>
                <a:buClr>
                  <a:schemeClr val="dk1"/>
                </a:buClr>
                <a:buSzPts val="1900"/>
              </a:pPr>
              <a:endParaRPr lang="en-US" sz="2800" b="1" dirty="0" smtClean="0">
                <a:solidFill>
                  <a:schemeClr val="dk1"/>
                </a:solidFill>
                <a:latin typeface="Times New Roman"/>
                <a:cs typeface="Times New Roman"/>
                <a:sym typeface="Times New Roman"/>
              </a:endParaRPr>
            </a:p>
            <a:p>
              <a:pPr marL="342900" lvl="1" indent="-342900" algn="ctr">
                <a:lnSpc>
                  <a:spcPct val="90000"/>
                </a:lnSpc>
                <a:buClr>
                  <a:schemeClr val="dk1"/>
                </a:buClr>
                <a:buSzPts val="1900"/>
                <a:buFont typeface="Wingdings" panose="05000000000000000000" pitchFamily="2" charset="2"/>
                <a:buChar char="Ø"/>
              </a:pPr>
              <a:r>
                <a:rPr lang="en-US" sz="2800" b="1" dirty="0" err="1" smtClean="0">
                  <a:solidFill>
                    <a:schemeClr val="dk1"/>
                  </a:solidFill>
                  <a:latin typeface="Times New Roman"/>
                  <a:cs typeface="Times New Roman"/>
                  <a:sym typeface="Times New Roman"/>
                </a:rPr>
                <a:t>Kết</a:t>
              </a:r>
              <a:r>
                <a:rPr lang="en-US" sz="2800" b="1" dirty="0" smtClean="0">
                  <a:solidFill>
                    <a:schemeClr val="dk1"/>
                  </a:solidFill>
                  <a:latin typeface="Times New Roman"/>
                  <a:cs typeface="Times New Roman"/>
                  <a:sym typeface="Times New Roman"/>
                </a:rPr>
                <a:t> </a:t>
              </a:r>
              <a:r>
                <a:rPr lang="en-US" sz="2800" b="1" dirty="0" err="1" smtClean="0">
                  <a:solidFill>
                    <a:schemeClr val="dk1"/>
                  </a:solidFill>
                  <a:latin typeface="Times New Roman"/>
                  <a:cs typeface="Times New Roman"/>
                  <a:sym typeface="Times New Roman"/>
                </a:rPr>
                <a:t>Thúc</a:t>
              </a:r>
              <a:endParaRPr lang="en-US" sz="2800" b="1" dirty="0">
                <a:solidFill>
                  <a:schemeClr val="dk1"/>
                </a:solidFill>
                <a:latin typeface="Times New Roman"/>
                <a:cs typeface="Times New Roman"/>
                <a:sym typeface="Times New Roman"/>
              </a:endParaRPr>
            </a:p>
            <a:p>
              <a:pPr marR="0" lvl="1" algn="l" rtl="0">
                <a:lnSpc>
                  <a:spcPct val="90000"/>
                </a:lnSpc>
                <a:spcBef>
                  <a:spcPts val="0"/>
                </a:spcBef>
                <a:spcAft>
                  <a:spcPts val="0"/>
                </a:spcAft>
                <a:buClr>
                  <a:schemeClr val="dk1"/>
                </a:buClr>
                <a:buSzPts val="1900"/>
              </a:pPr>
              <a:endParaRPr lang="en-US" sz="2800" b="1" dirty="0">
                <a:solidFill>
                  <a:schemeClr val="dk1"/>
                </a:solidFill>
                <a:latin typeface="Times New Roman"/>
                <a:cs typeface="Times New Roman"/>
                <a:sym typeface="Times New Roman"/>
              </a:endParaRPr>
            </a:p>
          </p:txBody>
        </p:sp>
        <p:sp>
          <p:nvSpPr>
            <p:cNvPr id="202" name="Google Shape;202;p2"/>
            <p:cNvSpPr/>
            <p:nvPr/>
          </p:nvSpPr>
          <p:spPr>
            <a:xfrm>
              <a:off x="328570" y="3211807"/>
              <a:ext cx="5466421" cy="510943"/>
            </a:xfrm>
            <a:prstGeom prst="roundRect">
              <a:avLst>
                <a:gd name="adj" fmla="val 16667"/>
              </a:avLst>
            </a:prstGeom>
            <a:solidFill>
              <a:srgbClr val="007C33"/>
            </a:solidFill>
            <a:ln w="12700" cap="flat" cmpd="sng">
              <a:solidFill>
                <a:srgbClr val="007C33"/>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
            <p:cNvSpPr txBox="1"/>
            <p:nvPr/>
          </p:nvSpPr>
          <p:spPr>
            <a:xfrm>
              <a:off x="651963" y="3126510"/>
              <a:ext cx="4877852" cy="681537"/>
            </a:xfrm>
            <a:prstGeom prst="rect">
              <a:avLst/>
            </a:prstGeom>
            <a:noFill/>
            <a:ln>
              <a:noFill/>
            </a:ln>
          </p:spPr>
          <p:txBody>
            <a:bodyPr spcFirstLastPara="1" wrap="square" lIns="173850" tIns="0" rIns="173850" bIns="0" anchor="ctr" anchorCtr="0">
              <a:noAutofit/>
            </a:bodyPr>
            <a:lstStyle/>
            <a:p>
              <a:pPr marL="0" marR="0" lvl="0" indent="0" algn="ctr" rtl="0">
                <a:lnSpc>
                  <a:spcPct val="90000"/>
                </a:lnSpc>
                <a:spcBef>
                  <a:spcPts val="0"/>
                </a:spcBef>
                <a:spcAft>
                  <a:spcPts val="0"/>
                </a:spcAft>
                <a:buClr>
                  <a:schemeClr val="lt1"/>
                </a:buClr>
                <a:buSzPts val="2100"/>
                <a:buFont typeface="Times New Roman"/>
                <a:buNone/>
              </a:pPr>
              <a:r>
                <a:rPr lang="en-US" sz="1600" b="1" dirty="0" smtClean="0">
                  <a:solidFill>
                    <a:schemeClr val="bg1"/>
                  </a:solidFill>
                  <a:latin typeface="Times New Roman" panose="02020603050405020304" pitchFamily="18" charset="0"/>
                  <a:cs typeface="Times New Roman" panose="02020603050405020304" pitchFamily="18" charset="0"/>
                </a:rPr>
                <a:t>DATAPATH CHO BỘ XỬ LÝ MIPS VÀ TỐI ƯU HÓA BẰNG PHƯƠNG PHÁP PIPELINE </a:t>
              </a:r>
              <a:endParaRPr sz="1600" b="1" dirty="0">
                <a:solidFill>
                  <a:schemeClr val="bg1"/>
                </a:solidFill>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277778581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gradFill>
          <a:gsLst>
            <a:gs pos="0">
              <a:srgbClr val="FFFFFF">
                <a:alpha val="6666"/>
              </a:srgbClr>
            </a:gs>
            <a:gs pos="68000">
              <a:srgbClr val="FFFFFF">
                <a:alpha val="6666"/>
              </a:srgbClr>
            </a:gs>
            <a:gs pos="100000">
              <a:srgbClr val="80FFB5">
                <a:alpha val="46666"/>
              </a:srgbClr>
            </a:gs>
          </a:gsLst>
          <a:lin ang="16200000" scaled="0"/>
        </a:gradFill>
        <a:effectLst/>
      </p:bgPr>
    </p:bg>
    <p:spTree>
      <p:nvGrpSpPr>
        <p:cNvPr id="1" name="Shape 207"/>
        <p:cNvGrpSpPr/>
        <p:nvPr/>
      </p:nvGrpSpPr>
      <p:grpSpPr>
        <a:xfrm>
          <a:off x="0" y="0"/>
          <a:ext cx="0" cy="0"/>
          <a:chOff x="0" y="0"/>
          <a:chExt cx="0" cy="0"/>
        </a:xfrm>
      </p:grpSpPr>
      <p:sp>
        <p:nvSpPr>
          <p:cNvPr id="208" name="Google Shape;208;p3"/>
          <p:cNvSpPr txBox="1">
            <a:spLocks noGrp="1"/>
          </p:cNvSpPr>
          <p:nvPr>
            <p:ph type="title"/>
          </p:nvPr>
        </p:nvSpPr>
        <p:spPr>
          <a:xfrm>
            <a:off x="1362337" y="2752662"/>
            <a:ext cx="9555480" cy="694056"/>
          </a:xfrm>
          <a:prstGeom prst="rect">
            <a:avLst/>
          </a:prstGeom>
          <a:noFill/>
          <a:ln>
            <a:noFill/>
          </a:ln>
        </p:spPr>
        <p:txBody>
          <a:bodyPr spcFirstLastPara="1" wrap="square" lIns="91425" tIns="45700" rIns="91425" bIns="45700" anchor="ctr" anchorCtr="0">
            <a:noAutofit/>
          </a:bodyPr>
          <a:lstStyle/>
          <a:p>
            <a:pPr lvl="0">
              <a:buClr>
                <a:srgbClr val="007C33"/>
              </a:buClr>
              <a:buSzPct val="100000"/>
            </a:pPr>
            <a:r>
              <a:rPr lang="en-US" sz="4000" b="1" dirty="0" err="1" smtClean="0">
                <a:solidFill>
                  <a:srgbClr val="007C33"/>
                </a:solidFill>
                <a:latin typeface="Times New Roman"/>
                <a:cs typeface="Times New Roman"/>
                <a:sym typeface="Times New Roman"/>
              </a:rPr>
              <a:t>Cảm</a:t>
            </a:r>
            <a:r>
              <a:rPr lang="en-US" sz="4000" b="1" dirty="0" smtClean="0">
                <a:solidFill>
                  <a:srgbClr val="007C33"/>
                </a:solidFill>
                <a:latin typeface="Times New Roman"/>
                <a:cs typeface="Times New Roman"/>
                <a:sym typeface="Times New Roman"/>
              </a:rPr>
              <a:t> </a:t>
            </a:r>
            <a:r>
              <a:rPr lang="en-US" sz="4000" b="1" dirty="0" err="1" smtClean="0">
                <a:solidFill>
                  <a:srgbClr val="007C33"/>
                </a:solidFill>
                <a:latin typeface="Times New Roman"/>
                <a:cs typeface="Times New Roman"/>
                <a:sym typeface="Times New Roman"/>
              </a:rPr>
              <a:t>Ơn</a:t>
            </a:r>
            <a:r>
              <a:rPr lang="en-US" sz="4000" b="1" dirty="0" smtClean="0">
                <a:solidFill>
                  <a:srgbClr val="007C33"/>
                </a:solidFill>
                <a:latin typeface="Times New Roman"/>
                <a:cs typeface="Times New Roman"/>
                <a:sym typeface="Times New Roman"/>
              </a:rPr>
              <a:t> </a:t>
            </a:r>
            <a:r>
              <a:rPr lang="en-US" sz="4000" b="1" dirty="0" err="1" smtClean="0">
                <a:solidFill>
                  <a:srgbClr val="007C33"/>
                </a:solidFill>
                <a:latin typeface="Times New Roman"/>
                <a:cs typeface="Times New Roman"/>
                <a:sym typeface="Times New Roman"/>
              </a:rPr>
              <a:t>Cô</a:t>
            </a:r>
            <a:r>
              <a:rPr lang="en-US" sz="4000" b="1" dirty="0" smtClean="0">
                <a:solidFill>
                  <a:srgbClr val="007C33"/>
                </a:solidFill>
                <a:latin typeface="Times New Roman"/>
                <a:cs typeface="Times New Roman"/>
                <a:sym typeface="Times New Roman"/>
              </a:rPr>
              <a:t> </a:t>
            </a:r>
            <a:r>
              <a:rPr lang="en-US" sz="4000" b="1" dirty="0" err="1" smtClean="0">
                <a:solidFill>
                  <a:srgbClr val="007C33"/>
                </a:solidFill>
                <a:latin typeface="Times New Roman"/>
                <a:cs typeface="Times New Roman"/>
                <a:sym typeface="Times New Roman"/>
              </a:rPr>
              <a:t>Và</a:t>
            </a:r>
            <a:r>
              <a:rPr lang="en-US" sz="4000" b="1" dirty="0" smtClean="0">
                <a:solidFill>
                  <a:srgbClr val="007C33"/>
                </a:solidFill>
                <a:latin typeface="Times New Roman"/>
                <a:cs typeface="Times New Roman"/>
                <a:sym typeface="Times New Roman"/>
              </a:rPr>
              <a:t> </a:t>
            </a:r>
            <a:r>
              <a:rPr lang="en-US" sz="4000" b="1" dirty="0" err="1" smtClean="0">
                <a:solidFill>
                  <a:srgbClr val="007C33"/>
                </a:solidFill>
                <a:latin typeface="Times New Roman"/>
                <a:cs typeface="Times New Roman"/>
                <a:sym typeface="Times New Roman"/>
              </a:rPr>
              <a:t>Các</a:t>
            </a:r>
            <a:r>
              <a:rPr lang="en-US" sz="4000" b="1" dirty="0" smtClean="0">
                <a:solidFill>
                  <a:srgbClr val="007C33"/>
                </a:solidFill>
                <a:latin typeface="Times New Roman"/>
                <a:cs typeface="Times New Roman"/>
                <a:sym typeface="Times New Roman"/>
              </a:rPr>
              <a:t> </a:t>
            </a:r>
            <a:r>
              <a:rPr lang="en-US" sz="4000" b="1" dirty="0" err="1" smtClean="0">
                <a:solidFill>
                  <a:srgbClr val="007C33"/>
                </a:solidFill>
                <a:latin typeface="Times New Roman"/>
                <a:cs typeface="Times New Roman"/>
                <a:sym typeface="Times New Roman"/>
              </a:rPr>
              <a:t>Bạn</a:t>
            </a:r>
            <a:r>
              <a:rPr lang="en-US" sz="4000" b="1" dirty="0" smtClean="0">
                <a:solidFill>
                  <a:srgbClr val="007C33"/>
                </a:solidFill>
                <a:latin typeface="Times New Roman"/>
                <a:cs typeface="Times New Roman"/>
                <a:sym typeface="Times New Roman"/>
              </a:rPr>
              <a:t> </a:t>
            </a:r>
            <a:r>
              <a:rPr lang="en-US" sz="4000" b="1" dirty="0" err="1" smtClean="0">
                <a:solidFill>
                  <a:srgbClr val="007C33"/>
                </a:solidFill>
                <a:latin typeface="Times New Roman"/>
                <a:cs typeface="Times New Roman"/>
                <a:sym typeface="Times New Roman"/>
              </a:rPr>
              <a:t>Đã</a:t>
            </a:r>
            <a:r>
              <a:rPr lang="en-US" sz="4000" b="1" dirty="0" smtClean="0">
                <a:solidFill>
                  <a:srgbClr val="007C33"/>
                </a:solidFill>
                <a:latin typeface="Times New Roman"/>
                <a:cs typeface="Times New Roman"/>
                <a:sym typeface="Times New Roman"/>
              </a:rPr>
              <a:t>  </a:t>
            </a:r>
            <a:r>
              <a:rPr lang="en-US" sz="4000" b="1" dirty="0" err="1" smtClean="0">
                <a:solidFill>
                  <a:srgbClr val="007C33"/>
                </a:solidFill>
                <a:latin typeface="Times New Roman"/>
                <a:cs typeface="Times New Roman"/>
                <a:sym typeface="Times New Roman"/>
              </a:rPr>
              <a:t>Lắng</a:t>
            </a:r>
            <a:r>
              <a:rPr lang="en-US" sz="4000" b="1" dirty="0" smtClean="0">
                <a:solidFill>
                  <a:srgbClr val="007C33"/>
                </a:solidFill>
                <a:latin typeface="Times New Roman"/>
                <a:cs typeface="Times New Roman"/>
                <a:sym typeface="Times New Roman"/>
              </a:rPr>
              <a:t> </a:t>
            </a:r>
            <a:r>
              <a:rPr lang="en-US" sz="4000" b="1" dirty="0" err="1" smtClean="0">
                <a:solidFill>
                  <a:srgbClr val="007C33"/>
                </a:solidFill>
                <a:latin typeface="Times New Roman"/>
                <a:cs typeface="Times New Roman"/>
                <a:sym typeface="Times New Roman"/>
              </a:rPr>
              <a:t>Nghe</a:t>
            </a:r>
            <a:r>
              <a:rPr lang="en-US" sz="4000" b="1" dirty="0" smtClean="0">
                <a:solidFill>
                  <a:srgbClr val="007C33"/>
                </a:solidFill>
                <a:latin typeface="Times New Roman"/>
                <a:cs typeface="Times New Roman"/>
                <a:sym typeface="Times New Roman"/>
              </a:rPr>
              <a:t>!</a:t>
            </a:r>
            <a:endParaRPr sz="4000" dirty="0">
              <a:solidFill>
                <a:srgbClr val="007C33"/>
              </a:solidFill>
            </a:endParaRPr>
          </a:p>
        </p:txBody>
      </p:sp>
      <p:sp>
        <p:nvSpPr>
          <p:cNvPr id="209" name="Google Shape;209;p3"/>
          <p:cNvSpPr txBox="1">
            <a:spLocks noGrp="1"/>
          </p:cNvSpPr>
          <p:nvPr>
            <p:ph type="body" idx="1"/>
          </p:nvPr>
        </p:nvSpPr>
        <p:spPr>
          <a:xfrm>
            <a:off x="838200" y="1542052"/>
            <a:ext cx="3541776" cy="1996106"/>
          </a:xfrm>
          <a:prstGeom prst="rect">
            <a:avLst/>
          </a:prstGeom>
          <a:noFill/>
          <a:ln>
            <a:noFill/>
          </a:ln>
        </p:spPr>
        <p:txBody>
          <a:bodyPr spcFirstLastPara="1" wrap="square" lIns="91425" tIns="45700" rIns="91425" bIns="45700" numCol="1" anchor="t" anchorCtr="0">
            <a:noAutofit/>
          </a:bodyPr>
          <a:lstStyle/>
          <a:p>
            <a:pPr marL="133350" indent="0">
              <a:spcBef>
                <a:spcPts val="1100"/>
              </a:spcBef>
              <a:buSzPts val="2100"/>
              <a:buNone/>
            </a:pPr>
            <a:endParaRPr lang="en-US" sz="1800" dirty="0" smtClean="0">
              <a:latin typeface="Times New Roman"/>
              <a:ea typeface="Times New Roman"/>
              <a:cs typeface="Times New Roman"/>
              <a:sym typeface="Times New Roman"/>
            </a:endParaRPr>
          </a:p>
          <a:p>
            <a:pPr marL="133350" indent="0">
              <a:spcBef>
                <a:spcPts val="1100"/>
              </a:spcBef>
              <a:buSzPts val="2100"/>
              <a:buNone/>
            </a:pPr>
            <a:endParaRPr lang="en-US" sz="1800" dirty="0" smtClean="0">
              <a:latin typeface="Times New Roman"/>
              <a:ea typeface="Times New Roman"/>
              <a:cs typeface="Times New Roman"/>
              <a:sym typeface="Times New Roman"/>
            </a:endParaRPr>
          </a:p>
        </p:txBody>
      </p:sp>
      <p:pic>
        <p:nvPicPr>
          <p:cNvPr id="210" name="Google Shape;210;p3" descr="Khoa Kỹ Thuật Máy Tính - CE.UIT - Logo chính thức của khoa KTMT | Facebook"/>
          <p:cNvPicPr preferRelativeResize="0"/>
          <p:nvPr/>
        </p:nvPicPr>
        <p:blipFill rotWithShape="1">
          <a:blip r:embed="rId3">
            <a:alphaModFix/>
          </a:blip>
          <a:srcRect l="10817" t="14436" r="10066" b="24267"/>
          <a:stretch/>
        </p:blipFill>
        <p:spPr>
          <a:xfrm>
            <a:off x="10917817" y="253379"/>
            <a:ext cx="1036725" cy="806172"/>
          </a:xfrm>
          <a:prstGeom prst="rect">
            <a:avLst/>
          </a:prstGeom>
          <a:noFill/>
          <a:ln w="9525" cap="flat" cmpd="sng">
            <a:solidFill>
              <a:srgbClr val="00F967"/>
            </a:solidFill>
            <a:prstDash val="solid"/>
            <a:round/>
            <a:headEnd type="none" w="sm" len="sm"/>
            <a:tailEnd type="none" w="sm" len="sm"/>
          </a:ln>
          <a:effectLst>
            <a:outerShdw blurRad="50800" dist="38100" dir="2700000" algn="tl" rotWithShape="0">
              <a:srgbClr val="000000">
                <a:alpha val="40000"/>
              </a:srgbClr>
            </a:outerShdw>
          </a:effectLst>
        </p:spPr>
      </p:pic>
      <p:sp>
        <p:nvSpPr>
          <p:cNvPr id="211" name="Google Shape;211;p3"/>
          <p:cNvSpPr txBox="1"/>
          <p:nvPr/>
        </p:nvSpPr>
        <p:spPr>
          <a:xfrm>
            <a:off x="81268" y="6488539"/>
            <a:ext cx="3964951"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dirty="0">
                <a:solidFill>
                  <a:schemeClr val="dk1"/>
                </a:solidFill>
                <a:latin typeface="Century"/>
                <a:ea typeface="Century"/>
                <a:cs typeface="Century"/>
                <a:sym typeface="Century"/>
              </a:rPr>
              <a:t>Tuesday 5/11/2024 – ĐHQG TPHCM – UIT – KTMT</a:t>
            </a:r>
            <a:endParaRPr dirty="0"/>
          </a:p>
        </p:txBody>
      </p:sp>
      <p:sp>
        <p:nvSpPr>
          <p:cNvPr id="6" name="TextBox 5"/>
          <p:cNvSpPr txBox="1"/>
          <p:nvPr/>
        </p:nvSpPr>
        <p:spPr>
          <a:xfrm>
            <a:off x="6288167" y="6072824"/>
            <a:ext cx="3895344" cy="307777"/>
          </a:xfrm>
          <a:prstGeom prst="rect">
            <a:avLst/>
          </a:prstGeom>
          <a:noFill/>
        </p:spPr>
        <p:txBody>
          <a:bodyPr wrap="square" rtlCol="0">
            <a:spAutoFit/>
          </a:bodyPr>
          <a:lstStyle/>
          <a:p>
            <a:r>
              <a:rPr lang="en-US" i="1" dirty="0" smtClean="0">
                <a:latin typeface="Times New Roman" panose="02020603050405020304" pitchFamily="18" charset="0"/>
                <a:cs typeface="Times New Roman" panose="02020603050405020304" pitchFamily="18" charset="0"/>
              </a:rPr>
              <a:t>Pipelined Architecture With Improved </a:t>
            </a:r>
            <a:r>
              <a:rPr lang="en-US" i="1" dirty="0" err="1" smtClean="0">
                <a:latin typeface="Times New Roman" panose="02020603050405020304" pitchFamily="18" charset="0"/>
                <a:cs typeface="Times New Roman" panose="02020603050405020304" pitchFamily="18" charset="0"/>
              </a:rPr>
              <a:t>Datapath</a:t>
            </a:r>
            <a:endParaRPr lang="en-US" i="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45460466"/>
      </p:ext>
    </p:extLst>
  </p:cSld>
  <p:clrMapOvr>
    <a:masterClrMapping/>
  </p:clrMapOvr>
  <p:transition spd="med">
    <p:push/>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rgbClr val="FFFFFF">
                <a:alpha val="6666"/>
              </a:srgbClr>
            </a:gs>
            <a:gs pos="68000">
              <a:srgbClr val="FFFFFF">
                <a:alpha val="6666"/>
              </a:srgbClr>
            </a:gs>
            <a:gs pos="100000">
              <a:srgbClr val="80FFB5">
                <a:alpha val="46666"/>
              </a:srgbClr>
            </a:gs>
          </a:gsLst>
          <a:lin ang="16200000" scaled="0"/>
        </a:gradFill>
        <a:effectLst/>
      </p:bgPr>
    </p:bg>
    <p:spTree>
      <p:nvGrpSpPr>
        <p:cNvPr id="1" name="Shape 207">
          <a:extLst>
            <a:ext uri="{FF2B5EF4-FFF2-40B4-BE49-F238E27FC236}">
              <a16:creationId xmlns="" xmlns:a16="http://schemas.microsoft.com/office/drawing/2014/main" id="{249A8F92-C007-8AF1-218B-1966B83D82EC}"/>
            </a:ext>
          </a:extLst>
        </p:cNvPr>
        <p:cNvGrpSpPr/>
        <p:nvPr/>
      </p:nvGrpSpPr>
      <p:grpSpPr>
        <a:xfrm>
          <a:off x="0" y="0"/>
          <a:ext cx="0" cy="0"/>
          <a:chOff x="0" y="0"/>
          <a:chExt cx="0" cy="0"/>
        </a:xfrm>
      </p:grpSpPr>
      <p:sp>
        <p:nvSpPr>
          <p:cNvPr id="208" name="Google Shape;208;p3">
            <a:extLst>
              <a:ext uri="{FF2B5EF4-FFF2-40B4-BE49-F238E27FC236}">
                <a16:creationId xmlns="" xmlns:a16="http://schemas.microsoft.com/office/drawing/2014/main" id="{1DCD8007-C6CE-82D1-5A8C-883B25F19FBD}"/>
              </a:ext>
            </a:extLst>
          </p:cNvPr>
          <p:cNvSpPr txBox="1">
            <a:spLocks noGrp="1"/>
          </p:cNvSpPr>
          <p:nvPr>
            <p:ph type="title"/>
          </p:nvPr>
        </p:nvSpPr>
        <p:spPr>
          <a:xfrm>
            <a:off x="838200" y="309437"/>
            <a:ext cx="10515600" cy="694056"/>
          </a:xfrm>
          <a:prstGeom prst="rect">
            <a:avLst/>
          </a:prstGeom>
          <a:noFill/>
          <a:ln>
            <a:noFill/>
          </a:ln>
        </p:spPr>
        <p:txBody>
          <a:bodyPr spcFirstLastPara="1" wrap="square" lIns="91425" tIns="45700" rIns="91425" bIns="45700" anchor="ctr" anchorCtr="0">
            <a:normAutofit/>
          </a:bodyPr>
          <a:lstStyle/>
          <a:p>
            <a:pPr lvl="0">
              <a:buClr>
                <a:srgbClr val="007C33"/>
              </a:buClr>
              <a:buSzPct val="100000"/>
            </a:pPr>
            <a:r>
              <a:rPr lang="en-US" sz="3200" b="1" u="sng" dirty="0" err="1" smtClean="0">
                <a:solidFill>
                  <a:srgbClr val="007C33"/>
                </a:solidFill>
                <a:latin typeface="Times New Roman"/>
                <a:cs typeface="Times New Roman"/>
                <a:sym typeface="Times New Roman"/>
              </a:rPr>
              <a:t>Tổng</a:t>
            </a:r>
            <a:r>
              <a:rPr lang="en-US" sz="3200" b="1" u="sng" dirty="0" smtClean="0">
                <a:solidFill>
                  <a:srgbClr val="007C33"/>
                </a:solidFill>
                <a:latin typeface="Times New Roman"/>
                <a:cs typeface="Times New Roman"/>
                <a:sym typeface="Times New Roman"/>
              </a:rPr>
              <a:t> </a:t>
            </a:r>
            <a:r>
              <a:rPr lang="en-US" sz="3200" b="1" u="sng" dirty="0" err="1" smtClean="0">
                <a:solidFill>
                  <a:srgbClr val="007C33"/>
                </a:solidFill>
                <a:latin typeface="Times New Roman"/>
                <a:cs typeface="Times New Roman"/>
                <a:sym typeface="Times New Roman"/>
              </a:rPr>
              <a:t>Quan</a:t>
            </a:r>
            <a:r>
              <a:rPr lang="en-US" sz="3200" b="1" u="sng" dirty="0" smtClean="0">
                <a:solidFill>
                  <a:srgbClr val="007C33"/>
                </a:solidFill>
                <a:latin typeface="Times New Roman"/>
                <a:cs typeface="Times New Roman"/>
                <a:sym typeface="Times New Roman"/>
              </a:rPr>
              <a:t> </a:t>
            </a:r>
            <a:r>
              <a:rPr lang="en-US" sz="3200" b="1" u="sng" dirty="0" err="1" smtClean="0">
                <a:solidFill>
                  <a:srgbClr val="007C33"/>
                </a:solidFill>
                <a:latin typeface="Times New Roman"/>
                <a:cs typeface="Times New Roman"/>
                <a:sym typeface="Times New Roman"/>
              </a:rPr>
              <a:t>Về</a:t>
            </a:r>
            <a:r>
              <a:rPr lang="en-US" sz="3200" b="1" u="sng" dirty="0" smtClean="0">
                <a:solidFill>
                  <a:srgbClr val="007C33"/>
                </a:solidFill>
                <a:latin typeface="Times New Roman"/>
                <a:cs typeface="Times New Roman"/>
                <a:sym typeface="Times New Roman"/>
              </a:rPr>
              <a:t> </a:t>
            </a:r>
            <a:r>
              <a:rPr lang="en-US" sz="3200" b="1" u="sng" dirty="0" err="1" smtClean="0">
                <a:solidFill>
                  <a:srgbClr val="007C33"/>
                </a:solidFill>
                <a:latin typeface="Times New Roman"/>
                <a:cs typeface="Times New Roman"/>
                <a:sym typeface="Times New Roman"/>
              </a:rPr>
              <a:t>Kiến</a:t>
            </a:r>
            <a:r>
              <a:rPr lang="en-US" sz="3200" b="1" u="sng" dirty="0" smtClean="0">
                <a:solidFill>
                  <a:srgbClr val="007C33"/>
                </a:solidFill>
                <a:latin typeface="Times New Roman"/>
                <a:cs typeface="Times New Roman"/>
                <a:sym typeface="Times New Roman"/>
              </a:rPr>
              <a:t> </a:t>
            </a:r>
            <a:r>
              <a:rPr lang="en-US" sz="3200" b="1" u="sng" dirty="0" err="1" smtClean="0">
                <a:solidFill>
                  <a:srgbClr val="007C33"/>
                </a:solidFill>
                <a:latin typeface="Times New Roman"/>
                <a:cs typeface="Times New Roman"/>
                <a:sym typeface="Times New Roman"/>
              </a:rPr>
              <a:t>Trúc</a:t>
            </a:r>
            <a:r>
              <a:rPr lang="en-US" sz="3200" b="1" u="sng" dirty="0" smtClean="0">
                <a:solidFill>
                  <a:srgbClr val="007C33"/>
                </a:solidFill>
                <a:latin typeface="Times New Roman"/>
                <a:cs typeface="Times New Roman"/>
                <a:sym typeface="Times New Roman"/>
              </a:rPr>
              <a:t> MIPS </a:t>
            </a:r>
            <a:endParaRPr sz="3200" u="sng" dirty="0">
              <a:solidFill>
                <a:srgbClr val="007C33"/>
              </a:solidFill>
            </a:endParaRPr>
          </a:p>
        </p:txBody>
      </p:sp>
      <p:sp>
        <p:nvSpPr>
          <p:cNvPr id="209" name="Google Shape;209;p3">
            <a:extLst>
              <a:ext uri="{FF2B5EF4-FFF2-40B4-BE49-F238E27FC236}">
                <a16:creationId xmlns="" xmlns:a16="http://schemas.microsoft.com/office/drawing/2014/main" id="{95C4B3B6-A2CF-0057-0ED0-C0556ACDC28E}"/>
              </a:ext>
            </a:extLst>
          </p:cNvPr>
          <p:cNvSpPr txBox="1">
            <a:spLocks noGrp="1"/>
          </p:cNvSpPr>
          <p:nvPr>
            <p:ph type="body" idx="1"/>
          </p:nvPr>
        </p:nvSpPr>
        <p:spPr>
          <a:xfrm>
            <a:off x="838200" y="1003493"/>
            <a:ext cx="4026408" cy="5369875"/>
          </a:xfrm>
          <a:prstGeom prst="rect">
            <a:avLst/>
          </a:prstGeom>
          <a:noFill/>
          <a:ln>
            <a:noFill/>
          </a:ln>
        </p:spPr>
        <p:txBody>
          <a:bodyPr spcFirstLastPara="1" wrap="square" lIns="91425" tIns="45700" rIns="91425" bIns="45700" numCol="1" anchor="t" anchorCtr="0">
            <a:normAutofit/>
          </a:bodyPr>
          <a:lstStyle/>
          <a:p>
            <a:pPr marL="590550" lvl="1" indent="0">
              <a:spcBef>
                <a:spcPts val="1100"/>
              </a:spcBef>
              <a:buSzPts val="2100"/>
              <a:buNone/>
            </a:pPr>
            <a:r>
              <a:rPr lang="en-US" sz="1800" b="1" dirty="0" err="1" smtClean="0">
                <a:latin typeface="Times New Roman" panose="02020603050405020304" pitchFamily="18" charset="0"/>
                <a:ea typeface="Times New Roman"/>
                <a:cs typeface="Times New Roman" panose="02020603050405020304" pitchFamily="18" charset="0"/>
                <a:sym typeface="Times New Roman"/>
              </a:rPr>
              <a:t>Sơ</a:t>
            </a:r>
            <a:r>
              <a:rPr lang="en-US" sz="1800" b="1" dirty="0" smtClean="0">
                <a:latin typeface="Times New Roman" panose="02020603050405020304" pitchFamily="18" charset="0"/>
                <a:ea typeface="Times New Roman"/>
                <a:cs typeface="Times New Roman" panose="02020603050405020304" pitchFamily="18" charset="0"/>
                <a:sym typeface="Times New Roman"/>
              </a:rPr>
              <a:t> </a:t>
            </a:r>
            <a:r>
              <a:rPr lang="en-US" sz="1800" b="1" dirty="0" err="1" smtClean="0">
                <a:latin typeface="Times New Roman" panose="02020603050405020304" pitchFamily="18" charset="0"/>
                <a:ea typeface="Times New Roman"/>
                <a:cs typeface="Times New Roman" panose="02020603050405020304" pitchFamily="18" charset="0"/>
                <a:sym typeface="Times New Roman"/>
              </a:rPr>
              <a:t>bộ</a:t>
            </a:r>
            <a:r>
              <a:rPr lang="en-US" sz="1800" b="1" dirty="0" smtClean="0">
                <a:latin typeface="Times New Roman" panose="02020603050405020304" pitchFamily="18" charset="0"/>
                <a:ea typeface="Times New Roman"/>
                <a:cs typeface="Times New Roman" panose="02020603050405020304" pitchFamily="18" charset="0"/>
                <a:sym typeface="Times New Roman"/>
              </a:rPr>
              <a:t> </a:t>
            </a:r>
            <a:r>
              <a:rPr lang="en-US" sz="1800" b="1" dirty="0" err="1" smtClean="0">
                <a:latin typeface="Times New Roman" panose="02020603050405020304" pitchFamily="18" charset="0"/>
                <a:ea typeface="Times New Roman"/>
                <a:cs typeface="Times New Roman" panose="02020603050405020304" pitchFamily="18" charset="0"/>
                <a:sym typeface="Times New Roman"/>
              </a:rPr>
              <a:t>về</a:t>
            </a:r>
            <a:r>
              <a:rPr lang="en-US" sz="1800" b="1" dirty="0" smtClean="0">
                <a:latin typeface="Times New Roman" panose="02020603050405020304" pitchFamily="18" charset="0"/>
                <a:ea typeface="Times New Roman"/>
                <a:cs typeface="Times New Roman" panose="02020603050405020304" pitchFamily="18" charset="0"/>
                <a:sym typeface="Times New Roman"/>
              </a:rPr>
              <a:t> </a:t>
            </a:r>
            <a:r>
              <a:rPr lang="en-US" sz="1800" b="1" dirty="0" err="1" smtClean="0">
                <a:latin typeface="Times New Roman" panose="02020603050405020304" pitchFamily="18" charset="0"/>
                <a:ea typeface="Times New Roman"/>
                <a:cs typeface="Times New Roman" panose="02020603050405020304" pitchFamily="18" charset="0"/>
                <a:sym typeface="Times New Roman"/>
              </a:rPr>
              <a:t>kiến</a:t>
            </a:r>
            <a:r>
              <a:rPr lang="en-US" sz="1800" b="1" dirty="0" smtClean="0">
                <a:latin typeface="Times New Roman" panose="02020603050405020304" pitchFamily="18" charset="0"/>
                <a:ea typeface="Times New Roman"/>
                <a:cs typeface="Times New Roman" panose="02020603050405020304" pitchFamily="18" charset="0"/>
                <a:sym typeface="Times New Roman"/>
              </a:rPr>
              <a:t> </a:t>
            </a:r>
            <a:r>
              <a:rPr lang="en-US" sz="1800" b="1" dirty="0" err="1" smtClean="0">
                <a:latin typeface="Times New Roman" panose="02020603050405020304" pitchFamily="18" charset="0"/>
                <a:ea typeface="Times New Roman"/>
                <a:cs typeface="Times New Roman" panose="02020603050405020304" pitchFamily="18" charset="0"/>
                <a:sym typeface="Times New Roman"/>
              </a:rPr>
              <a:t>trúc</a:t>
            </a:r>
            <a:r>
              <a:rPr lang="en-US" sz="1800" b="1" dirty="0" smtClean="0">
                <a:latin typeface="Times New Roman" panose="02020603050405020304" pitchFamily="18" charset="0"/>
                <a:ea typeface="Times New Roman"/>
                <a:cs typeface="Times New Roman" panose="02020603050405020304" pitchFamily="18" charset="0"/>
                <a:sym typeface="Times New Roman"/>
              </a:rPr>
              <a:t> </a:t>
            </a:r>
            <a:r>
              <a:rPr lang="en-US" sz="1800" b="1" dirty="0" err="1" smtClean="0">
                <a:latin typeface="Times New Roman" panose="02020603050405020304" pitchFamily="18" charset="0"/>
                <a:ea typeface="Times New Roman"/>
                <a:cs typeface="Times New Roman" panose="02020603050405020304" pitchFamily="18" charset="0"/>
                <a:sym typeface="Times New Roman"/>
              </a:rPr>
              <a:t>của</a:t>
            </a:r>
            <a:r>
              <a:rPr lang="en-US" sz="1800" b="1" dirty="0" smtClean="0">
                <a:latin typeface="Times New Roman" panose="02020603050405020304" pitchFamily="18" charset="0"/>
                <a:ea typeface="Times New Roman"/>
                <a:cs typeface="Times New Roman" panose="02020603050405020304" pitchFamily="18" charset="0"/>
                <a:sym typeface="Times New Roman"/>
              </a:rPr>
              <a:t> MIPS:</a:t>
            </a:r>
          </a:p>
          <a:p>
            <a:r>
              <a:rPr lang="vi-VN" sz="1800" dirty="0">
                <a:latin typeface="+mj-lt"/>
              </a:rPr>
              <a:t>MIPS là một kiến trúc vi xử lý RISC (Reduced Instruction Set Computing) với thiết kế đơn giản và hiệu quả. </a:t>
            </a:r>
            <a:endParaRPr lang="en-US" sz="1800" dirty="0" smtClean="0">
              <a:latin typeface="+mj-lt"/>
            </a:endParaRPr>
          </a:p>
          <a:p>
            <a:r>
              <a:rPr lang="vi-VN" sz="1800" dirty="0" smtClean="0">
                <a:latin typeface="+mj-lt"/>
              </a:rPr>
              <a:t>Nó </a:t>
            </a:r>
            <a:r>
              <a:rPr lang="vi-VN" sz="1800" dirty="0">
                <a:latin typeface="+mj-lt"/>
              </a:rPr>
              <a:t>sử dụng </a:t>
            </a:r>
            <a:r>
              <a:rPr lang="vi-VN" sz="1800" b="1" dirty="0">
                <a:latin typeface="+mj-lt"/>
              </a:rPr>
              <a:t>bộ lệnh đơn giản</a:t>
            </a:r>
            <a:r>
              <a:rPr lang="vi-VN" sz="1800" dirty="0">
                <a:latin typeface="+mj-lt"/>
              </a:rPr>
              <a:t>, thực thi hầu hết trong một chu kỳ xung nhịp, </a:t>
            </a:r>
            <a:r>
              <a:rPr lang="vi-VN" sz="1800" b="1" dirty="0">
                <a:latin typeface="+mj-lt"/>
              </a:rPr>
              <a:t>pipeline 5 giai đoạn</a:t>
            </a:r>
            <a:r>
              <a:rPr lang="vi-VN" sz="1800" dirty="0">
                <a:latin typeface="+mj-lt"/>
              </a:rPr>
              <a:t> (IF, ID, EX, MEM, WB) để tăng hiệu suất và giảm độ </a:t>
            </a:r>
            <a:r>
              <a:rPr lang="vi-VN" sz="1800" dirty="0" smtClean="0">
                <a:latin typeface="+mj-lt"/>
              </a:rPr>
              <a:t>trễ</a:t>
            </a:r>
            <a:r>
              <a:rPr lang="en-US" sz="1800" dirty="0">
                <a:latin typeface="+mj-lt"/>
              </a:rPr>
              <a:t> </a:t>
            </a:r>
            <a:r>
              <a:rPr lang="en-US" sz="1800" dirty="0" smtClean="0">
                <a:latin typeface="+mj-lt"/>
              </a:rPr>
              <a:t>( </a:t>
            </a:r>
            <a:r>
              <a:rPr lang="en-US" sz="1800" dirty="0" err="1" smtClean="0">
                <a:latin typeface="Times New Roman" panose="02020603050405020304" pitchFamily="18" charset="0"/>
                <a:cs typeface="Times New Roman" panose="02020603050405020304" pitchFamily="18" charset="0"/>
              </a:rPr>
              <a:t>giúp</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tối</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ưu</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hóa</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xử</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lý</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lệnh</a:t>
            </a:r>
            <a:r>
              <a:rPr lang="en-US" sz="1800" dirty="0" smtClean="0">
                <a:latin typeface="Times New Roman" panose="02020603050405020304" pitchFamily="18" charset="0"/>
                <a:cs typeface="Times New Roman" panose="02020603050405020304" pitchFamily="18" charset="0"/>
              </a:rPr>
              <a:t> song song</a:t>
            </a:r>
            <a:r>
              <a:rPr lang="en-US" sz="1800" dirty="0" smtClean="0">
                <a:latin typeface="+mj-lt"/>
              </a:rPr>
              <a:t>).</a:t>
            </a:r>
          </a:p>
          <a:p>
            <a:r>
              <a:rPr lang="vi-VN" sz="1800" dirty="0" smtClean="0">
                <a:latin typeface="+mj-lt"/>
              </a:rPr>
              <a:t>MIPS </a:t>
            </a:r>
            <a:r>
              <a:rPr lang="vi-VN" sz="1800" dirty="0">
                <a:latin typeface="+mj-lt"/>
              </a:rPr>
              <a:t>có </a:t>
            </a:r>
            <a:r>
              <a:rPr lang="vi-VN" sz="1800" b="1" dirty="0">
                <a:latin typeface="+mj-lt"/>
              </a:rPr>
              <a:t>32 thanh ghi đa năng</a:t>
            </a:r>
            <a:r>
              <a:rPr lang="vi-VN" sz="1800" dirty="0">
                <a:latin typeface="+mj-lt"/>
              </a:rPr>
              <a:t> (32-bit), hỗ trợ các lệnh toán học, logic, truy cập bộ nhớ, và nhảy điều khiển. Kiến trúc này tối ưu cho các hệ thống nhúng nhờ khả năng mở rộng và hiệu quả năng lượng.</a:t>
            </a:r>
            <a:endParaRPr lang="en-US" sz="1800" dirty="0">
              <a:latin typeface="+mj-lt"/>
              <a:ea typeface="Times New Roman"/>
              <a:cs typeface="Times New Roman" panose="02020603050405020304" pitchFamily="18" charset="0"/>
              <a:sym typeface="Times New Roman"/>
            </a:endParaRPr>
          </a:p>
          <a:p>
            <a:pPr marL="590550" lvl="1" indent="0">
              <a:spcBef>
                <a:spcPts val="1100"/>
              </a:spcBef>
              <a:buSzPts val="2100"/>
              <a:buNone/>
            </a:pPr>
            <a:endParaRPr lang="en-US" sz="1600" dirty="0">
              <a:latin typeface="Times New Roman"/>
              <a:ea typeface="Times New Roman"/>
              <a:cs typeface="Times New Roman"/>
              <a:sym typeface="Times New Roman"/>
            </a:endParaRPr>
          </a:p>
        </p:txBody>
      </p:sp>
      <p:pic>
        <p:nvPicPr>
          <p:cNvPr id="210" name="Google Shape;210;p3" descr="Khoa Kỹ Thuật Máy Tính - CE.UIT - Logo chính thức của khoa KTMT | Facebook">
            <a:extLst>
              <a:ext uri="{FF2B5EF4-FFF2-40B4-BE49-F238E27FC236}">
                <a16:creationId xmlns="" xmlns:a16="http://schemas.microsoft.com/office/drawing/2014/main" id="{4567C14E-8541-6276-E268-AA4E82EFF010}"/>
              </a:ext>
            </a:extLst>
          </p:cNvPr>
          <p:cNvPicPr preferRelativeResize="0"/>
          <p:nvPr/>
        </p:nvPicPr>
        <p:blipFill rotWithShape="1">
          <a:blip r:embed="rId3">
            <a:alphaModFix/>
          </a:blip>
          <a:srcRect l="10817" t="14436" r="10066" b="24267"/>
          <a:stretch/>
        </p:blipFill>
        <p:spPr>
          <a:xfrm>
            <a:off x="10917817" y="253379"/>
            <a:ext cx="1036725" cy="806172"/>
          </a:xfrm>
          <a:prstGeom prst="rect">
            <a:avLst/>
          </a:prstGeom>
          <a:noFill/>
          <a:ln w="9525" cap="flat" cmpd="sng">
            <a:solidFill>
              <a:srgbClr val="00F967"/>
            </a:solidFill>
            <a:prstDash val="solid"/>
            <a:round/>
            <a:headEnd type="none" w="sm" len="sm"/>
            <a:tailEnd type="none" w="sm" len="sm"/>
          </a:ln>
          <a:effectLst>
            <a:outerShdw blurRad="50800" dist="38100" dir="2700000" algn="tl" rotWithShape="0">
              <a:srgbClr val="000000">
                <a:alpha val="40000"/>
              </a:srgbClr>
            </a:outerShdw>
          </a:effectLst>
        </p:spPr>
      </p:pic>
      <p:sp>
        <p:nvSpPr>
          <p:cNvPr id="211" name="Google Shape;211;p3">
            <a:extLst>
              <a:ext uri="{FF2B5EF4-FFF2-40B4-BE49-F238E27FC236}">
                <a16:creationId xmlns="" xmlns:a16="http://schemas.microsoft.com/office/drawing/2014/main" id="{698CB045-580A-15F1-0C46-F623F8801272}"/>
              </a:ext>
            </a:extLst>
          </p:cNvPr>
          <p:cNvSpPr txBox="1"/>
          <p:nvPr/>
        </p:nvSpPr>
        <p:spPr>
          <a:xfrm>
            <a:off x="81268" y="6488539"/>
            <a:ext cx="3964951"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dirty="0">
                <a:solidFill>
                  <a:schemeClr val="dk1"/>
                </a:solidFill>
                <a:latin typeface="Century"/>
                <a:ea typeface="Century"/>
                <a:cs typeface="Century"/>
                <a:sym typeface="Century"/>
              </a:rPr>
              <a:t>Tuesday 5/11/2024 – ĐHQG TPHCM – UIT – KTMT</a:t>
            </a:r>
            <a:endParaRPr dirty="0"/>
          </a:p>
        </p:txBody>
      </p:sp>
      <p:pic>
        <p:nvPicPr>
          <p:cNvPr id="3" name="Picture 2"/>
          <p:cNvPicPr>
            <a:picLocks noChangeAspect="1"/>
          </p:cNvPicPr>
          <p:nvPr/>
        </p:nvPicPr>
        <p:blipFill>
          <a:blip r:embed="rId4"/>
          <a:stretch>
            <a:fillRect/>
          </a:stretch>
        </p:blipFill>
        <p:spPr>
          <a:xfrm>
            <a:off x="5193792" y="1197647"/>
            <a:ext cx="6760750" cy="4708863"/>
          </a:xfrm>
          <a:prstGeom prst="rect">
            <a:avLst/>
          </a:prstGeom>
        </p:spPr>
      </p:pic>
      <p:sp>
        <p:nvSpPr>
          <p:cNvPr id="4" name="TextBox 3"/>
          <p:cNvSpPr txBox="1"/>
          <p:nvPr/>
        </p:nvSpPr>
        <p:spPr>
          <a:xfrm>
            <a:off x="7275719" y="5989228"/>
            <a:ext cx="2596896" cy="307777"/>
          </a:xfrm>
          <a:prstGeom prst="rect">
            <a:avLst/>
          </a:prstGeom>
          <a:noFill/>
        </p:spPr>
        <p:txBody>
          <a:bodyPr wrap="square" rtlCol="0">
            <a:spAutoFit/>
          </a:bodyPr>
          <a:lstStyle/>
          <a:p>
            <a:r>
              <a:rPr lang="en-US" i="1" dirty="0" err="1" smtClean="0">
                <a:latin typeface="Times New Roman" panose="02020603050405020304" pitchFamily="18" charset="0"/>
                <a:cs typeface="Times New Roman" panose="02020603050405020304" pitchFamily="18" charset="0"/>
              </a:rPr>
              <a:t>Hình</a:t>
            </a:r>
            <a:r>
              <a:rPr lang="en-US" i="1" dirty="0" smtClean="0">
                <a:latin typeface="Times New Roman" panose="02020603050405020304" pitchFamily="18" charset="0"/>
                <a:cs typeface="Times New Roman" panose="02020603050405020304" pitchFamily="18" charset="0"/>
              </a:rPr>
              <a:t> </a:t>
            </a:r>
            <a:r>
              <a:rPr lang="en-US" i="1" dirty="0" err="1" smtClean="0">
                <a:latin typeface="Times New Roman" panose="02020603050405020304" pitchFamily="18" charset="0"/>
                <a:cs typeface="Times New Roman" panose="02020603050405020304" pitchFamily="18" charset="0"/>
              </a:rPr>
              <a:t>ảnh</a:t>
            </a:r>
            <a:r>
              <a:rPr lang="en-US" i="1" dirty="0" smtClean="0">
                <a:latin typeface="Times New Roman" panose="02020603050405020304" pitchFamily="18" charset="0"/>
                <a:cs typeface="Times New Roman" panose="02020603050405020304" pitchFamily="18" charset="0"/>
              </a:rPr>
              <a:t> </a:t>
            </a:r>
            <a:r>
              <a:rPr lang="en-US" i="1" dirty="0" err="1" smtClean="0">
                <a:latin typeface="Times New Roman" panose="02020603050405020304" pitchFamily="18" charset="0"/>
                <a:cs typeface="Times New Roman" panose="02020603050405020304" pitchFamily="18" charset="0"/>
              </a:rPr>
              <a:t>kiến</a:t>
            </a:r>
            <a:r>
              <a:rPr lang="en-US" i="1" dirty="0" smtClean="0">
                <a:latin typeface="Times New Roman" panose="02020603050405020304" pitchFamily="18" charset="0"/>
                <a:cs typeface="Times New Roman" panose="02020603050405020304" pitchFamily="18" charset="0"/>
              </a:rPr>
              <a:t> </a:t>
            </a:r>
            <a:r>
              <a:rPr lang="en-US" i="1" dirty="0" err="1" smtClean="0">
                <a:latin typeface="Times New Roman" panose="02020603050405020304" pitchFamily="18" charset="0"/>
                <a:cs typeface="Times New Roman" panose="02020603050405020304" pitchFamily="18" charset="0"/>
              </a:rPr>
              <a:t>trúc</a:t>
            </a:r>
            <a:r>
              <a:rPr lang="en-US" i="1" dirty="0" smtClean="0">
                <a:latin typeface="Times New Roman" panose="02020603050405020304" pitchFamily="18" charset="0"/>
                <a:cs typeface="Times New Roman" panose="02020603050405020304" pitchFamily="18" charset="0"/>
              </a:rPr>
              <a:t> MIPS </a:t>
            </a:r>
            <a:r>
              <a:rPr lang="en-US" i="1" dirty="0" err="1" smtClean="0">
                <a:latin typeface="Times New Roman" panose="02020603050405020304" pitchFamily="18" charset="0"/>
                <a:cs typeface="Times New Roman" panose="02020603050405020304" pitchFamily="18" charset="0"/>
              </a:rPr>
              <a:t>căn</a:t>
            </a:r>
            <a:r>
              <a:rPr lang="en-US" i="1" dirty="0" smtClean="0">
                <a:latin typeface="Times New Roman" panose="02020603050405020304" pitchFamily="18" charset="0"/>
                <a:cs typeface="Times New Roman" panose="02020603050405020304" pitchFamily="18" charset="0"/>
              </a:rPr>
              <a:t> </a:t>
            </a:r>
            <a:r>
              <a:rPr lang="en-US" i="1" dirty="0" err="1" smtClean="0">
                <a:latin typeface="Times New Roman" panose="02020603050405020304" pitchFamily="18" charset="0"/>
                <a:cs typeface="Times New Roman" panose="02020603050405020304" pitchFamily="18" charset="0"/>
              </a:rPr>
              <a:t>bản</a:t>
            </a:r>
            <a:endParaRPr lang="en-US" i="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05774110"/>
      </p:ext>
    </p:extLst>
  </p:cSld>
  <p:clrMapOvr>
    <a:masterClrMapping/>
  </p:clrMapOvr>
  <p:transition spd="med">
    <p:push/>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MasterSp="0">
  <p:cSld>
    <p:bg>
      <p:bgPr>
        <a:gradFill>
          <a:gsLst>
            <a:gs pos="0">
              <a:srgbClr val="FFFFFF">
                <a:alpha val="7843"/>
              </a:srgbClr>
            </a:gs>
            <a:gs pos="52000">
              <a:srgbClr val="FFFFFF">
                <a:alpha val="7843"/>
              </a:srgbClr>
            </a:gs>
            <a:gs pos="100000">
              <a:srgbClr val="5DFFA0">
                <a:alpha val="14901"/>
              </a:srgbClr>
            </a:gs>
          </a:gsLst>
          <a:lin ang="10800000" scaled="0"/>
        </a:gradFill>
        <a:effectLst/>
      </p:bgPr>
    </p:bg>
    <p:spTree>
      <p:nvGrpSpPr>
        <p:cNvPr id="1" name="Shape 187"/>
        <p:cNvGrpSpPr/>
        <p:nvPr/>
      </p:nvGrpSpPr>
      <p:grpSpPr>
        <a:xfrm>
          <a:off x="0" y="0"/>
          <a:ext cx="0" cy="0"/>
          <a:chOff x="0" y="0"/>
          <a:chExt cx="0" cy="0"/>
        </a:xfrm>
      </p:grpSpPr>
      <p:sp>
        <p:nvSpPr>
          <p:cNvPr id="188" name="Google Shape;188;p2"/>
          <p:cNvSpPr/>
          <p:nvPr/>
        </p:nvSpPr>
        <p:spPr>
          <a:xfrm>
            <a:off x="0" y="-25983"/>
            <a:ext cx="12192000" cy="6858000"/>
          </a:xfrm>
          <a:prstGeom prst="rect">
            <a:avLst/>
          </a:prstGeom>
          <a:gradFill>
            <a:gsLst>
              <a:gs pos="0">
                <a:srgbClr val="FFFFFF">
                  <a:alpha val="7843"/>
                </a:srgbClr>
              </a:gs>
              <a:gs pos="52000">
                <a:srgbClr val="FFFFFF">
                  <a:alpha val="7843"/>
                </a:srgbClr>
              </a:gs>
              <a:gs pos="100000">
                <a:srgbClr val="5DFFA0">
                  <a:alpha val="14901"/>
                </a:srgbClr>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89" name="Google Shape;189;p2"/>
          <p:cNvSpPr/>
          <p:nvPr/>
        </p:nvSpPr>
        <p:spPr>
          <a:xfrm>
            <a:off x="845448" y="447277"/>
            <a:ext cx="3294813" cy="5911481"/>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90" name="Google Shape;190;p2"/>
          <p:cNvSpPr/>
          <p:nvPr/>
        </p:nvSpPr>
        <p:spPr>
          <a:xfrm>
            <a:off x="849940" y="438890"/>
            <a:ext cx="3294813" cy="5911481"/>
          </a:xfrm>
          <a:prstGeom prst="rect">
            <a:avLst/>
          </a:prstGeom>
          <a:solidFill>
            <a:schemeClr val="accent3">
              <a:alpha val="20000"/>
            </a:schemeClr>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91" name="Google Shape;191;p2"/>
          <p:cNvSpPr/>
          <p:nvPr/>
        </p:nvSpPr>
        <p:spPr>
          <a:xfrm>
            <a:off x="743787" y="308343"/>
            <a:ext cx="3294813" cy="5911481"/>
          </a:xfrm>
          <a:prstGeom prst="rect">
            <a:avLst/>
          </a:prstGeom>
          <a:gradFill>
            <a:gsLst>
              <a:gs pos="0">
                <a:srgbClr val="FFFFFF">
                  <a:alpha val="7843"/>
                </a:srgbClr>
              </a:gs>
              <a:gs pos="52000">
                <a:srgbClr val="FFFFFF">
                  <a:alpha val="7843"/>
                </a:srgbClr>
              </a:gs>
              <a:gs pos="100000">
                <a:srgbClr val="5DFFA0">
                  <a:alpha val="14901"/>
                </a:srgbClr>
              </a:gs>
            </a:gsLst>
            <a:lin ang="10800000" scaled="0"/>
          </a:gra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92" name="Google Shape;192;p2"/>
          <p:cNvSpPr/>
          <p:nvPr/>
        </p:nvSpPr>
        <p:spPr>
          <a:xfrm>
            <a:off x="327841" y="499242"/>
            <a:ext cx="914565" cy="914565"/>
          </a:xfrm>
          <a:custGeom>
            <a:avLst/>
            <a:gdLst/>
            <a:ahLst/>
            <a:cxnLst/>
            <a:rect l="l" t="t" r="r" b="b"/>
            <a:pathLst>
              <a:path w="807148" h="807148" extrusionOk="0">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93" name="Google Shape;193;p2"/>
          <p:cNvSpPr/>
          <p:nvPr/>
        </p:nvSpPr>
        <p:spPr>
          <a:xfrm>
            <a:off x="327841" y="499242"/>
            <a:ext cx="914565" cy="914565"/>
          </a:xfrm>
          <a:custGeom>
            <a:avLst/>
            <a:gdLst/>
            <a:ahLst/>
            <a:cxnLst/>
            <a:rect l="l" t="t" r="r" b="b"/>
            <a:pathLst>
              <a:path w="807148" h="807148" extrusionOk="0">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1">
              <a:alpha val="20000"/>
            </a:schemeClr>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94" name="Google Shape;194;p2"/>
          <p:cNvSpPr txBox="1">
            <a:spLocks noGrp="1"/>
          </p:cNvSpPr>
          <p:nvPr>
            <p:ph type="title"/>
          </p:nvPr>
        </p:nvSpPr>
        <p:spPr>
          <a:xfrm>
            <a:off x="944353" y="1145024"/>
            <a:ext cx="3105985" cy="4238118"/>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Times New Roman"/>
              <a:buNone/>
            </a:pPr>
            <a:r>
              <a:rPr lang="en-US" b="1" u="sng" dirty="0">
                <a:latin typeface="Times New Roman"/>
                <a:ea typeface="Times New Roman"/>
                <a:cs typeface="Times New Roman"/>
                <a:sym typeface="Times New Roman"/>
              </a:rPr>
              <a:t>NỘI </a:t>
            </a:r>
            <a:r>
              <a:rPr lang="en-US" b="1" u="sng" dirty="0" smtClean="0">
                <a:latin typeface="Times New Roman"/>
                <a:ea typeface="Times New Roman"/>
                <a:cs typeface="Times New Roman"/>
                <a:sym typeface="Times New Roman"/>
              </a:rPr>
              <a:t>DUNG ĐỀ TÀI</a:t>
            </a:r>
            <a:endParaRPr b="1" u="sng" dirty="0"/>
          </a:p>
        </p:txBody>
      </p:sp>
      <p:grpSp>
        <p:nvGrpSpPr>
          <p:cNvPr id="195" name="Google Shape;195;p2"/>
          <p:cNvGrpSpPr/>
          <p:nvPr/>
        </p:nvGrpSpPr>
        <p:grpSpPr>
          <a:xfrm>
            <a:off x="4595968" y="262622"/>
            <a:ext cx="6757268" cy="5191640"/>
            <a:chOff x="-380673" y="3126510"/>
            <a:chExt cx="6757268" cy="2479112"/>
          </a:xfrm>
        </p:grpSpPr>
        <p:sp>
          <p:nvSpPr>
            <p:cNvPr id="200" name="Google Shape;200;p2"/>
            <p:cNvSpPr/>
            <p:nvPr/>
          </p:nvSpPr>
          <p:spPr>
            <a:xfrm>
              <a:off x="-194818" y="4088348"/>
              <a:ext cx="6571413" cy="1517274"/>
            </a:xfrm>
            <a:prstGeom prst="rect">
              <a:avLst/>
            </a:prstGeom>
            <a:solidFill>
              <a:schemeClr val="lt1">
                <a:alpha val="89803"/>
              </a:schemeClr>
            </a:solidFill>
            <a:ln w="12700" cap="flat" cmpd="sng">
              <a:solidFill>
                <a:srgbClr val="00F967"/>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
            <p:cNvSpPr txBox="1"/>
            <p:nvPr/>
          </p:nvSpPr>
          <p:spPr>
            <a:xfrm>
              <a:off x="-380673" y="4031159"/>
              <a:ext cx="6571413" cy="1052737"/>
            </a:xfrm>
            <a:prstGeom prst="rect">
              <a:avLst/>
            </a:prstGeom>
            <a:noFill/>
            <a:ln>
              <a:noFill/>
            </a:ln>
          </p:spPr>
          <p:txBody>
            <a:bodyPr spcFirstLastPara="1" wrap="square" lIns="510000" tIns="999725" rIns="510000" bIns="135125" anchor="t" anchorCtr="0">
              <a:noAutofit/>
            </a:bodyPr>
            <a:lstStyle/>
            <a:p>
              <a:pPr marR="0" lvl="1" algn="ctr" rtl="0">
                <a:lnSpc>
                  <a:spcPct val="90000"/>
                </a:lnSpc>
                <a:spcBef>
                  <a:spcPts val="0"/>
                </a:spcBef>
                <a:spcAft>
                  <a:spcPts val="0"/>
                </a:spcAft>
                <a:buClr>
                  <a:schemeClr val="dk1"/>
                </a:buClr>
                <a:buSzPts val="1900"/>
              </a:pPr>
              <a:endParaRPr lang="en-US" sz="2800" b="1" dirty="0" smtClean="0">
                <a:solidFill>
                  <a:schemeClr val="dk1"/>
                </a:solidFill>
                <a:latin typeface="Times New Roman"/>
                <a:cs typeface="Times New Roman"/>
                <a:sym typeface="Times New Roman"/>
              </a:endParaRPr>
            </a:p>
            <a:p>
              <a:pPr marL="342900" lvl="1" indent="-342900" algn="ctr">
                <a:lnSpc>
                  <a:spcPct val="90000"/>
                </a:lnSpc>
                <a:buClr>
                  <a:schemeClr val="dk1"/>
                </a:buClr>
                <a:buSzPts val="1900"/>
                <a:buFont typeface="Wingdings" panose="05000000000000000000" pitchFamily="2" charset="2"/>
                <a:buChar char="Ø"/>
              </a:pPr>
              <a:r>
                <a:rPr lang="en-US" sz="2800" b="1" dirty="0" err="1">
                  <a:solidFill>
                    <a:schemeClr val="dk1"/>
                  </a:solidFill>
                  <a:latin typeface="Times New Roman"/>
                  <a:cs typeface="Times New Roman"/>
                  <a:sym typeface="Times New Roman"/>
                </a:rPr>
                <a:t>Tổng</a:t>
              </a:r>
              <a:r>
                <a:rPr lang="en-US" sz="2800" b="1" dirty="0">
                  <a:solidFill>
                    <a:schemeClr val="dk1"/>
                  </a:solidFill>
                  <a:latin typeface="Times New Roman"/>
                  <a:cs typeface="Times New Roman"/>
                  <a:sym typeface="Times New Roman"/>
                </a:rPr>
                <a:t> </a:t>
              </a:r>
              <a:r>
                <a:rPr lang="en-US" sz="2800" b="1" dirty="0" err="1">
                  <a:solidFill>
                    <a:schemeClr val="dk1"/>
                  </a:solidFill>
                  <a:latin typeface="Times New Roman"/>
                  <a:cs typeface="Times New Roman"/>
                  <a:sym typeface="Times New Roman"/>
                </a:rPr>
                <a:t>Quan</a:t>
              </a:r>
              <a:r>
                <a:rPr lang="en-US" sz="2800" b="1" dirty="0">
                  <a:solidFill>
                    <a:schemeClr val="dk1"/>
                  </a:solidFill>
                  <a:latin typeface="Times New Roman"/>
                  <a:cs typeface="Times New Roman"/>
                  <a:sym typeface="Times New Roman"/>
                </a:rPr>
                <a:t> </a:t>
              </a:r>
              <a:r>
                <a:rPr lang="en-US" sz="2800" b="1" dirty="0" err="1">
                  <a:solidFill>
                    <a:schemeClr val="dk1"/>
                  </a:solidFill>
                  <a:latin typeface="Times New Roman"/>
                  <a:cs typeface="Times New Roman"/>
                  <a:sym typeface="Times New Roman"/>
                </a:rPr>
                <a:t>Về</a:t>
              </a:r>
              <a:r>
                <a:rPr lang="en-US" sz="2800" b="1" dirty="0">
                  <a:solidFill>
                    <a:schemeClr val="dk1"/>
                  </a:solidFill>
                  <a:latin typeface="Times New Roman"/>
                  <a:cs typeface="Times New Roman"/>
                  <a:sym typeface="Times New Roman"/>
                </a:rPr>
                <a:t> </a:t>
              </a:r>
              <a:r>
                <a:rPr lang="en-US" sz="2800" b="1" dirty="0" err="1">
                  <a:solidFill>
                    <a:schemeClr val="dk1"/>
                  </a:solidFill>
                  <a:latin typeface="Times New Roman"/>
                  <a:cs typeface="Times New Roman"/>
                  <a:sym typeface="Times New Roman"/>
                </a:rPr>
                <a:t>Thiết</a:t>
              </a:r>
              <a:r>
                <a:rPr lang="en-US" sz="2800" b="1" dirty="0">
                  <a:solidFill>
                    <a:schemeClr val="dk1"/>
                  </a:solidFill>
                  <a:latin typeface="Times New Roman"/>
                  <a:cs typeface="Times New Roman"/>
                  <a:sym typeface="Times New Roman"/>
                </a:rPr>
                <a:t> </a:t>
              </a:r>
              <a:r>
                <a:rPr lang="en-US" sz="2800" b="1" dirty="0" err="1">
                  <a:solidFill>
                    <a:schemeClr val="dk1"/>
                  </a:solidFill>
                  <a:latin typeface="Times New Roman"/>
                  <a:cs typeface="Times New Roman"/>
                  <a:sym typeface="Times New Roman"/>
                </a:rPr>
                <a:t>Kế</a:t>
              </a:r>
              <a:r>
                <a:rPr lang="en-US" sz="2800" b="1" dirty="0">
                  <a:solidFill>
                    <a:schemeClr val="dk1"/>
                  </a:solidFill>
                  <a:latin typeface="Times New Roman"/>
                  <a:cs typeface="Times New Roman"/>
                  <a:sym typeface="Times New Roman"/>
                </a:rPr>
                <a:t> </a:t>
              </a:r>
            </a:p>
            <a:p>
              <a:pPr marR="0" lvl="1" algn="l" rtl="0">
                <a:lnSpc>
                  <a:spcPct val="90000"/>
                </a:lnSpc>
                <a:spcBef>
                  <a:spcPts val="0"/>
                </a:spcBef>
                <a:spcAft>
                  <a:spcPts val="0"/>
                </a:spcAft>
                <a:buClr>
                  <a:schemeClr val="dk1"/>
                </a:buClr>
                <a:buSzPts val="1900"/>
              </a:pPr>
              <a:endParaRPr lang="en-US" sz="2800" b="1" dirty="0">
                <a:solidFill>
                  <a:schemeClr val="dk1"/>
                </a:solidFill>
                <a:latin typeface="Times New Roman"/>
                <a:cs typeface="Times New Roman"/>
                <a:sym typeface="Times New Roman"/>
              </a:endParaRPr>
            </a:p>
          </p:txBody>
        </p:sp>
        <p:sp>
          <p:nvSpPr>
            <p:cNvPr id="202" name="Google Shape;202;p2"/>
            <p:cNvSpPr/>
            <p:nvPr/>
          </p:nvSpPr>
          <p:spPr>
            <a:xfrm>
              <a:off x="328570" y="3211807"/>
              <a:ext cx="5466421" cy="510943"/>
            </a:xfrm>
            <a:prstGeom prst="roundRect">
              <a:avLst>
                <a:gd name="adj" fmla="val 16667"/>
              </a:avLst>
            </a:prstGeom>
            <a:solidFill>
              <a:srgbClr val="007C33"/>
            </a:solidFill>
            <a:ln w="12700" cap="flat" cmpd="sng">
              <a:solidFill>
                <a:srgbClr val="007C33"/>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
            <p:cNvSpPr txBox="1"/>
            <p:nvPr/>
          </p:nvSpPr>
          <p:spPr>
            <a:xfrm>
              <a:off x="651963" y="3126510"/>
              <a:ext cx="4877852" cy="681537"/>
            </a:xfrm>
            <a:prstGeom prst="rect">
              <a:avLst/>
            </a:prstGeom>
            <a:noFill/>
            <a:ln>
              <a:noFill/>
            </a:ln>
          </p:spPr>
          <p:txBody>
            <a:bodyPr spcFirstLastPara="1" wrap="square" lIns="173850" tIns="0" rIns="173850" bIns="0" anchor="ctr" anchorCtr="0">
              <a:noAutofit/>
            </a:bodyPr>
            <a:lstStyle/>
            <a:p>
              <a:pPr marL="0" marR="0" lvl="0" indent="0" algn="ctr" rtl="0">
                <a:lnSpc>
                  <a:spcPct val="90000"/>
                </a:lnSpc>
                <a:spcBef>
                  <a:spcPts val="0"/>
                </a:spcBef>
                <a:spcAft>
                  <a:spcPts val="0"/>
                </a:spcAft>
                <a:buClr>
                  <a:schemeClr val="lt1"/>
                </a:buClr>
                <a:buSzPts val="2100"/>
                <a:buFont typeface="Times New Roman"/>
                <a:buNone/>
              </a:pPr>
              <a:r>
                <a:rPr lang="en-US" sz="1600" b="1" dirty="0" smtClean="0">
                  <a:solidFill>
                    <a:schemeClr val="bg1"/>
                  </a:solidFill>
                  <a:latin typeface="Times New Roman" panose="02020603050405020304" pitchFamily="18" charset="0"/>
                  <a:cs typeface="Times New Roman" panose="02020603050405020304" pitchFamily="18" charset="0"/>
                </a:rPr>
                <a:t>DATAPATH CHO BỘ XỬ LÝ MIPS VÀ TỐI ƯU HÓA BẰNG PHƯƠNG PHÁP PIPELINE </a:t>
              </a:r>
              <a:endParaRPr sz="1600" b="1" dirty="0">
                <a:solidFill>
                  <a:schemeClr val="bg1"/>
                </a:solidFill>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411288164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rgbClr val="FFFFFF">
                <a:alpha val="6666"/>
              </a:srgbClr>
            </a:gs>
            <a:gs pos="68000">
              <a:srgbClr val="FFFFFF">
                <a:alpha val="6666"/>
              </a:srgbClr>
            </a:gs>
            <a:gs pos="100000">
              <a:srgbClr val="80FFB5">
                <a:alpha val="46666"/>
              </a:srgbClr>
            </a:gs>
          </a:gsLst>
          <a:lin ang="16200000" scaled="0"/>
        </a:gradFill>
        <a:effectLst/>
      </p:bgPr>
    </p:bg>
    <p:spTree>
      <p:nvGrpSpPr>
        <p:cNvPr id="1" name="Shape 207">
          <a:extLst>
            <a:ext uri="{FF2B5EF4-FFF2-40B4-BE49-F238E27FC236}">
              <a16:creationId xmlns="" xmlns:a16="http://schemas.microsoft.com/office/drawing/2014/main" id="{249A8F92-C007-8AF1-218B-1966B83D82EC}"/>
            </a:ext>
          </a:extLst>
        </p:cNvPr>
        <p:cNvGrpSpPr/>
        <p:nvPr/>
      </p:nvGrpSpPr>
      <p:grpSpPr>
        <a:xfrm>
          <a:off x="0" y="0"/>
          <a:ext cx="0" cy="0"/>
          <a:chOff x="0" y="0"/>
          <a:chExt cx="0" cy="0"/>
        </a:xfrm>
      </p:grpSpPr>
      <p:sp>
        <p:nvSpPr>
          <p:cNvPr id="208" name="Google Shape;208;p3">
            <a:extLst>
              <a:ext uri="{FF2B5EF4-FFF2-40B4-BE49-F238E27FC236}">
                <a16:creationId xmlns="" xmlns:a16="http://schemas.microsoft.com/office/drawing/2014/main" id="{1DCD8007-C6CE-82D1-5A8C-883B25F19FBD}"/>
              </a:ext>
            </a:extLst>
          </p:cNvPr>
          <p:cNvSpPr txBox="1">
            <a:spLocks noGrp="1"/>
          </p:cNvSpPr>
          <p:nvPr>
            <p:ph type="title"/>
          </p:nvPr>
        </p:nvSpPr>
        <p:spPr>
          <a:xfrm>
            <a:off x="838200" y="309437"/>
            <a:ext cx="10515600" cy="694056"/>
          </a:xfrm>
          <a:prstGeom prst="rect">
            <a:avLst/>
          </a:prstGeom>
          <a:noFill/>
          <a:ln>
            <a:noFill/>
          </a:ln>
        </p:spPr>
        <p:txBody>
          <a:bodyPr spcFirstLastPara="1" wrap="square" lIns="91425" tIns="45700" rIns="91425" bIns="45700" anchor="ctr" anchorCtr="0">
            <a:normAutofit/>
          </a:bodyPr>
          <a:lstStyle/>
          <a:p>
            <a:pPr lvl="0">
              <a:buClr>
                <a:srgbClr val="007C33"/>
              </a:buClr>
              <a:buSzPct val="100000"/>
            </a:pPr>
            <a:r>
              <a:rPr lang="en-US" sz="3200" b="1" u="sng" dirty="0" err="1" smtClean="0">
                <a:solidFill>
                  <a:srgbClr val="007C33"/>
                </a:solidFill>
                <a:latin typeface="Times New Roman"/>
                <a:cs typeface="Times New Roman"/>
                <a:sym typeface="Times New Roman"/>
              </a:rPr>
              <a:t>Tổng</a:t>
            </a:r>
            <a:r>
              <a:rPr lang="en-US" sz="3200" b="1" u="sng" dirty="0" smtClean="0">
                <a:solidFill>
                  <a:srgbClr val="007C33"/>
                </a:solidFill>
                <a:latin typeface="Times New Roman"/>
                <a:cs typeface="Times New Roman"/>
                <a:sym typeface="Times New Roman"/>
              </a:rPr>
              <a:t> </a:t>
            </a:r>
            <a:r>
              <a:rPr lang="en-US" sz="3200" b="1" u="sng" dirty="0" err="1" smtClean="0">
                <a:solidFill>
                  <a:srgbClr val="007C33"/>
                </a:solidFill>
                <a:latin typeface="Times New Roman"/>
                <a:cs typeface="Times New Roman"/>
                <a:sym typeface="Times New Roman"/>
              </a:rPr>
              <a:t>Quan</a:t>
            </a:r>
            <a:r>
              <a:rPr lang="en-US" sz="3200" b="1" u="sng" dirty="0" smtClean="0">
                <a:solidFill>
                  <a:srgbClr val="007C33"/>
                </a:solidFill>
                <a:latin typeface="Times New Roman"/>
                <a:cs typeface="Times New Roman"/>
                <a:sym typeface="Times New Roman"/>
              </a:rPr>
              <a:t> </a:t>
            </a:r>
            <a:r>
              <a:rPr lang="en-US" sz="3200" b="1" u="sng" dirty="0" err="1" smtClean="0">
                <a:solidFill>
                  <a:srgbClr val="007C33"/>
                </a:solidFill>
                <a:latin typeface="Times New Roman"/>
                <a:cs typeface="Times New Roman"/>
                <a:sym typeface="Times New Roman"/>
              </a:rPr>
              <a:t>Về</a:t>
            </a:r>
            <a:r>
              <a:rPr lang="en-US" sz="3200" b="1" u="sng" dirty="0" smtClean="0">
                <a:solidFill>
                  <a:srgbClr val="007C33"/>
                </a:solidFill>
                <a:latin typeface="Times New Roman"/>
                <a:cs typeface="Times New Roman"/>
                <a:sym typeface="Times New Roman"/>
              </a:rPr>
              <a:t> </a:t>
            </a:r>
            <a:r>
              <a:rPr lang="en-US" sz="3200" b="1" u="sng" dirty="0" err="1" smtClean="0">
                <a:solidFill>
                  <a:srgbClr val="007C33"/>
                </a:solidFill>
                <a:latin typeface="Times New Roman"/>
                <a:cs typeface="Times New Roman"/>
                <a:sym typeface="Times New Roman"/>
              </a:rPr>
              <a:t>Thiết</a:t>
            </a:r>
            <a:r>
              <a:rPr lang="en-US" sz="3200" b="1" u="sng" dirty="0" smtClean="0">
                <a:solidFill>
                  <a:srgbClr val="007C33"/>
                </a:solidFill>
                <a:latin typeface="Times New Roman"/>
                <a:cs typeface="Times New Roman"/>
                <a:sym typeface="Times New Roman"/>
              </a:rPr>
              <a:t> </a:t>
            </a:r>
            <a:r>
              <a:rPr lang="en-US" sz="3200" b="1" u="sng" dirty="0" err="1" smtClean="0">
                <a:solidFill>
                  <a:srgbClr val="007C33"/>
                </a:solidFill>
                <a:latin typeface="Times New Roman"/>
                <a:cs typeface="Times New Roman"/>
                <a:sym typeface="Times New Roman"/>
              </a:rPr>
              <a:t>Kế</a:t>
            </a:r>
            <a:endParaRPr sz="3200" u="sng" dirty="0">
              <a:solidFill>
                <a:srgbClr val="007C33"/>
              </a:solidFill>
            </a:endParaRPr>
          </a:p>
        </p:txBody>
      </p:sp>
      <p:sp>
        <p:nvSpPr>
          <p:cNvPr id="209" name="Google Shape;209;p3">
            <a:extLst>
              <a:ext uri="{FF2B5EF4-FFF2-40B4-BE49-F238E27FC236}">
                <a16:creationId xmlns="" xmlns:a16="http://schemas.microsoft.com/office/drawing/2014/main" id="{95C4B3B6-A2CF-0057-0ED0-C0556ACDC28E}"/>
              </a:ext>
            </a:extLst>
          </p:cNvPr>
          <p:cNvSpPr txBox="1">
            <a:spLocks noGrp="1"/>
          </p:cNvSpPr>
          <p:nvPr>
            <p:ph type="body" idx="1"/>
          </p:nvPr>
        </p:nvSpPr>
        <p:spPr>
          <a:xfrm>
            <a:off x="7991856" y="1468876"/>
            <a:ext cx="3962687" cy="3331724"/>
          </a:xfrm>
          <a:prstGeom prst="rect">
            <a:avLst/>
          </a:prstGeom>
          <a:noFill/>
          <a:ln>
            <a:noFill/>
          </a:ln>
        </p:spPr>
        <p:txBody>
          <a:bodyPr spcFirstLastPara="1" wrap="square" lIns="91425" tIns="45700" rIns="91425" bIns="45700" numCol="1" anchor="t" anchorCtr="0">
            <a:normAutofit/>
          </a:bodyPr>
          <a:lstStyle/>
          <a:p>
            <a:pPr marL="590550" lvl="1" indent="0">
              <a:spcBef>
                <a:spcPts val="1100"/>
              </a:spcBef>
              <a:buSzPts val="2100"/>
              <a:buNone/>
            </a:pPr>
            <a:r>
              <a:rPr lang="en-US" sz="1800" dirty="0" err="1" smtClean="0">
                <a:latin typeface="Times New Roman"/>
                <a:ea typeface="Times New Roman"/>
                <a:cs typeface="Times New Roman"/>
                <a:sym typeface="Times New Roman"/>
              </a:rPr>
              <a:t>Tương</a:t>
            </a:r>
            <a:r>
              <a:rPr lang="en-US" sz="1800" dirty="0" smtClean="0">
                <a:latin typeface="Times New Roman"/>
                <a:ea typeface="Times New Roman"/>
                <a:cs typeface="Times New Roman"/>
                <a:sym typeface="Times New Roman"/>
              </a:rPr>
              <a:t> </a:t>
            </a:r>
            <a:r>
              <a:rPr lang="en-US" sz="1800" dirty="0" err="1" smtClean="0">
                <a:latin typeface="Times New Roman"/>
                <a:ea typeface="Times New Roman"/>
                <a:cs typeface="Times New Roman"/>
                <a:sym typeface="Times New Roman"/>
              </a:rPr>
              <a:t>tự</a:t>
            </a:r>
            <a:r>
              <a:rPr lang="en-US" sz="1800" dirty="0" smtClean="0">
                <a:latin typeface="Times New Roman"/>
                <a:ea typeface="Times New Roman"/>
                <a:cs typeface="Times New Roman"/>
                <a:sym typeface="Times New Roman"/>
              </a:rPr>
              <a:t> </a:t>
            </a:r>
            <a:r>
              <a:rPr lang="en-US" sz="1800" dirty="0" err="1" smtClean="0">
                <a:latin typeface="Times New Roman"/>
                <a:ea typeface="Times New Roman"/>
                <a:cs typeface="Times New Roman"/>
                <a:sym typeface="Times New Roman"/>
              </a:rPr>
              <a:t>như</a:t>
            </a:r>
            <a:r>
              <a:rPr lang="en-US" sz="1800" dirty="0" smtClean="0">
                <a:latin typeface="Times New Roman"/>
                <a:ea typeface="Times New Roman"/>
                <a:cs typeface="Times New Roman"/>
                <a:sym typeface="Times New Roman"/>
              </a:rPr>
              <a:t> </a:t>
            </a:r>
            <a:r>
              <a:rPr lang="en-US" sz="1800" dirty="0" err="1" smtClean="0">
                <a:latin typeface="Times New Roman"/>
                <a:ea typeface="Times New Roman"/>
                <a:cs typeface="Times New Roman"/>
                <a:sym typeface="Times New Roman"/>
              </a:rPr>
              <a:t>datapath</a:t>
            </a:r>
            <a:r>
              <a:rPr lang="en-US" sz="1800" dirty="0" smtClean="0">
                <a:latin typeface="Times New Roman"/>
                <a:ea typeface="Times New Roman"/>
                <a:cs typeface="Times New Roman"/>
                <a:sym typeface="Times New Roman"/>
              </a:rPr>
              <a:t> </a:t>
            </a:r>
            <a:r>
              <a:rPr lang="en-US" sz="1800" dirty="0" err="1" smtClean="0">
                <a:latin typeface="Times New Roman"/>
                <a:ea typeface="Times New Roman"/>
                <a:cs typeface="Times New Roman"/>
                <a:sym typeface="Times New Roman"/>
              </a:rPr>
              <a:t>căn</a:t>
            </a:r>
            <a:r>
              <a:rPr lang="en-US" sz="1800" dirty="0" smtClean="0">
                <a:latin typeface="Times New Roman"/>
                <a:ea typeface="Times New Roman"/>
                <a:cs typeface="Times New Roman"/>
                <a:sym typeface="Times New Roman"/>
              </a:rPr>
              <a:t> </a:t>
            </a:r>
            <a:r>
              <a:rPr lang="en-US" sz="1800" dirty="0" err="1" smtClean="0">
                <a:latin typeface="Times New Roman"/>
                <a:ea typeface="Times New Roman"/>
                <a:cs typeface="Times New Roman"/>
                <a:sym typeface="Times New Roman"/>
              </a:rPr>
              <a:t>bản</a:t>
            </a:r>
            <a:r>
              <a:rPr lang="en-US" sz="1800" dirty="0" smtClean="0">
                <a:latin typeface="Times New Roman"/>
                <a:ea typeface="Times New Roman"/>
                <a:cs typeface="Times New Roman"/>
                <a:sym typeface="Times New Roman"/>
              </a:rPr>
              <a:t>, </a:t>
            </a:r>
            <a:r>
              <a:rPr lang="en-US" sz="1800" dirty="0" err="1" smtClean="0">
                <a:latin typeface="Times New Roman"/>
                <a:ea typeface="Times New Roman"/>
                <a:cs typeface="Times New Roman"/>
                <a:sym typeface="Times New Roman"/>
              </a:rPr>
              <a:t>sơ</a:t>
            </a:r>
            <a:r>
              <a:rPr lang="en-US" sz="1800" dirty="0" smtClean="0">
                <a:latin typeface="Times New Roman"/>
                <a:ea typeface="Times New Roman"/>
                <a:cs typeface="Times New Roman"/>
                <a:sym typeface="Times New Roman"/>
              </a:rPr>
              <a:t> </a:t>
            </a:r>
            <a:r>
              <a:rPr lang="en-US" sz="1800" dirty="0" err="1" smtClean="0">
                <a:latin typeface="Times New Roman"/>
                <a:ea typeface="Times New Roman"/>
                <a:cs typeface="Times New Roman"/>
                <a:sym typeface="Times New Roman"/>
              </a:rPr>
              <a:t>đồ</a:t>
            </a:r>
            <a:r>
              <a:rPr lang="en-US" sz="1800" dirty="0" smtClean="0">
                <a:latin typeface="Times New Roman"/>
                <a:ea typeface="Times New Roman"/>
                <a:cs typeface="Times New Roman"/>
                <a:sym typeface="Times New Roman"/>
              </a:rPr>
              <a:t> </a:t>
            </a:r>
            <a:r>
              <a:rPr lang="en-US" sz="1800" dirty="0" err="1" smtClean="0">
                <a:latin typeface="Times New Roman"/>
                <a:ea typeface="Times New Roman"/>
                <a:cs typeface="Times New Roman"/>
                <a:sym typeface="Times New Roman"/>
              </a:rPr>
              <a:t>kế</a:t>
            </a:r>
            <a:r>
              <a:rPr lang="en-US" sz="1800" dirty="0" smtClean="0">
                <a:latin typeface="Times New Roman"/>
                <a:ea typeface="Times New Roman"/>
                <a:cs typeface="Times New Roman"/>
                <a:sym typeface="Times New Roman"/>
              </a:rPr>
              <a:t> </a:t>
            </a:r>
            <a:r>
              <a:rPr lang="en-US" sz="1800" dirty="0" err="1" smtClean="0">
                <a:latin typeface="Times New Roman"/>
                <a:ea typeface="Times New Roman"/>
                <a:cs typeface="Times New Roman"/>
                <a:sym typeface="Times New Roman"/>
              </a:rPr>
              <a:t>bên</a:t>
            </a:r>
            <a:r>
              <a:rPr lang="en-US" sz="1800" dirty="0" smtClean="0">
                <a:latin typeface="Times New Roman"/>
                <a:ea typeface="Times New Roman"/>
                <a:cs typeface="Times New Roman"/>
                <a:sym typeface="Times New Roman"/>
              </a:rPr>
              <a:t> </a:t>
            </a:r>
            <a:r>
              <a:rPr lang="en-US" sz="1800" dirty="0" err="1" smtClean="0">
                <a:latin typeface="Times New Roman"/>
                <a:ea typeface="Times New Roman"/>
                <a:cs typeface="Times New Roman"/>
                <a:sym typeface="Times New Roman"/>
              </a:rPr>
              <a:t>có</a:t>
            </a:r>
            <a:r>
              <a:rPr lang="en-US" sz="1800" dirty="0" smtClean="0">
                <a:latin typeface="Times New Roman"/>
                <a:ea typeface="Times New Roman"/>
                <a:cs typeface="Times New Roman"/>
                <a:sym typeface="Times New Roman"/>
              </a:rPr>
              <a:t> </a:t>
            </a:r>
            <a:r>
              <a:rPr lang="en-US" sz="1800" dirty="0" err="1" smtClean="0">
                <a:latin typeface="Times New Roman"/>
                <a:ea typeface="Times New Roman"/>
                <a:cs typeface="Times New Roman"/>
                <a:sym typeface="Times New Roman"/>
              </a:rPr>
              <a:t>thêm</a:t>
            </a:r>
            <a:r>
              <a:rPr lang="en-US" sz="1800" dirty="0" smtClean="0">
                <a:latin typeface="Times New Roman"/>
                <a:ea typeface="Times New Roman"/>
                <a:cs typeface="Times New Roman"/>
                <a:sym typeface="Times New Roman"/>
              </a:rPr>
              <a:t> </a:t>
            </a:r>
            <a:r>
              <a:rPr lang="en-US" sz="1800" dirty="0" err="1" smtClean="0">
                <a:latin typeface="Times New Roman"/>
                <a:ea typeface="Times New Roman"/>
                <a:cs typeface="Times New Roman"/>
                <a:sym typeface="Times New Roman"/>
              </a:rPr>
              <a:t>một</a:t>
            </a:r>
            <a:r>
              <a:rPr lang="en-US" sz="1800" dirty="0" smtClean="0">
                <a:latin typeface="Times New Roman"/>
                <a:ea typeface="Times New Roman"/>
                <a:cs typeface="Times New Roman"/>
                <a:sym typeface="Times New Roman"/>
              </a:rPr>
              <a:t> </a:t>
            </a:r>
            <a:r>
              <a:rPr lang="en-US" sz="1800" dirty="0" err="1" smtClean="0">
                <a:latin typeface="Times New Roman"/>
                <a:ea typeface="Times New Roman"/>
                <a:cs typeface="Times New Roman"/>
                <a:sym typeface="Times New Roman"/>
              </a:rPr>
              <a:t>số</a:t>
            </a:r>
            <a:r>
              <a:rPr lang="en-US" sz="1800" dirty="0" smtClean="0">
                <a:latin typeface="Times New Roman"/>
                <a:ea typeface="Times New Roman"/>
                <a:cs typeface="Times New Roman"/>
                <a:sym typeface="Times New Roman"/>
              </a:rPr>
              <a:t> </a:t>
            </a:r>
            <a:r>
              <a:rPr lang="en-US" sz="1800" dirty="0" err="1" smtClean="0">
                <a:latin typeface="Times New Roman"/>
                <a:ea typeface="Times New Roman"/>
                <a:cs typeface="Times New Roman"/>
                <a:sym typeface="Times New Roman"/>
              </a:rPr>
              <a:t>khối</a:t>
            </a:r>
            <a:r>
              <a:rPr lang="en-US" sz="1800" dirty="0" smtClean="0">
                <a:latin typeface="Times New Roman"/>
                <a:ea typeface="Times New Roman"/>
                <a:cs typeface="Times New Roman"/>
                <a:sym typeface="Times New Roman"/>
              </a:rPr>
              <a:t> </a:t>
            </a:r>
            <a:r>
              <a:rPr lang="en-US" sz="1800" dirty="0" err="1" smtClean="0">
                <a:latin typeface="Times New Roman"/>
                <a:ea typeface="Times New Roman"/>
                <a:cs typeface="Times New Roman"/>
                <a:sym typeface="Times New Roman"/>
              </a:rPr>
              <a:t>để</a:t>
            </a:r>
            <a:r>
              <a:rPr lang="en-US" sz="1800" dirty="0" smtClean="0">
                <a:latin typeface="Times New Roman"/>
                <a:ea typeface="Times New Roman"/>
                <a:cs typeface="Times New Roman"/>
                <a:sym typeface="Times New Roman"/>
              </a:rPr>
              <a:t> </a:t>
            </a:r>
            <a:r>
              <a:rPr lang="en-US" sz="1800" dirty="0" err="1" smtClean="0">
                <a:latin typeface="Times New Roman"/>
                <a:ea typeface="Times New Roman"/>
                <a:cs typeface="Times New Roman"/>
                <a:sym typeface="Times New Roman"/>
              </a:rPr>
              <a:t>xử</a:t>
            </a:r>
            <a:r>
              <a:rPr lang="en-US" sz="1800" dirty="0" smtClean="0">
                <a:latin typeface="Times New Roman"/>
                <a:ea typeface="Times New Roman"/>
                <a:cs typeface="Times New Roman"/>
                <a:sym typeface="Times New Roman"/>
              </a:rPr>
              <a:t> </a:t>
            </a:r>
            <a:r>
              <a:rPr lang="en-US" sz="1800" dirty="0" err="1" smtClean="0">
                <a:latin typeface="Times New Roman"/>
                <a:ea typeface="Times New Roman"/>
                <a:cs typeface="Times New Roman"/>
                <a:sym typeface="Times New Roman"/>
              </a:rPr>
              <a:t>lý</a:t>
            </a:r>
            <a:r>
              <a:rPr lang="en-US" sz="1800" dirty="0" smtClean="0">
                <a:latin typeface="Times New Roman"/>
                <a:ea typeface="Times New Roman"/>
                <a:cs typeface="Times New Roman"/>
                <a:sym typeface="Times New Roman"/>
              </a:rPr>
              <a:t> </a:t>
            </a:r>
            <a:r>
              <a:rPr lang="en-US" sz="1800" dirty="0" err="1" smtClean="0">
                <a:latin typeface="Times New Roman"/>
                <a:ea typeface="Times New Roman"/>
                <a:cs typeface="Times New Roman"/>
                <a:sym typeface="Times New Roman"/>
              </a:rPr>
              <a:t>các</a:t>
            </a:r>
            <a:r>
              <a:rPr lang="en-US" sz="1800" dirty="0" smtClean="0">
                <a:latin typeface="Times New Roman"/>
                <a:ea typeface="Times New Roman"/>
                <a:cs typeface="Times New Roman"/>
                <a:sym typeface="Times New Roman"/>
              </a:rPr>
              <a:t> </a:t>
            </a:r>
            <a:r>
              <a:rPr lang="en-US" sz="1800" dirty="0" err="1" smtClean="0">
                <a:latin typeface="Times New Roman"/>
                <a:ea typeface="Times New Roman"/>
                <a:cs typeface="Times New Roman"/>
                <a:sym typeface="Times New Roman"/>
              </a:rPr>
              <a:t>lệnh</a:t>
            </a:r>
            <a:r>
              <a:rPr lang="en-US" sz="1800" dirty="0" smtClean="0">
                <a:latin typeface="Times New Roman"/>
                <a:ea typeface="Times New Roman"/>
                <a:cs typeface="Times New Roman"/>
                <a:sym typeface="Times New Roman"/>
              </a:rPr>
              <a:t> JR, Jump,..</a:t>
            </a:r>
          </a:p>
          <a:p>
            <a:pPr marL="590550" lvl="1" indent="0">
              <a:spcBef>
                <a:spcPts val="1100"/>
              </a:spcBef>
              <a:buSzPts val="2100"/>
              <a:buNone/>
            </a:pPr>
            <a:r>
              <a:rPr lang="en-US" sz="1800" dirty="0" err="1" smtClean="0">
                <a:latin typeface="Times New Roman"/>
                <a:ea typeface="Times New Roman"/>
                <a:cs typeface="Times New Roman"/>
                <a:sym typeface="Times New Roman"/>
              </a:rPr>
              <a:t>Các</a:t>
            </a:r>
            <a:r>
              <a:rPr lang="en-US" sz="1800" dirty="0" smtClean="0">
                <a:latin typeface="Times New Roman"/>
                <a:ea typeface="Times New Roman"/>
                <a:cs typeface="Times New Roman"/>
                <a:sym typeface="Times New Roman"/>
              </a:rPr>
              <a:t> </a:t>
            </a:r>
            <a:r>
              <a:rPr lang="en-US" sz="1800" dirty="0" err="1" smtClean="0">
                <a:latin typeface="Times New Roman"/>
                <a:ea typeface="Times New Roman"/>
                <a:cs typeface="Times New Roman"/>
                <a:sym typeface="Times New Roman"/>
              </a:rPr>
              <a:t>khối</a:t>
            </a:r>
            <a:r>
              <a:rPr lang="en-US" sz="1800" dirty="0" smtClean="0">
                <a:latin typeface="Times New Roman"/>
                <a:ea typeface="Times New Roman"/>
                <a:cs typeface="Times New Roman"/>
                <a:sym typeface="Times New Roman"/>
              </a:rPr>
              <a:t> </a:t>
            </a:r>
            <a:r>
              <a:rPr lang="en-US" sz="1800" dirty="0" err="1" smtClean="0">
                <a:latin typeface="Times New Roman"/>
                <a:ea typeface="Times New Roman"/>
                <a:cs typeface="Times New Roman"/>
                <a:sym typeface="Times New Roman"/>
              </a:rPr>
              <a:t>được</a:t>
            </a:r>
            <a:r>
              <a:rPr lang="en-US" sz="1800" dirty="0" smtClean="0">
                <a:latin typeface="Times New Roman"/>
                <a:ea typeface="Times New Roman"/>
                <a:cs typeface="Times New Roman"/>
                <a:sym typeface="Times New Roman"/>
              </a:rPr>
              <a:t> </a:t>
            </a:r>
            <a:r>
              <a:rPr lang="en-US" sz="1800" dirty="0" err="1" smtClean="0">
                <a:latin typeface="Times New Roman"/>
                <a:ea typeface="Times New Roman"/>
                <a:cs typeface="Times New Roman"/>
                <a:sym typeface="Times New Roman"/>
              </a:rPr>
              <a:t>thiết</a:t>
            </a:r>
            <a:r>
              <a:rPr lang="en-US" sz="1800" dirty="0" smtClean="0">
                <a:latin typeface="Times New Roman"/>
                <a:ea typeface="Times New Roman"/>
                <a:cs typeface="Times New Roman"/>
                <a:sym typeface="Times New Roman"/>
              </a:rPr>
              <a:t> </a:t>
            </a:r>
            <a:r>
              <a:rPr lang="en-US" sz="1800" dirty="0" err="1" smtClean="0">
                <a:latin typeface="Times New Roman"/>
                <a:ea typeface="Times New Roman"/>
                <a:cs typeface="Times New Roman"/>
                <a:sym typeface="Times New Roman"/>
              </a:rPr>
              <a:t>kế</a:t>
            </a:r>
            <a:r>
              <a:rPr lang="en-US" sz="1800" dirty="0" smtClean="0">
                <a:latin typeface="Times New Roman"/>
                <a:ea typeface="Times New Roman"/>
                <a:cs typeface="Times New Roman"/>
                <a:sym typeface="Times New Roman"/>
              </a:rPr>
              <a:t> </a:t>
            </a:r>
            <a:r>
              <a:rPr lang="en-US" sz="1800" dirty="0" err="1" smtClean="0">
                <a:latin typeface="Times New Roman"/>
                <a:ea typeface="Times New Roman"/>
                <a:cs typeface="Times New Roman"/>
                <a:sym typeface="Times New Roman"/>
              </a:rPr>
              <a:t>thêm</a:t>
            </a:r>
            <a:r>
              <a:rPr lang="en-US" sz="1800" dirty="0" smtClean="0">
                <a:latin typeface="Times New Roman"/>
                <a:ea typeface="Times New Roman"/>
                <a:cs typeface="Times New Roman"/>
                <a:sym typeface="Times New Roman"/>
              </a:rPr>
              <a:t>:</a:t>
            </a:r>
          </a:p>
          <a:p>
            <a:pPr marL="1333500" lvl="2" indent="-285750">
              <a:spcBef>
                <a:spcPts val="1100"/>
              </a:spcBef>
              <a:buSzPts val="2100"/>
              <a:buFont typeface="Arial" panose="020B0604020202020204" pitchFamily="34" charset="0"/>
              <a:buChar char="•"/>
            </a:pPr>
            <a:r>
              <a:rPr lang="en-US" sz="1800" dirty="0" err="1" smtClean="0">
                <a:latin typeface="Times New Roman"/>
                <a:ea typeface="Times New Roman"/>
                <a:cs typeface="Times New Roman"/>
                <a:sym typeface="Times New Roman"/>
              </a:rPr>
              <a:t>Khối</a:t>
            </a:r>
            <a:r>
              <a:rPr lang="en-US" sz="1800" dirty="0" smtClean="0">
                <a:latin typeface="Times New Roman"/>
                <a:ea typeface="Times New Roman"/>
                <a:cs typeface="Times New Roman"/>
                <a:sym typeface="Times New Roman"/>
              </a:rPr>
              <a:t> JR Control</a:t>
            </a:r>
          </a:p>
          <a:p>
            <a:pPr marL="1333500" lvl="2" indent="-285750">
              <a:spcBef>
                <a:spcPts val="1100"/>
              </a:spcBef>
              <a:buSzPts val="2100"/>
              <a:buFont typeface="Arial" panose="020B0604020202020204" pitchFamily="34" charset="0"/>
              <a:buChar char="•"/>
            </a:pPr>
            <a:r>
              <a:rPr lang="en-US" sz="1800" dirty="0" err="1" smtClean="0">
                <a:latin typeface="Times New Roman"/>
                <a:ea typeface="Times New Roman"/>
                <a:cs typeface="Times New Roman"/>
                <a:sym typeface="Times New Roman"/>
              </a:rPr>
              <a:t>Khối</a:t>
            </a:r>
            <a:r>
              <a:rPr lang="en-US" sz="1800" dirty="0" smtClean="0">
                <a:latin typeface="Times New Roman"/>
                <a:ea typeface="Times New Roman"/>
                <a:cs typeface="Times New Roman"/>
                <a:sym typeface="Times New Roman"/>
              </a:rPr>
              <a:t> PC ( </a:t>
            </a:r>
            <a:r>
              <a:rPr lang="en-US" sz="1800" dirty="0" err="1" smtClean="0">
                <a:latin typeface="Times New Roman"/>
                <a:ea typeface="Times New Roman"/>
                <a:cs typeface="Times New Roman"/>
                <a:sym typeface="Times New Roman"/>
              </a:rPr>
              <a:t>Xử</a:t>
            </a:r>
            <a:r>
              <a:rPr lang="en-US" sz="1800" dirty="0" smtClean="0">
                <a:latin typeface="Times New Roman"/>
                <a:ea typeface="Times New Roman"/>
                <a:cs typeface="Times New Roman"/>
                <a:sym typeface="Times New Roman"/>
              </a:rPr>
              <a:t> </a:t>
            </a:r>
            <a:r>
              <a:rPr lang="en-US" sz="1800" dirty="0" err="1" smtClean="0">
                <a:latin typeface="Times New Roman"/>
                <a:ea typeface="Times New Roman"/>
                <a:cs typeface="Times New Roman"/>
                <a:sym typeface="Times New Roman"/>
              </a:rPr>
              <a:t>lý</a:t>
            </a:r>
            <a:r>
              <a:rPr lang="en-US" sz="1800" dirty="0" smtClean="0">
                <a:latin typeface="Times New Roman"/>
                <a:ea typeface="Times New Roman"/>
                <a:cs typeface="Times New Roman"/>
                <a:sym typeface="Times New Roman"/>
              </a:rPr>
              <a:t> </a:t>
            </a:r>
            <a:r>
              <a:rPr lang="en-US" sz="1800" dirty="0" err="1" smtClean="0">
                <a:latin typeface="Times New Roman"/>
                <a:ea typeface="Times New Roman"/>
                <a:cs typeface="Times New Roman"/>
                <a:sym typeface="Times New Roman"/>
              </a:rPr>
              <a:t>với</a:t>
            </a:r>
            <a:r>
              <a:rPr lang="en-US" sz="1800" dirty="0" smtClean="0">
                <a:latin typeface="Times New Roman"/>
                <a:ea typeface="Times New Roman"/>
                <a:cs typeface="Times New Roman"/>
                <a:sym typeface="Times New Roman"/>
              </a:rPr>
              <a:t> </a:t>
            </a:r>
            <a:r>
              <a:rPr lang="en-US" sz="1800" dirty="0" err="1" smtClean="0">
                <a:latin typeface="Times New Roman"/>
                <a:ea typeface="Times New Roman"/>
                <a:cs typeface="Times New Roman"/>
                <a:sym typeface="Times New Roman"/>
              </a:rPr>
              <a:t>các</a:t>
            </a:r>
            <a:r>
              <a:rPr lang="en-US" sz="1800" dirty="0" smtClean="0">
                <a:latin typeface="Times New Roman"/>
                <a:ea typeface="Times New Roman"/>
                <a:cs typeface="Times New Roman"/>
                <a:sym typeface="Times New Roman"/>
              </a:rPr>
              <a:t> </a:t>
            </a:r>
            <a:r>
              <a:rPr lang="en-US" sz="1800" dirty="0" err="1" smtClean="0">
                <a:latin typeface="Times New Roman"/>
                <a:ea typeface="Times New Roman"/>
                <a:cs typeface="Times New Roman"/>
                <a:sym typeface="Times New Roman"/>
              </a:rPr>
              <a:t>lệnh</a:t>
            </a:r>
            <a:r>
              <a:rPr lang="en-US" sz="1800" dirty="0" smtClean="0">
                <a:latin typeface="Times New Roman"/>
                <a:ea typeface="Times New Roman"/>
                <a:cs typeface="Times New Roman"/>
                <a:sym typeface="Times New Roman"/>
              </a:rPr>
              <a:t> </a:t>
            </a:r>
            <a:r>
              <a:rPr lang="en-US" sz="1800" dirty="0" err="1" smtClean="0">
                <a:latin typeface="Times New Roman"/>
                <a:ea typeface="Times New Roman"/>
                <a:cs typeface="Times New Roman"/>
                <a:sym typeface="Times New Roman"/>
              </a:rPr>
              <a:t>nhảy</a:t>
            </a:r>
            <a:r>
              <a:rPr lang="en-US" sz="1800" dirty="0" smtClean="0">
                <a:latin typeface="Times New Roman"/>
                <a:ea typeface="Times New Roman"/>
                <a:cs typeface="Times New Roman"/>
                <a:sym typeface="Times New Roman"/>
              </a:rPr>
              <a:t> </a:t>
            </a:r>
            <a:r>
              <a:rPr lang="en-US" sz="1800" dirty="0" err="1" smtClean="0">
                <a:latin typeface="Times New Roman"/>
                <a:ea typeface="Times New Roman"/>
                <a:cs typeface="Times New Roman"/>
                <a:sym typeface="Times New Roman"/>
              </a:rPr>
              <a:t>và</a:t>
            </a:r>
            <a:r>
              <a:rPr lang="en-US" sz="1800" dirty="0">
                <a:latin typeface="Times New Roman"/>
                <a:ea typeface="Times New Roman"/>
                <a:cs typeface="Times New Roman"/>
                <a:sym typeface="Times New Roman"/>
              </a:rPr>
              <a:t> </a:t>
            </a:r>
            <a:r>
              <a:rPr lang="en-US" sz="1800" dirty="0" err="1" smtClean="0">
                <a:latin typeface="Times New Roman"/>
                <a:ea typeface="Times New Roman"/>
                <a:cs typeface="Times New Roman"/>
                <a:sym typeface="Times New Roman"/>
              </a:rPr>
              <a:t>lệnh</a:t>
            </a:r>
            <a:r>
              <a:rPr lang="en-US" sz="1800" dirty="0" smtClean="0">
                <a:latin typeface="Times New Roman"/>
                <a:ea typeface="Times New Roman"/>
                <a:cs typeface="Times New Roman"/>
                <a:sym typeface="Times New Roman"/>
              </a:rPr>
              <a:t> Branch)</a:t>
            </a:r>
          </a:p>
          <a:p>
            <a:pPr marL="590550" lvl="1" indent="0">
              <a:spcBef>
                <a:spcPts val="1100"/>
              </a:spcBef>
              <a:buSzPts val="2100"/>
              <a:buNone/>
            </a:pPr>
            <a:endParaRPr lang="en-US" sz="1800" dirty="0">
              <a:latin typeface="Times New Roman"/>
              <a:ea typeface="Times New Roman"/>
              <a:cs typeface="Times New Roman"/>
              <a:sym typeface="Times New Roman"/>
            </a:endParaRPr>
          </a:p>
        </p:txBody>
      </p:sp>
      <p:pic>
        <p:nvPicPr>
          <p:cNvPr id="210" name="Google Shape;210;p3" descr="Khoa Kỹ Thuật Máy Tính - CE.UIT - Logo chính thức của khoa KTMT | Facebook">
            <a:extLst>
              <a:ext uri="{FF2B5EF4-FFF2-40B4-BE49-F238E27FC236}">
                <a16:creationId xmlns="" xmlns:a16="http://schemas.microsoft.com/office/drawing/2014/main" id="{4567C14E-8541-6276-E268-AA4E82EFF010}"/>
              </a:ext>
            </a:extLst>
          </p:cNvPr>
          <p:cNvPicPr preferRelativeResize="0"/>
          <p:nvPr/>
        </p:nvPicPr>
        <p:blipFill rotWithShape="1">
          <a:blip r:embed="rId3">
            <a:alphaModFix/>
          </a:blip>
          <a:srcRect l="10817" t="14436" r="10066" b="24267"/>
          <a:stretch/>
        </p:blipFill>
        <p:spPr>
          <a:xfrm>
            <a:off x="10917817" y="253379"/>
            <a:ext cx="1036725" cy="806172"/>
          </a:xfrm>
          <a:prstGeom prst="rect">
            <a:avLst/>
          </a:prstGeom>
          <a:noFill/>
          <a:ln w="9525" cap="flat" cmpd="sng">
            <a:solidFill>
              <a:srgbClr val="00F967"/>
            </a:solidFill>
            <a:prstDash val="solid"/>
            <a:round/>
            <a:headEnd type="none" w="sm" len="sm"/>
            <a:tailEnd type="none" w="sm" len="sm"/>
          </a:ln>
          <a:effectLst>
            <a:outerShdw blurRad="50800" dist="38100" dir="2700000" algn="tl" rotWithShape="0">
              <a:srgbClr val="000000">
                <a:alpha val="40000"/>
              </a:srgbClr>
            </a:outerShdw>
          </a:effectLst>
        </p:spPr>
      </p:pic>
      <p:sp>
        <p:nvSpPr>
          <p:cNvPr id="211" name="Google Shape;211;p3">
            <a:extLst>
              <a:ext uri="{FF2B5EF4-FFF2-40B4-BE49-F238E27FC236}">
                <a16:creationId xmlns="" xmlns:a16="http://schemas.microsoft.com/office/drawing/2014/main" id="{698CB045-580A-15F1-0C46-F623F8801272}"/>
              </a:ext>
            </a:extLst>
          </p:cNvPr>
          <p:cNvSpPr txBox="1"/>
          <p:nvPr/>
        </p:nvSpPr>
        <p:spPr>
          <a:xfrm>
            <a:off x="81268" y="6488539"/>
            <a:ext cx="3964951"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dirty="0">
                <a:solidFill>
                  <a:schemeClr val="dk1"/>
                </a:solidFill>
                <a:latin typeface="Century"/>
                <a:ea typeface="Century"/>
                <a:cs typeface="Century"/>
                <a:sym typeface="Century"/>
              </a:rPr>
              <a:t>Tuesday 5/11/2024 – ĐHQG TPHCM – UIT – KTMT</a:t>
            </a:r>
            <a:endParaRPr dirty="0"/>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7458" y="993627"/>
            <a:ext cx="8202454" cy="5279158"/>
          </a:xfrm>
          <a:prstGeom prst="rect">
            <a:avLst/>
          </a:prstGeom>
        </p:spPr>
      </p:pic>
    </p:spTree>
    <p:extLst>
      <p:ext uri="{BB962C8B-B14F-4D97-AF65-F5344CB8AC3E}">
        <p14:creationId xmlns:p14="http://schemas.microsoft.com/office/powerpoint/2010/main" val="3539938914"/>
      </p:ext>
    </p:extLst>
  </p:cSld>
  <p:clrMapOvr>
    <a:masterClrMapping/>
  </p:clrMapOvr>
  <p:transition spd="med">
    <p:push/>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MasterSp="0">
  <p:cSld>
    <p:bg>
      <p:bgPr>
        <a:gradFill>
          <a:gsLst>
            <a:gs pos="0">
              <a:srgbClr val="FFFFFF">
                <a:alpha val="7843"/>
              </a:srgbClr>
            </a:gs>
            <a:gs pos="52000">
              <a:srgbClr val="FFFFFF">
                <a:alpha val="7843"/>
              </a:srgbClr>
            </a:gs>
            <a:gs pos="100000">
              <a:srgbClr val="5DFFA0">
                <a:alpha val="14901"/>
              </a:srgbClr>
            </a:gs>
          </a:gsLst>
          <a:lin ang="10800000" scaled="0"/>
        </a:gradFill>
        <a:effectLst/>
      </p:bgPr>
    </p:bg>
    <p:spTree>
      <p:nvGrpSpPr>
        <p:cNvPr id="1" name="Shape 187"/>
        <p:cNvGrpSpPr/>
        <p:nvPr/>
      </p:nvGrpSpPr>
      <p:grpSpPr>
        <a:xfrm>
          <a:off x="0" y="0"/>
          <a:ext cx="0" cy="0"/>
          <a:chOff x="0" y="0"/>
          <a:chExt cx="0" cy="0"/>
        </a:xfrm>
      </p:grpSpPr>
      <p:sp>
        <p:nvSpPr>
          <p:cNvPr id="188" name="Google Shape;188;p2"/>
          <p:cNvSpPr/>
          <p:nvPr/>
        </p:nvSpPr>
        <p:spPr>
          <a:xfrm>
            <a:off x="0" y="-25983"/>
            <a:ext cx="12192000" cy="6858000"/>
          </a:xfrm>
          <a:prstGeom prst="rect">
            <a:avLst/>
          </a:prstGeom>
          <a:gradFill>
            <a:gsLst>
              <a:gs pos="0">
                <a:srgbClr val="FFFFFF">
                  <a:alpha val="7843"/>
                </a:srgbClr>
              </a:gs>
              <a:gs pos="52000">
                <a:srgbClr val="FFFFFF">
                  <a:alpha val="7843"/>
                </a:srgbClr>
              </a:gs>
              <a:gs pos="100000">
                <a:srgbClr val="5DFFA0">
                  <a:alpha val="14901"/>
                </a:srgbClr>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89" name="Google Shape;189;p2"/>
          <p:cNvSpPr/>
          <p:nvPr/>
        </p:nvSpPr>
        <p:spPr>
          <a:xfrm>
            <a:off x="845448" y="447277"/>
            <a:ext cx="3294813" cy="5911481"/>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90" name="Google Shape;190;p2"/>
          <p:cNvSpPr/>
          <p:nvPr/>
        </p:nvSpPr>
        <p:spPr>
          <a:xfrm>
            <a:off x="849940" y="438890"/>
            <a:ext cx="3294813" cy="5911481"/>
          </a:xfrm>
          <a:prstGeom prst="rect">
            <a:avLst/>
          </a:prstGeom>
          <a:solidFill>
            <a:schemeClr val="accent3">
              <a:alpha val="20000"/>
            </a:schemeClr>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91" name="Google Shape;191;p2"/>
          <p:cNvSpPr/>
          <p:nvPr/>
        </p:nvSpPr>
        <p:spPr>
          <a:xfrm>
            <a:off x="743787" y="308343"/>
            <a:ext cx="3294813" cy="5911481"/>
          </a:xfrm>
          <a:prstGeom prst="rect">
            <a:avLst/>
          </a:prstGeom>
          <a:gradFill>
            <a:gsLst>
              <a:gs pos="0">
                <a:srgbClr val="FFFFFF">
                  <a:alpha val="7843"/>
                </a:srgbClr>
              </a:gs>
              <a:gs pos="52000">
                <a:srgbClr val="FFFFFF">
                  <a:alpha val="7843"/>
                </a:srgbClr>
              </a:gs>
              <a:gs pos="100000">
                <a:srgbClr val="5DFFA0">
                  <a:alpha val="14901"/>
                </a:srgbClr>
              </a:gs>
            </a:gsLst>
            <a:lin ang="10800000" scaled="0"/>
          </a:gra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92" name="Google Shape;192;p2"/>
          <p:cNvSpPr/>
          <p:nvPr/>
        </p:nvSpPr>
        <p:spPr>
          <a:xfrm>
            <a:off x="327841" y="499242"/>
            <a:ext cx="914565" cy="914565"/>
          </a:xfrm>
          <a:custGeom>
            <a:avLst/>
            <a:gdLst/>
            <a:ahLst/>
            <a:cxnLst/>
            <a:rect l="l" t="t" r="r" b="b"/>
            <a:pathLst>
              <a:path w="807148" h="807148" extrusionOk="0">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93" name="Google Shape;193;p2"/>
          <p:cNvSpPr/>
          <p:nvPr/>
        </p:nvSpPr>
        <p:spPr>
          <a:xfrm>
            <a:off x="327841" y="499242"/>
            <a:ext cx="914565" cy="914565"/>
          </a:xfrm>
          <a:custGeom>
            <a:avLst/>
            <a:gdLst/>
            <a:ahLst/>
            <a:cxnLst/>
            <a:rect l="l" t="t" r="r" b="b"/>
            <a:pathLst>
              <a:path w="807148" h="807148" extrusionOk="0">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1">
              <a:alpha val="20000"/>
            </a:schemeClr>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94" name="Google Shape;194;p2"/>
          <p:cNvSpPr txBox="1">
            <a:spLocks noGrp="1"/>
          </p:cNvSpPr>
          <p:nvPr>
            <p:ph type="title"/>
          </p:nvPr>
        </p:nvSpPr>
        <p:spPr>
          <a:xfrm>
            <a:off x="944353" y="1145024"/>
            <a:ext cx="3105985" cy="4238118"/>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Times New Roman"/>
              <a:buNone/>
            </a:pPr>
            <a:r>
              <a:rPr lang="en-US" b="1" u="sng" dirty="0">
                <a:latin typeface="Times New Roman"/>
                <a:ea typeface="Times New Roman"/>
                <a:cs typeface="Times New Roman"/>
                <a:sym typeface="Times New Roman"/>
              </a:rPr>
              <a:t>NỘI </a:t>
            </a:r>
            <a:r>
              <a:rPr lang="en-US" b="1" u="sng" dirty="0" smtClean="0">
                <a:latin typeface="Times New Roman"/>
                <a:ea typeface="Times New Roman"/>
                <a:cs typeface="Times New Roman"/>
                <a:sym typeface="Times New Roman"/>
              </a:rPr>
              <a:t>DUNG ĐỀ TÀI</a:t>
            </a:r>
            <a:endParaRPr b="1" u="sng" dirty="0"/>
          </a:p>
        </p:txBody>
      </p:sp>
      <p:grpSp>
        <p:nvGrpSpPr>
          <p:cNvPr id="195" name="Google Shape;195;p2"/>
          <p:cNvGrpSpPr/>
          <p:nvPr/>
        </p:nvGrpSpPr>
        <p:grpSpPr>
          <a:xfrm>
            <a:off x="4595968" y="262622"/>
            <a:ext cx="6757268" cy="5191640"/>
            <a:chOff x="-380673" y="3126510"/>
            <a:chExt cx="6757268" cy="2479112"/>
          </a:xfrm>
        </p:grpSpPr>
        <p:sp>
          <p:nvSpPr>
            <p:cNvPr id="200" name="Google Shape;200;p2"/>
            <p:cNvSpPr/>
            <p:nvPr/>
          </p:nvSpPr>
          <p:spPr>
            <a:xfrm>
              <a:off x="-194818" y="4088348"/>
              <a:ext cx="6571413" cy="1517274"/>
            </a:xfrm>
            <a:prstGeom prst="rect">
              <a:avLst/>
            </a:prstGeom>
            <a:solidFill>
              <a:schemeClr val="lt1">
                <a:alpha val="89803"/>
              </a:schemeClr>
            </a:solidFill>
            <a:ln w="12700" cap="flat" cmpd="sng">
              <a:solidFill>
                <a:srgbClr val="00F967"/>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
            <p:cNvSpPr txBox="1"/>
            <p:nvPr/>
          </p:nvSpPr>
          <p:spPr>
            <a:xfrm>
              <a:off x="-380673" y="4031159"/>
              <a:ext cx="6571413" cy="1052737"/>
            </a:xfrm>
            <a:prstGeom prst="rect">
              <a:avLst/>
            </a:prstGeom>
            <a:noFill/>
            <a:ln>
              <a:noFill/>
            </a:ln>
          </p:spPr>
          <p:txBody>
            <a:bodyPr spcFirstLastPara="1" wrap="square" lIns="510000" tIns="999725" rIns="510000" bIns="135125" anchor="t" anchorCtr="0">
              <a:noAutofit/>
            </a:bodyPr>
            <a:lstStyle/>
            <a:p>
              <a:pPr marR="0" lvl="1" algn="ctr" rtl="0">
                <a:lnSpc>
                  <a:spcPct val="90000"/>
                </a:lnSpc>
                <a:spcBef>
                  <a:spcPts val="0"/>
                </a:spcBef>
                <a:spcAft>
                  <a:spcPts val="0"/>
                </a:spcAft>
                <a:buClr>
                  <a:schemeClr val="dk1"/>
                </a:buClr>
                <a:buSzPts val="1900"/>
              </a:pPr>
              <a:endParaRPr lang="en-US" sz="2800" b="1" dirty="0" smtClean="0">
                <a:solidFill>
                  <a:schemeClr val="dk1"/>
                </a:solidFill>
                <a:latin typeface="Times New Roman"/>
                <a:cs typeface="Times New Roman"/>
                <a:sym typeface="Times New Roman"/>
              </a:endParaRPr>
            </a:p>
            <a:p>
              <a:pPr marL="342900" lvl="1" indent="-342900" algn="ctr">
                <a:lnSpc>
                  <a:spcPct val="90000"/>
                </a:lnSpc>
                <a:buClr>
                  <a:schemeClr val="dk1"/>
                </a:buClr>
                <a:buSzPts val="1900"/>
                <a:buFont typeface="Wingdings" panose="05000000000000000000" pitchFamily="2" charset="2"/>
                <a:buChar char="Ø"/>
              </a:pPr>
              <a:r>
                <a:rPr lang="en-US" sz="2800" b="1" dirty="0" err="1">
                  <a:solidFill>
                    <a:schemeClr val="dk1"/>
                  </a:solidFill>
                  <a:latin typeface="Times New Roman"/>
                  <a:cs typeface="Times New Roman"/>
                  <a:sym typeface="Times New Roman"/>
                </a:rPr>
                <a:t>Các</a:t>
              </a:r>
              <a:r>
                <a:rPr lang="en-US" sz="2800" b="1" dirty="0">
                  <a:solidFill>
                    <a:schemeClr val="dk1"/>
                  </a:solidFill>
                  <a:latin typeface="Times New Roman"/>
                  <a:cs typeface="Times New Roman"/>
                  <a:sym typeface="Times New Roman"/>
                </a:rPr>
                <a:t> </a:t>
              </a:r>
              <a:r>
                <a:rPr lang="en-US" sz="2800" b="1" dirty="0" err="1">
                  <a:solidFill>
                    <a:schemeClr val="dk1"/>
                  </a:solidFill>
                  <a:latin typeface="Times New Roman"/>
                  <a:cs typeface="Times New Roman"/>
                  <a:sym typeface="Times New Roman"/>
                </a:rPr>
                <a:t>Khối</a:t>
              </a:r>
              <a:r>
                <a:rPr lang="en-US" sz="2800" b="1" dirty="0">
                  <a:solidFill>
                    <a:schemeClr val="dk1"/>
                  </a:solidFill>
                  <a:latin typeface="Times New Roman"/>
                  <a:cs typeface="Times New Roman"/>
                  <a:sym typeface="Times New Roman"/>
                </a:rPr>
                <a:t> </a:t>
              </a:r>
              <a:r>
                <a:rPr lang="en-US" sz="2800" b="1" dirty="0" err="1">
                  <a:solidFill>
                    <a:schemeClr val="dk1"/>
                  </a:solidFill>
                  <a:latin typeface="Times New Roman"/>
                  <a:cs typeface="Times New Roman"/>
                  <a:sym typeface="Times New Roman"/>
                </a:rPr>
                <a:t>Trong</a:t>
              </a:r>
              <a:r>
                <a:rPr lang="en-US" sz="2800" b="1" dirty="0">
                  <a:solidFill>
                    <a:schemeClr val="dk1"/>
                  </a:solidFill>
                  <a:latin typeface="Times New Roman"/>
                  <a:cs typeface="Times New Roman"/>
                  <a:sym typeface="Times New Roman"/>
                </a:rPr>
                <a:t> </a:t>
              </a:r>
              <a:r>
                <a:rPr lang="en-US" sz="2800" b="1" dirty="0" err="1">
                  <a:solidFill>
                    <a:schemeClr val="dk1"/>
                  </a:solidFill>
                  <a:latin typeface="Times New Roman"/>
                  <a:cs typeface="Times New Roman"/>
                  <a:sym typeface="Times New Roman"/>
                </a:rPr>
                <a:t>Datapath</a:t>
              </a:r>
              <a:endParaRPr lang="en-US" sz="2800" b="1" dirty="0">
                <a:solidFill>
                  <a:schemeClr val="dk1"/>
                </a:solidFill>
                <a:latin typeface="Times New Roman"/>
                <a:cs typeface="Times New Roman"/>
                <a:sym typeface="Times New Roman"/>
              </a:endParaRPr>
            </a:p>
            <a:p>
              <a:pPr marR="0" lvl="1" algn="l" rtl="0">
                <a:lnSpc>
                  <a:spcPct val="90000"/>
                </a:lnSpc>
                <a:spcBef>
                  <a:spcPts val="0"/>
                </a:spcBef>
                <a:spcAft>
                  <a:spcPts val="0"/>
                </a:spcAft>
                <a:buClr>
                  <a:schemeClr val="dk1"/>
                </a:buClr>
                <a:buSzPts val="1900"/>
              </a:pPr>
              <a:endParaRPr lang="en-US" sz="2800" b="1" dirty="0">
                <a:solidFill>
                  <a:schemeClr val="dk1"/>
                </a:solidFill>
                <a:latin typeface="Times New Roman"/>
                <a:cs typeface="Times New Roman"/>
                <a:sym typeface="Times New Roman"/>
              </a:endParaRPr>
            </a:p>
          </p:txBody>
        </p:sp>
        <p:sp>
          <p:nvSpPr>
            <p:cNvPr id="202" name="Google Shape;202;p2"/>
            <p:cNvSpPr/>
            <p:nvPr/>
          </p:nvSpPr>
          <p:spPr>
            <a:xfrm>
              <a:off x="328570" y="3211807"/>
              <a:ext cx="5466421" cy="510943"/>
            </a:xfrm>
            <a:prstGeom prst="roundRect">
              <a:avLst>
                <a:gd name="adj" fmla="val 16667"/>
              </a:avLst>
            </a:prstGeom>
            <a:solidFill>
              <a:srgbClr val="007C33"/>
            </a:solidFill>
            <a:ln w="12700" cap="flat" cmpd="sng">
              <a:solidFill>
                <a:srgbClr val="007C33"/>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
            <p:cNvSpPr txBox="1"/>
            <p:nvPr/>
          </p:nvSpPr>
          <p:spPr>
            <a:xfrm>
              <a:off x="651963" y="3126510"/>
              <a:ext cx="4877852" cy="681537"/>
            </a:xfrm>
            <a:prstGeom prst="rect">
              <a:avLst/>
            </a:prstGeom>
            <a:noFill/>
            <a:ln>
              <a:noFill/>
            </a:ln>
          </p:spPr>
          <p:txBody>
            <a:bodyPr spcFirstLastPara="1" wrap="square" lIns="173850" tIns="0" rIns="173850" bIns="0" anchor="ctr" anchorCtr="0">
              <a:noAutofit/>
            </a:bodyPr>
            <a:lstStyle/>
            <a:p>
              <a:pPr marL="0" marR="0" lvl="0" indent="0" algn="ctr" rtl="0">
                <a:lnSpc>
                  <a:spcPct val="90000"/>
                </a:lnSpc>
                <a:spcBef>
                  <a:spcPts val="0"/>
                </a:spcBef>
                <a:spcAft>
                  <a:spcPts val="0"/>
                </a:spcAft>
                <a:buClr>
                  <a:schemeClr val="lt1"/>
                </a:buClr>
                <a:buSzPts val="2100"/>
                <a:buFont typeface="Times New Roman"/>
                <a:buNone/>
              </a:pPr>
              <a:r>
                <a:rPr lang="en-US" sz="1600" b="1" dirty="0" smtClean="0">
                  <a:solidFill>
                    <a:schemeClr val="bg1"/>
                  </a:solidFill>
                  <a:latin typeface="Times New Roman" panose="02020603050405020304" pitchFamily="18" charset="0"/>
                  <a:cs typeface="Times New Roman" panose="02020603050405020304" pitchFamily="18" charset="0"/>
                </a:rPr>
                <a:t>DATAPATH CHO BỘ XỬ LÝ MIPS VÀ TỐI ƯU HÓA BẰNG PHƯƠNG PHÁP PIPELINE </a:t>
              </a:r>
              <a:endParaRPr sz="1600" b="1" dirty="0">
                <a:solidFill>
                  <a:schemeClr val="bg1"/>
                </a:solidFill>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383411517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rgbClr val="FFFFFF">
                <a:alpha val="6666"/>
              </a:srgbClr>
            </a:gs>
            <a:gs pos="68000">
              <a:srgbClr val="FFFFFF">
                <a:alpha val="6666"/>
              </a:srgbClr>
            </a:gs>
            <a:gs pos="100000">
              <a:srgbClr val="80FFB5">
                <a:alpha val="46666"/>
              </a:srgbClr>
            </a:gs>
          </a:gsLst>
          <a:lin ang="16200000" scaled="0"/>
        </a:gradFill>
        <a:effectLst/>
      </p:bgPr>
    </p:bg>
    <p:spTree>
      <p:nvGrpSpPr>
        <p:cNvPr id="1" name="Shape 207">
          <a:extLst>
            <a:ext uri="{FF2B5EF4-FFF2-40B4-BE49-F238E27FC236}">
              <a16:creationId xmlns="" xmlns:a16="http://schemas.microsoft.com/office/drawing/2014/main" id="{249A8F92-C007-8AF1-218B-1966B83D82EC}"/>
            </a:ext>
          </a:extLst>
        </p:cNvPr>
        <p:cNvGrpSpPr/>
        <p:nvPr/>
      </p:nvGrpSpPr>
      <p:grpSpPr>
        <a:xfrm>
          <a:off x="0" y="0"/>
          <a:ext cx="0" cy="0"/>
          <a:chOff x="0" y="0"/>
          <a:chExt cx="0" cy="0"/>
        </a:xfrm>
      </p:grpSpPr>
      <p:sp>
        <p:nvSpPr>
          <p:cNvPr id="208" name="Google Shape;208;p3">
            <a:extLst>
              <a:ext uri="{FF2B5EF4-FFF2-40B4-BE49-F238E27FC236}">
                <a16:creationId xmlns="" xmlns:a16="http://schemas.microsoft.com/office/drawing/2014/main" id="{1DCD8007-C6CE-82D1-5A8C-883B25F19FBD}"/>
              </a:ext>
            </a:extLst>
          </p:cNvPr>
          <p:cNvSpPr txBox="1">
            <a:spLocks noGrp="1"/>
          </p:cNvSpPr>
          <p:nvPr>
            <p:ph type="title"/>
          </p:nvPr>
        </p:nvSpPr>
        <p:spPr>
          <a:xfrm>
            <a:off x="838200" y="309437"/>
            <a:ext cx="10515600" cy="694056"/>
          </a:xfrm>
          <a:prstGeom prst="rect">
            <a:avLst/>
          </a:prstGeom>
          <a:noFill/>
          <a:ln>
            <a:noFill/>
          </a:ln>
        </p:spPr>
        <p:txBody>
          <a:bodyPr spcFirstLastPara="1" wrap="square" lIns="91425" tIns="45700" rIns="91425" bIns="45700" anchor="ctr" anchorCtr="0">
            <a:normAutofit/>
          </a:bodyPr>
          <a:lstStyle/>
          <a:p>
            <a:pPr lvl="0">
              <a:buClr>
                <a:srgbClr val="007C33"/>
              </a:buClr>
              <a:buSzPct val="100000"/>
            </a:pPr>
            <a:r>
              <a:rPr lang="en-US" sz="3200" b="1" u="sng" dirty="0" err="1">
                <a:solidFill>
                  <a:srgbClr val="007C33"/>
                </a:solidFill>
                <a:latin typeface="Times New Roman"/>
                <a:cs typeface="Times New Roman"/>
                <a:sym typeface="Times New Roman"/>
              </a:rPr>
              <a:t>Các</a:t>
            </a:r>
            <a:r>
              <a:rPr lang="en-US" sz="3200" b="1" u="sng" dirty="0">
                <a:solidFill>
                  <a:srgbClr val="007C33"/>
                </a:solidFill>
                <a:latin typeface="Times New Roman"/>
                <a:cs typeface="Times New Roman"/>
                <a:sym typeface="Times New Roman"/>
              </a:rPr>
              <a:t> </a:t>
            </a:r>
            <a:r>
              <a:rPr lang="en-US" sz="3200" b="1" u="sng" dirty="0" err="1">
                <a:solidFill>
                  <a:srgbClr val="007C33"/>
                </a:solidFill>
                <a:latin typeface="Times New Roman"/>
                <a:cs typeface="Times New Roman"/>
                <a:sym typeface="Times New Roman"/>
              </a:rPr>
              <a:t>Khối</a:t>
            </a:r>
            <a:r>
              <a:rPr lang="en-US" sz="3200" b="1" u="sng" dirty="0">
                <a:solidFill>
                  <a:srgbClr val="007C33"/>
                </a:solidFill>
                <a:latin typeface="Times New Roman"/>
                <a:cs typeface="Times New Roman"/>
                <a:sym typeface="Times New Roman"/>
              </a:rPr>
              <a:t> </a:t>
            </a:r>
            <a:r>
              <a:rPr lang="en-US" sz="3200" b="1" u="sng" dirty="0" err="1">
                <a:solidFill>
                  <a:srgbClr val="007C33"/>
                </a:solidFill>
                <a:latin typeface="Times New Roman"/>
                <a:cs typeface="Times New Roman"/>
                <a:sym typeface="Times New Roman"/>
              </a:rPr>
              <a:t>Thiết</a:t>
            </a:r>
            <a:r>
              <a:rPr lang="en-US" sz="3200" b="1" u="sng" dirty="0">
                <a:solidFill>
                  <a:srgbClr val="007C33"/>
                </a:solidFill>
                <a:latin typeface="Times New Roman"/>
                <a:cs typeface="Times New Roman"/>
                <a:sym typeface="Times New Roman"/>
              </a:rPr>
              <a:t> </a:t>
            </a:r>
            <a:r>
              <a:rPr lang="en-US" sz="3200" b="1" u="sng" dirty="0" err="1">
                <a:solidFill>
                  <a:srgbClr val="007C33"/>
                </a:solidFill>
                <a:latin typeface="Times New Roman"/>
                <a:cs typeface="Times New Roman"/>
                <a:sym typeface="Times New Roman"/>
              </a:rPr>
              <a:t>Kế</a:t>
            </a:r>
            <a:r>
              <a:rPr lang="en-US" sz="3200" b="1" u="sng" dirty="0">
                <a:solidFill>
                  <a:srgbClr val="007C33"/>
                </a:solidFill>
                <a:latin typeface="Times New Roman"/>
                <a:cs typeface="Times New Roman"/>
                <a:sym typeface="Times New Roman"/>
              </a:rPr>
              <a:t> </a:t>
            </a:r>
            <a:r>
              <a:rPr lang="en-US" sz="3200" b="1" u="sng" dirty="0" err="1">
                <a:solidFill>
                  <a:srgbClr val="007C33"/>
                </a:solidFill>
                <a:latin typeface="Times New Roman"/>
                <a:cs typeface="Times New Roman"/>
                <a:sym typeface="Times New Roman"/>
              </a:rPr>
              <a:t>Trong</a:t>
            </a:r>
            <a:r>
              <a:rPr lang="en-US" sz="3200" b="1" u="sng" dirty="0">
                <a:solidFill>
                  <a:srgbClr val="007C33"/>
                </a:solidFill>
                <a:latin typeface="Times New Roman"/>
                <a:cs typeface="Times New Roman"/>
                <a:sym typeface="Times New Roman"/>
              </a:rPr>
              <a:t> </a:t>
            </a:r>
            <a:r>
              <a:rPr lang="en-US" sz="3200" b="1" u="sng" dirty="0" err="1" smtClean="0">
                <a:solidFill>
                  <a:srgbClr val="007C33"/>
                </a:solidFill>
                <a:latin typeface="Times New Roman"/>
                <a:cs typeface="Times New Roman"/>
                <a:sym typeface="Times New Roman"/>
              </a:rPr>
              <a:t>Datapath</a:t>
            </a:r>
            <a:r>
              <a:rPr lang="en-US" sz="3200" b="1" u="sng" dirty="0" smtClean="0">
                <a:solidFill>
                  <a:srgbClr val="007C33"/>
                </a:solidFill>
                <a:latin typeface="Times New Roman"/>
                <a:cs typeface="Times New Roman"/>
                <a:sym typeface="Times New Roman"/>
              </a:rPr>
              <a:t> MIPS</a:t>
            </a:r>
            <a:endParaRPr sz="3200" u="sng" dirty="0">
              <a:solidFill>
                <a:srgbClr val="007C33"/>
              </a:solidFill>
            </a:endParaRPr>
          </a:p>
        </p:txBody>
      </p:sp>
      <p:sp>
        <p:nvSpPr>
          <p:cNvPr id="209" name="Google Shape;209;p3">
            <a:extLst>
              <a:ext uri="{FF2B5EF4-FFF2-40B4-BE49-F238E27FC236}">
                <a16:creationId xmlns="" xmlns:a16="http://schemas.microsoft.com/office/drawing/2014/main" id="{95C4B3B6-A2CF-0057-0ED0-C0556ACDC28E}"/>
              </a:ext>
            </a:extLst>
          </p:cNvPr>
          <p:cNvSpPr txBox="1">
            <a:spLocks noGrp="1"/>
          </p:cNvSpPr>
          <p:nvPr>
            <p:ph type="body" idx="1"/>
          </p:nvPr>
        </p:nvSpPr>
        <p:spPr>
          <a:xfrm>
            <a:off x="838200" y="1003494"/>
            <a:ext cx="4472627" cy="4962966"/>
          </a:xfrm>
          <a:prstGeom prst="rect">
            <a:avLst/>
          </a:prstGeom>
          <a:noFill/>
          <a:ln>
            <a:noFill/>
          </a:ln>
        </p:spPr>
        <p:txBody>
          <a:bodyPr spcFirstLastPara="1" wrap="square" lIns="91425" tIns="45700" rIns="91425" bIns="45700" numCol="1" anchor="t" anchorCtr="0">
            <a:normAutofit/>
          </a:bodyPr>
          <a:lstStyle/>
          <a:p>
            <a:pPr marL="476250">
              <a:spcBef>
                <a:spcPts val="1100"/>
              </a:spcBef>
              <a:buSzPts val="2100"/>
              <a:buFontTx/>
              <a:buChar char="-"/>
            </a:pPr>
            <a:r>
              <a:rPr lang="en-US" sz="1800" dirty="0" err="1">
                <a:latin typeface="Times New Roman"/>
                <a:ea typeface="Times New Roman"/>
                <a:cs typeface="Times New Roman"/>
                <a:sym typeface="Times New Roman"/>
              </a:rPr>
              <a:t>Datapath</a:t>
            </a:r>
            <a:r>
              <a:rPr lang="en-US" sz="1800" dirty="0">
                <a:latin typeface="Times New Roman"/>
                <a:ea typeface="Times New Roman"/>
                <a:cs typeface="Times New Roman"/>
                <a:sym typeface="Times New Roman"/>
              </a:rPr>
              <a:t> </a:t>
            </a:r>
            <a:r>
              <a:rPr lang="en-US" sz="1800" dirty="0" err="1" smtClean="0">
                <a:latin typeface="Times New Roman"/>
                <a:ea typeface="Times New Roman"/>
                <a:cs typeface="Times New Roman"/>
                <a:sym typeface="Times New Roman"/>
              </a:rPr>
              <a:t>của</a:t>
            </a:r>
            <a:r>
              <a:rPr lang="en-US" sz="1800" dirty="0" smtClean="0">
                <a:latin typeface="Times New Roman"/>
                <a:ea typeface="Times New Roman"/>
                <a:cs typeface="Times New Roman"/>
                <a:sym typeface="Times New Roman"/>
              </a:rPr>
              <a:t> </a:t>
            </a:r>
            <a:r>
              <a:rPr lang="en-US" sz="1800" dirty="0" err="1" smtClean="0">
                <a:latin typeface="Times New Roman"/>
                <a:ea typeface="Times New Roman"/>
                <a:cs typeface="Times New Roman"/>
                <a:sym typeface="Times New Roman"/>
              </a:rPr>
              <a:t>bộ</a:t>
            </a:r>
            <a:r>
              <a:rPr lang="en-US" sz="1800" dirty="0" smtClean="0">
                <a:latin typeface="Times New Roman"/>
                <a:ea typeface="Times New Roman"/>
                <a:cs typeface="Times New Roman"/>
                <a:sym typeface="Times New Roman"/>
              </a:rPr>
              <a:t> </a:t>
            </a:r>
            <a:r>
              <a:rPr lang="en-US" sz="1800" dirty="0" err="1" smtClean="0">
                <a:latin typeface="Times New Roman"/>
                <a:ea typeface="Times New Roman"/>
                <a:cs typeface="Times New Roman"/>
                <a:sym typeface="Times New Roman"/>
              </a:rPr>
              <a:t>xử</a:t>
            </a:r>
            <a:r>
              <a:rPr lang="en-US" sz="1800" dirty="0" smtClean="0">
                <a:latin typeface="Times New Roman"/>
                <a:ea typeface="Times New Roman"/>
                <a:cs typeface="Times New Roman"/>
                <a:sym typeface="Times New Roman"/>
              </a:rPr>
              <a:t> </a:t>
            </a:r>
            <a:r>
              <a:rPr lang="en-US" sz="1800" dirty="0" err="1" smtClean="0">
                <a:latin typeface="Times New Roman"/>
                <a:ea typeface="Times New Roman"/>
                <a:cs typeface="Times New Roman"/>
                <a:sym typeface="Times New Roman"/>
              </a:rPr>
              <a:t>lý</a:t>
            </a:r>
            <a:r>
              <a:rPr lang="en-US" sz="1800" dirty="0" smtClean="0">
                <a:latin typeface="Times New Roman"/>
                <a:ea typeface="Times New Roman"/>
                <a:cs typeface="Times New Roman"/>
                <a:sym typeface="Times New Roman"/>
              </a:rPr>
              <a:t> MIPS </a:t>
            </a:r>
            <a:r>
              <a:rPr lang="en-US" sz="1800" dirty="0" err="1" smtClean="0">
                <a:latin typeface="Times New Roman"/>
                <a:ea typeface="Times New Roman"/>
                <a:cs typeface="Times New Roman"/>
                <a:sym typeface="Times New Roman"/>
              </a:rPr>
              <a:t>được</a:t>
            </a:r>
            <a:r>
              <a:rPr lang="en-US" sz="1800" dirty="0" smtClean="0">
                <a:latin typeface="Times New Roman"/>
                <a:ea typeface="Times New Roman"/>
                <a:cs typeface="Times New Roman"/>
                <a:sym typeface="Times New Roman"/>
              </a:rPr>
              <a:t> </a:t>
            </a:r>
            <a:r>
              <a:rPr lang="en-US" sz="1800" dirty="0" err="1" smtClean="0">
                <a:latin typeface="Times New Roman"/>
                <a:ea typeface="Times New Roman"/>
                <a:cs typeface="Times New Roman"/>
                <a:sym typeface="Times New Roman"/>
              </a:rPr>
              <a:t>nhóm</a:t>
            </a:r>
            <a:r>
              <a:rPr lang="en-US" sz="1800" dirty="0" smtClean="0">
                <a:latin typeface="Times New Roman"/>
                <a:ea typeface="Times New Roman"/>
                <a:cs typeface="Times New Roman"/>
                <a:sym typeface="Times New Roman"/>
              </a:rPr>
              <a:t> </a:t>
            </a:r>
            <a:r>
              <a:rPr lang="en-US" sz="1800" dirty="0" err="1" smtClean="0">
                <a:latin typeface="Times New Roman"/>
                <a:ea typeface="Times New Roman"/>
                <a:cs typeface="Times New Roman"/>
                <a:sym typeface="Times New Roman"/>
              </a:rPr>
              <a:t>thiết</a:t>
            </a:r>
            <a:r>
              <a:rPr lang="en-US" sz="1800" dirty="0" smtClean="0">
                <a:latin typeface="Times New Roman"/>
                <a:ea typeface="Times New Roman"/>
                <a:cs typeface="Times New Roman"/>
                <a:sym typeface="Times New Roman"/>
              </a:rPr>
              <a:t> </a:t>
            </a:r>
            <a:r>
              <a:rPr lang="en-US" sz="1800" dirty="0" err="1" smtClean="0">
                <a:latin typeface="Times New Roman"/>
                <a:ea typeface="Times New Roman"/>
                <a:cs typeface="Times New Roman"/>
                <a:sym typeface="Times New Roman"/>
              </a:rPr>
              <a:t>kế</a:t>
            </a:r>
            <a:r>
              <a:rPr lang="en-US" sz="1800" dirty="0" smtClean="0">
                <a:latin typeface="Times New Roman"/>
                <a:ea typeface="Times New Roman"/>
                <a:cs typeface="Times New Roman"/>
                <a:sym typeface="Times New Roman"/>
              </a:rPr>
              <a:t> </a:t>
            </a:r>
            <a:r>
              <a:rPr lang="en-US" sz="1800" dirty="0" err="1" smtClean="0">
                <a:latin typeface="Times New Roman"/>
                <a:ea typeface="Times New Roman"/>
                <a:cs typeface="Times New Roman"/>
                <a:sym typeface="Times New Roman"/>
              </a:rPr>
              <a:t>như</a:t>
            </a:r>
            <a:r>
              <a:rPr lang="en-US" sz="1800" dirty="0" smtClean="0">
                <a:latin typeface="Times New Roman"/>
                <a:ea typeface="Times New Roman"/>
                <a:cs typeface="Times New Roman"/>
                <a:sym typeface="Times New Roman"/>
              </a:rPr>
              <a:t> </a:t>
            </a:r>
            <a:r>
              <a:rPr lang="en-US" sz="1800" dirty="0" err="1" smtClean="0">
                <a:latin typeface="Times New Roman"/>
                <a:ea typeface="Times New Roman"/>
                <a:cs typeface="Times New Roman"/>
                <a:sym typeface="Times New Roman"/>
              </a:rPr>
              <a:t>hình</a:t>
            </a:r>
            <a:r>
              <a:rPr lang="en-US" sz="1800" dirty="0" smtClean="0">
                <a:latin typeface="Times New Roman"/>
                <a:ea typeface="Times New Roman"/>
                <a:cs typeface="Times New Roman"/>
                <a:sym typeface="Times New Roman"/>
              </a:rPr>
              <a:t> </a:t>
            </a:r>
            <a:r>
              <a:rPr lang="en-US" sz="1800" dirty="0" err="1" smtClean="0">
                <a:latin typeface="Times New Roman"/>
                <a:ea typeface="Times New Roman"/>
                <a:cs typeface="Times New Roman"/>
                <a:sym typeface="Times New Roman"/>
              </a:rPr>
              <a:t>vẽ</a:t>
            </a:r>
            <a:r>
              <a:rPr lang="en-US" sz="1800" dirty="0" smtClean="0">
                <a:latin typeface="Times New Roman"/>
                <a:ea typeface="Times New Roman"/>
                <a:cs typeface="Times New Roman"/>
                <a:sym typeface="Times New Roman"/>
              </a:rPr>
              <a:t> </a:t>
            </a:r>
            <a:r>
              <a:rPr lang="en-US" sz="1800" dirty="0" err="1" smtClean="0">
                <a:latin typeface="Times New Roman"/>
                <a:ea typeface="Times New Roman"/>
                <a:cs typeface="Times New Roman"/>
                <a:sym typeface="Times New Roman"/>
              </a:rPr>
              <a:t>kế</a:t>
            </a:r>
            <a:r>
              <a:rPr lang="en-US" sz="1800" dirty="0" smtClean="0">
                <a:latin typeface="Times New Roman"/>
                <a:ea typeface="Times New Roman"/>
                <a:cs typeface="Times New Roman"/>
                <a:sym typeface="Times New Roman"/>
              </a:rPr>
              <a:t> </a:t>
            </a:r>
            <a:r>
              <a:rPr lang="en-US" sz="1800" dirty="0" err="1" smtClean="0">
                <a:latin typeface="Times New Roman"/>
                <a:ea typeface="Times New Roman"/>
                <a:cs typeface="Times New Roman"/>
                <a:sym typeface="Times New Roman"/>
              </a:rPr>
              <a:t>bên</a:t>
            </a:r>
            <a:r>
              <a:rPr lang="en-US" sz="1800" dirty="0" smtClean="0">
                <a:latin typeface="Times New Roman"/>
                <a:ea typeface="Times New Roman"/>
                <a:cs typeface="Times New Roman"/>
                <a:sym typeface="Times New Roman"/>
              </a:rPr>
              <a:t>, </a:t>
            </a:r>
            <a:r>
              <a:rPr lang="en-US" sz="1800" dirty="0" err="1" smtClean="0">
                <a:latin typeface="Times New Roman"/>
                <a:ea typeface="Times New Roman"/>
                <a:cs typeface="Times New Roman"/>
                <a:sym typeface="Times New Roman"/>
              </a:rPr>
              <a:t>gồm</a:t>
            </a:r>
            <a:r>
              <a:rPr lang="en-US" sz="1800" dirty="0" smtClean="0">
                <a:latin typeface="Times New Roman"/>
                <a:ea typeface="Times New Roman"/>
                <a:cs typeface="Times New Roman"/>
                <a:sym typeface="Times New Roman"/>
              </a:rPr>
              <a:t> :</a:t>
            </a:r>
          </a:p>
          <a:p>
            <a:pPr marL="419100" indent="-285750">
              <a:spcBef>
                <a:spcPts val="1100"/>
              </a:spcBef>
              <a:buSzPts val="2100"/>
              <a:buFont typeface="Arial" panose="020B0604020202020204" pitchFamily="34" charset="0"/>
              <a:buChar char="•"/>
            </a:pPr>
            <a:r>
              <a:rPr lang="en-US" sz="1800" dirty="0" err="1" smtClean="0">
                <a:latin typeface="Times New Roman"/>
                <a:ea typeface="Times New Roman"/>
                <a:cs typeface="Times New Roman"/>
                <a:sym typeface="Times New Roman"/>
              </a:rPr>
              <a:t>Khối</a:t>
            </a:r>
            <a:r>
              <a:rPr lang="en-US" sz="1800" dirty="0" smtClean="0">
                <a:latin typeface="Times New Roman"/>
                <a:ea typeface="Times New Roman"/>
                <a:cs typeface="Times New Roman"/>
                <a:sym typeface="Times New Roman"/>
              </a:rPr>
              <a:t> PC</a:t>
            </a:r>
          </a:p>
          <a:p>
            <a:pPr marL="419100" indent="-285750">
              <a:spcBef>
                <a:spcPts val="1100"/>
              </a:spcBef>
              <a:buSzPts val="2100"/>
              <a:buFont typeface="Arial" panose="020B0604020202020204" pitchFamily="34" charset="0"/>
              <a:buChar char="•"/>
            </a:pPr>
            <a:r>
              <a:rPr lang="en-US" sz="1800" dirty="0" err="1" smtClean="0">
                <a:latin typeface="Times New Roman"/>
                <a:ea typeface="Times New Roman"/>
                <a:cs typeface="Times New Roman"/>
                <a:sym typeface="Times New Roman"/>
              </a:rPr>
              <a:t>Khối</a:t>
            </a:r>
            <a:r>
              <a:rPr lang="en-US" sz="1800" dirty="0" smtClean="0">
                <a:latin typeface="Times New Roman"/>
                <a:ea typeface="Times New Roman"/>
                <a:cs typeface="Times New Roman"/>
                <a:sym typeface="Times New Roman"/>
              </a:rPr>
              <a:t> Instruction Memory</a:t>
            </a:r>
          </a:p>
          <a:p>
            <a:pPr marL="419100" indent="-285750">
              <a:spcBef>
                <a:spcPts val="1100"/>
              </a:spcBef>
              <a:buSzPts val="2100"/>
              <a:buFont typeface="Arial" panose="020B0604020202020204" pitchFamily="34" charset="0"/>
              <a:buChar char="•"/>
            </a:pPr>
            <a:r>
              <a:rPr lang="en-US" sz="1800" dirty="0" err="1" smtClean="0">
                <a:latin typeface="Times New Roman"/>
                <a:ea typeface="Times New Roman"/>
                <a:cs typeface="Times New Roman"/>
                <a:sym typeface="Times New Roman"/>
              </a:rPr>
              <a:t>Khối</a:t>
            </a:r>
            <a:r>
              <a:rPr lang="en-US" sz="1800" dirty="0" smtClean="0">
                <a:latin typeface="Times New Roman"/>
                <a:ea typeface="Times New Roman"/>
                <a:cs typeface="Times New Roman"/>
                <a:sym typeface="Times New Roman"/>
              </a:rPr>
              <a:t> Register</a:t>
            </a:r>
          </a:p>
          <a:p>
            <a:pPr marL="419100" indent="-285750">
              <a:spcBef>
                <a:spcPts val="1100"/>
              </a:spcBef>
              <a:buSzPts val="2100"/>
              <a:buFont typeface="Arial" panose="020B0604020202020204" pitchFamily="34" charset="0"/>
              <a:buChar char="•"/>
            </a:pPr>
            <a:r>
              <a:rPr lang="en-US" sz="1800" dirty="0" err="1" smtClean="0">
                <a:latin typeface="Times New Roman"/>
                <a:ea typeface="Times New Roman"/>
                <a:cs typeface="Times New Roman"/>
                <a:sym typeface="Times New Roman"/>
              </a:rPr>
              <a:t>Khối</a:t>
            </a:r>
            <a:r>
              <a:rPr lang="en-US" sz="1800" dirty="0" smtClean="0">
                <a:latin typeface="Times New Roman"/>
                <a:ea typeface="Times New Roman"/>
                <a:cs typeface="Times New Roman"/>
                <a:sym typeface="Times New Roman"/>
              </a:rPr>
              <a:t> Control unit</a:t>
            </a:r>
          </a:p>
          <a:p>
            <a:pPr marL="419100" indent="-285750">
              <a:spcBef>
                <a:spcPts val="1100"/>
              </a:spcBef>
              <a:buSzPts val="2100"/>
              <a:buFont typeface="Arial" panose="020B0604020202020204" pitchFamily="34" charset="0"/>
              <a:buChar char="•"/>
            </a:pPr>
            <a:r>
              <a:rPr lang="en-US" sz="1800" dirty="0" err="1" smtClean="0">
                <a:latin typeface="Times New Roman"/>
                <a:ea typeface="Times New Roman"/>
                <a:cs typeface="Times New Roman"/>
                <a:sym typeface="Times New Roman"/>
              </a:rPr>
              <a:t>Khối</a:t>
            </a:r>
            <a:r>
              <a:rPr lang="en-US" sz="1800" dirty="0" smtClean="0">
                <a:latin typeface="Times New Roman"/>
                <a:ea typeface="Times New Roman"/>
                <a:cs typeface="Times New Roman"/>
                <a:sym typeface="Times New Roman"/>
              </a:rPr>
              <a:t> </a:t>
            </a:r>
            <a:r>
              <a:rPr lang="en-US" sz="1800" dirty="0" err="1" smtClean="0">
                <a:latin typeface="Times New Roman"/>
                <a:ea typeface="Times New Roman"/>
                <a:cs typeface="Times New Roman"/>
                <a:sym typeface="Times New Roman"/>
              </a:rPr>
              <a:t>Sign_Zero</a:t>
            </a:r>
            <a:r>
              <a:rPr lang="en-US" sz="1800" dirty="0" smtClean="0">
                <a:latin typeface="Times New Roman"/>
                <a:ea typeface="Times New Roman"/>
                <a:cs typeface="Times New Roman"/>
                <a:sym typeface="Times New Roman"/>
              </a:rPr>
              <a:t> _Extend</a:t>
            </a:r>
          </a:p>
          <a:p>
            <a:pPr marL="419100" indent="-285750">
              <a:spcBef>
                <a:spcPts val="1100"/>
              </a:spcBef>
              <a:buSzPts val="2100"/>
              <a:buFont typeface="Arial" panose="020B0604020202020204" pitchFamily="34" charset="0"/>
              <a:buChar char="•"/>
            </a:pPr>
            <a:r>
              <a:rPr lang="en-US" sz="1800" dirty="0" err="1" smtClean="0">
                <a:latin typeface="Times New Roman"/>
                <a:ea typeface="Times New Roman"/>
                <a:cs typeface="Times New Roman"/>
                <a:sym typeface="Times New Roman"/>
              </a:rPr>
              <a:t>Khối</a:t>
            </a:r>
            <a:r>
              <a:rPr lang="en-US" sz="1800" dirty="0" smtClean="0">
                <a:latin typeface="Times New Roman"/>
                <a:ea typeface="Times New Roman"/>
                <a:cs typeface="Times New Roman"/>
                <a:sym typeface="Times New Roman"/>
              </a:rPr>
              <a:t> JR control</a:t>
            </a:r>
          </a:p>
          <a:p>
            <a:pPr marL="419100" indent="-285750">
              <a:spcBef>
                <a:spcPts val="1100"/>
              </a:spcBef>
              <a:buSzPts val="2100"/>
              <a:buFont typeface="Arial" panose="020B0604020202020204" pitchFamily="34" charset="0"/>
              <a:buChar char="•"/>
            </a:pPr>
            <a:r>
              <a:rPr lang="en-US" sz="1800" dirty="0" err="1" smtClean="0">
                <a:latin typeface="Times New Roman"/>
                <a:ea typeface="Times New Roman"/>
                <a:cs typeface="Times New Roman"/>
                <a:sym typeface="Times New Roman"/>
              </a:rPr>
              <a:t>Khối</a:t>
            </a:r>
            <a:r>
              <a:rPr lang="en-US" sz="1800" dirty="0" smtClean="0">
                <a:latin typeface="Times New Roman"/>
                <a:ea typeface="Times New Roman"/>
                <a:cs typeface="Times New Roman"/>
                <a:sym typeface="Times New Roman"/>
              </a:rPr>
              <a:t> ALU Control</a:t>
            </a:r>
          </a:p>
          <a:p>
            <a:pPr marL="419100" indent="-285750">
              <a:spcBef>
                <a:spcPts val="1100"/>
              </a:spcBef>
              <a:buSzPts val="2100"/>
              <a:buFont typeface="Arial" panose="020B0604020202020204" pitchFamily="34" charset="0"/>
              <a:buChar char="•"/>
            </a:pPr>
            <a:r>
              <a:rPr lang="en-US" sz="1800" dirty="0" err="1">
                <a:latin typeface="Times New Roman"/>
                <a:ea typeface="Times New Roman"/>
                <a:cs typeface="Times New Roman"/>
                <a:sym typeface="Times New Roman"/>
              </a:rPr>
              <a:t>Khối</a:t>
            </a:r>
            <a:r>
              <a:rPr lang="en-US" sz="1800" dirty="0">
                <a:latin typeface="Times New Roman"/>
                <a:ea typeface="Times New Roman"/>
                <a:cs typeface="Times New Roman"/>
                <a:sym typeface="Times New Roman"/>
              </a:rPr>
              <a:t> </a:t>
            </a:r>
            <a:r>
              <a:rPr lang="en-US" sz="1800" dirty="0" smtClean="0">
                <a:latin typeface="Times New Roman"/>
                <a:ea typeface="Times New Roman"/>
                <a:cs typeface="Times New Roman"/>
                <a:sym typeface="Times New Roman"/>
              </a:rPr>
              <a:t>ALU</a:t>
            </a:r>
          </a:p>
          <a:p>
            <a:pPr marL="419100" indent="-285750">
              <a:spcBef>
                <a:spcPts val="1100"/>
              </a:spcBef>
              <a:buSzPts val="2100"/>
              <a:buFont typeface="Arial" panose="020B0604020202020204" pitchFamily="34" charset="0"/>
              <a:buChar char="•"/>
            </a:pPr>
            <a:r>
              <a:rPr lang="en-US" sz="1800" dirty="0" err="1" smtClean="0">
                <a:latin typeface="Times New Roman"/>
                <a:ea typeface="Times New Roman"/>
                <a:cs typeface="Times New Roman"/>
                <a:sym typeface="Times New Roman"/>
              </a:rPr>
              <a:t>Khối</a:t>
            </a:r>
            <a:r>
              <a:rPr lang="en-US" sz="1800" dirty="0" smtClean="0">
                <a:latin typeface="Times New Roman"/>
                <a:ea typeface="Times New Roman"/>
                <a:cs typeface="Times New Roman"/>
                <a:sym typeface="Times New Roman"/>
              </a:rPr>
              <a:t> Data Memory</a:t>
            </a:r>
          </a:p>
          <a:p>
            <a:pPr marL="590550" lvl="1" indent="0">
              <a:spcBef>
                <a:spcPts val="1100"/>
              </a:spcBef>
              <a:buSzPts val="2100"/>
              <a:buNone/>
            </a:pPr>
            <a:endParaRPr lang="en-US" sz="1400" dirty="0">
              <a:latin typeface="Times New Roman"/>
              <a:ea typeface="Times New Roman"/>
              <a:cs typeface="Times New Roman"/>
              <a:sym typeface="Times New Roman"/>
            </a:endParaRPr>
          </a:p>
          <a:p>
            <a:pPr marL="590550" lvl="1" indent="0">
              <a:spcBef>
                <a:spcPts val="1100"/>
              </a:spcBef>
              <a:buSzPts val="2100"/>
              <a:buNone/>
            </a:pPr>
            <a:endParaRPr lang="en-US" sz="1400" dirty="0">
              <a:latin typeface="Times New Roman"/>
              <a:ea typeface="Times New Roman"/>
              <a:cs typeface="Times New Roman"/>
              <a:sym typeface="Times New Roman"/>
            </a:endParaRPr>
          </a:p>
        </p:txBody>
      </p:sp>
      <p:pic>
        <p:nvPicPr>
          <p:cNvPr id="210" name="Google Shape;210;p3" descr="Khoa Kỹ Thuật Máy Tính - CE.UIT - Logo chính thức của khoa KTMT | Facebook">
            <a:extLst>
              <a:ext uri="{FF2B5EF4-FFF2-40B4-BE49-F238E27FC236}">
                <a16:creationId xmlns="" xmlns:a16="http://schemas.microsoft.com/office/drawing/2014/main" id="{4567C14E-8541-6276-E268-AA4E82EFF010}"/>
              </a:ext>
            </a:extLst>
          </p:cNvPr>
          <p:cNvPicPr preferRelativeResize="0"/>
          <p:nvPr/>
        </p:nvPicPr>
        <p:blipFill rotWithShape="1">
          <a:blip r:embed="rId3">
            <a:alphaModFix/>
          </a:blip>
          <a:srcRect l="10817" t="14436" r="10066" b="24267"/>
          <a:stretch/>
        </p:blipFill>
        <p:spPr>
          <a:xfrm>
            <a:off x="10917817" y="253379"/>
            <a:ext cx="1036725" cy="806172"/>
          </a:xfrm>
          <a:prstGeom prst="rect">
            <a:avLst/>
          </a:prstGeom>
          <a:noFill/>
          <a:ln w="9525" cap="flat" cmpd="sng">
            <a:solidFill>
              <a:srgbClr val="00F967"/>
            </a:solidFill>
            <a:prstDash val="solid"/>
            <a:round/>
            <a:headEnd type="none" w="sm" len="sm"/>
            <a:tailEnd type="none" w="sm" len="sm"/>
          </a:ln>
          <a:effectLst>
            <a:outerShdw blurRad="50800" dist="38100" dir="2700000" algn="tl" rotWithShape="0">
              <a:srgbClr val="000000">
                <a:alpha val="40000"/>
              </a:srgbClr>
            </a:outerShdw>
          </a:effectLst>
        </p:spPr>
      </p:pic>
      <p:sp>
        <p:nvSpPr>
          <p:cNvPr id="211" name="Google Shape;211;p3">
            <a:extLst>
              <a:ext uri="{FF2B5EF4-FFF2-40B4-BE49-F238E27FC236}">
                <a16:creationId xmlns="" xmlns:a16="http://schemas.microsoft.com/office/drawing/2014/main" id="{698CB045-580A-15F1-0C46-F623F8801272}"/>
              </a:ext>
            </a:extLst>
          </p:cNvPr>
          <p:cNvSpPr txBox="1"/>
          <p:nvPr/>
        </p:nvSpPr>
        <p:spPr>
          <a:xfrm>
            <a:off x="81268" y="6488539"/>
            <a:ext cx="3964951"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dirty="0">
                <a:solidFill>
                  <a:schemeClr val="dk1"/>
                </a:solidFill>
                <a:latin typeface="Century"/>
                <a:ea typeface="Century"/>
                <a:cs typeface="Century"/>
                <a:sym typeface="Century"/>
              </a:rPr>
              <a:t>Tuesday 5/11/2024 – ĐHQG TPHCM – UIT – KTMT</a:t>
            </a:r>
            <a:endParaRPr dirty="0"/>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19062" y="1216152"/>
            <a:ext cx="6535480" cy="4719334"/>
          </a:xfrm>
          <a:prstGeom prst="rect">
            <a:avLst/>
          </a:prstGeom>
        </p:spPr>
      </p:pic>
    </p:spTree>
    <p:extLst>
      <p:ext uri="{BB962C8B-B14F-4D97-AF65-F5344CB8AC3E}">
        <p14:creationId xmlns:p14="http://schemas.microsoft.com/office/powerpoint/2010/main" val="2817018240"/>
      </p:ext>
    </p:extLst>
  </p:cSld>
  <p:clrMapOvr>
    <a:masterClrMapping/>
  </p:clrMapOvr>
  <p:transition spd="med">
    <p:push/>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rgbClr val="FFFFFF">
                <a:alpha val="6666"/>
              </a:srgbClr>
            </a:gs>
            <a:gs pos="68000">
              <a:srgbClr val="FFFFFF">
                <a:alpha val="6666"/>
              </a:srgbClr>
            </a:gs>
            <a:gs pos="100000">
              <a:srgbClr val="80FFB5">
                <a:alpha val="46666"/>
              </a:srgbClr>
            </a:gs>
          </a:gsLst>
          <a:lin ang="16200000" scaled="0"/>
        </a:gradFill>
        <a:effectLst/>
      </p:bgPr>
    </p:bg>
    <p:spTree>
      <p:nvGrpSpPr>
        <p:cNvPr id="1" name="Shape 207"/>
        <p:cNvGrpSpPr/>
        <p:nvPr/>
      </p:nvGrpSpPr>
      <p:grpSpPr>
        <a:xfrm>
          <a:off x="0" y="0"/>
          <a:ext cx="0" cy="0"/>
          <a:chOff x="0" y="0"/>
          <a:chExt cx="0" cy="0"/>
        </a:xfrm>
      </p:grpSpPr>
      <p:sp>
        <p:nvSpPr>
          <p:cNvPr id="208" name="Google Shape;208;p3"/>
          <p:cNvSpPr txBox="1">
            <a:spLocks noGrp="1"/>
          </p:cNvSpPr>
          <p:nvPr>
            <p:ph type="title"/>
          </p:nvPr>
        </p:nvSpPr>
        <p:spPr>
          <a:xfrm>
            <a:off x="838200" y="309437"/>
            <a:ext cx="10515600" cy="694056"/>
          </a:xfrm>
          <a:prstGeom prst="rect">
            <a:avLst/>
          </a:prstGeom>
          <a:noFill/>
          <a:ln>
            <a:noFill/>
          </a:ln>
        </p:spPr>
        <p:txBody>
          <a:bodyPr spcFirstLastPara="1" wrap="square" lIns="91425" tIns="45700" rIns="91425" bIns="45700" anchor="ctr" anchorCtr="0">
            <a:normAutofit/>
          </a:bodyPr>
          <a:lstStyle/>
          <a:p>
            <a:pPr lvl="0">
              <a:buClr>
                <a:srgbClr val="007C33"/>
              </a:buClr>
              <a:buSzPct val="100000"/>
            </a:pPr>
            <a:r>
              <a:rPr lang="en-US" sz="3200" b="1" u="sng" dirty="0" err="1" smtClean="0">
                <a:solidFill>
                  <a:srgbClr val="007C33"/>
                </a:solidFill>
                <a:latin typeface="Times New Roman"/>
                <a:cs typeface="Times New Roman"/>
                <a:sym typeface="Times New Roman"/>
              </a:rPr>
              <a:t>Các</a:t>
            </a:r>
            <a:r>
              <a:rPr lang="en-US" sz="3200" b="1" u="sng" dirty="0" smtClean="0">
                <a:solidFill>
                  <a:srgbClr val="007C33"/>
                </a:solidFill>
                <a:latin typeface="Times New Roman"/>
                <a:cs typeface="Times New Roman"/>
                <a:sym typeface="Times New Roman"/>
              </a:rPr>
              <a:t> </a:t>
            </a:r>
            <a:r>
              <a:rPr lang="en-US" sz="3200" b="1" u="sng" dirty="0" err="1" smtClean="0">
                <a:solidFill>
                  <a:srgbClr val="007C33"/>
                </a:solidFill>
                <a:latin typeface="Times New Roman"/>
                <a:cs typeface="Times New Roman"/>
                <a:sym typeface="Times New Roman"/>
              </a:rPr>
              <a:t>Khối</a:t>
            </a:r>
            <a:r>
              <a:rPr lang="en-US" sz="3200" b="1" u="sng" dirty="0" smtClean="0">
                <a:solidFill>
                  <a:srgbClr val="007C33"/>
                </a:solidFill>
                <a:latin typeface="Times New Roman"/>
                <a:cs typeface="Times New Roman"/>
                <a:sym typeface="Times New Roman"/>
              </a:rPr>
              <a:t> </a:t>
            </a:r>
            <a:r>
              <a:rPr lang="en-US" sz="3200" b="1" u="sng" dirty="0" err="1" smtClean="0">
                <a:solidFill>
                  <a:srgbClr val="007C33"/>
                </a:solidFill>
                <a:latin typeface="Times New Roman"/>
                <a:cs typeface="Times New Roman"/>
                <a:sym typeface="Times New Roman"/>
              </a:rPr>
              <a:t>Thiết</a:t>
            </a:r>
            <a:r>
              <a:rPr lang="en-US" sz="3200" b="1" u="sng" dirty="0" smtClean="0">
                <a:solidFill>
                  <a:srgbClr val="007C33"/>
                </a:solidFill>
                <a:latin typeface="Times New Roman"/>
                <a:cs typeface="Times New Roman"/>
                <a:sym typeface="Times New Roman"/>
              </a:rPr>
              <a:t> </a:t>
            </a:r>
            <a:r>
              <a:rPr lang="en-US" sz="3200" b="1" u="sng" dirty="0" err="1" smtClean="0">
                <a:solidFill>
                  <a:srgbClr val="007C33"/>
                </a:solidFill>
                <a:latin typeface="Times New Roman"/>
                <a:cs typeface="Times New Roman"/>
                <a:sym typeface="Times New Roman"/>
              </a:rPr>
              <a:t>Kế</a:t>
            </a:r>
            <a:r>
              <a:rPr lang="en-US" sz="3200" b="1" u="sng" dirty="0" smtClean="0">
                <a:solidFill>
                  <a:srgbClr val="007C33"/>
                </a:solidFill>
                <a:latin typeface="Times New Roman"/>
                <a:cs typeface="Times New Roman"/>
                <a:sym typeface="Times New Roman"/>
              </a:rPr>
              <a:t> </a:t>
            </a:r>
            <a:r>
              <a:rPr lang="en-US" sz="3200" b="1" u="sng" dirty="0" err="1" smtClean="0">
                <a:solidFill>
                  <a:srgbClr val="007C33"/>
                </a:solidFill>
                <a:latin typeface="Times New Roman"/>
                <a:cs typeface="Times New Roman"/>
                <a:sym typeface="Times New Roman"/>
              </a:rPr>
              <a:t>Trong</a:t>
            </a:r>
            <a:r>
              <a:rPr lang="en-US" sz="3200" b="1" u="sng" dirty="0" smtClean="0">
                <a:solidFill>
                  <a:srgbClr val="007C33"/>
                </a:solidFill>
                <a:latin typeface="Times New Roman"/>
                <a:cs typeface="Times New Roman"/>
                <a:sym typeface="Times New Roman"/>
              </a:rPr>
              <a:t> </a:t>
            </a:r>
            <a:r>
              <a:rPr lang="en-US" sz="3200" b="1" u="sng" dirty="0" err="1" smtClean="0">
                <a:solidFill>
                  <a:srgbClr val="007C33"/>
                </a:solidFill>
                <a:latin typeface="Times New Roman"/>
                <a:cs typeface="Times New Roman"/>
                <a:sym typeface="Times New Roman"/>
              </a:rPr>
              <a:t>Datapath</a:t>
            </a:r>
            <a:r>
              <a:rPr lang="en-US" sz="3200" b="1" u="sng" dirty="0" smtClean="0">
                <a:solidFill>
                  <a:srgbClr val="007C33"/>
                </a:solidFill>
                <a:latin typeface="Times New Roman"/>
                <a:cs typeface="Times New Roman"/>
                <a:sym typeface="Times New Roman"/>
              </a:rPr>
              <a:t> MIPS</a:t>
            </a:r>
            <a:endParaRPr sz="3200" u="sng" dirty="0">
              <a:solidFill>
                <a:srgbClr val="007C33"/>
              </a:solidFill>
            </a:endParaRPr>
          </a:p>
        </p:txBody>
      </p:sp>
      <p:sp>
        <p:nvSpPr>
          <p:cNvPr id="209" name="Google Shape;209;p3"/>
          <p:cNvSpPr txBox="1">
            <a:spLocks noGrp="1"/>
          </p:cNvSpPr>
          <p:nvPr>
            <p:ph type="body" idx="1"/>
          </p:nvPr>
        </p:nvSpPr>
        <p:spPr>
          <a:xfrm>
            <a:off x="838200" y="1003494"/>
            <a:ext cx="4776216" cy="4962966"/>
          </a:xfrm>
          <a:prstGeom prst="rect">
            <a:avLst/>
          </a:prstGeom>
          <a:noFill/>
          <a:ln>
            <a:noFill/>
          </a:ln>
        </p:spPr>
        <p:txBody>
          <a:bodyPr spcFirstLastPara="1" wrap="square" lIns="91425" tIns="45700" rIns="91425" bIns="45700" numCol="1" anchor="t" anchorCtr="0">
            <a:normAutofit/>
          </a:bodyPr>
          <a:lstStyle/>
          <a:p>
            <a:pPr marL="133350" indent="0">
              <a:spcBef>
                <a:spcPts val="1100"/>
              </a:spcBef>
              <a:buSzPts val="2100"/>
              <a:buNone/>
            </a:pPr>
            <a:r>
              <a:rPr lang="en-US" sz="1800" b="1" dirty="0" smtClean="0">
                <a:latin typeface="Times New Roman"/>
                <a:ea typeface="Times New Roman"/>
                <a:cs typeface="Times New Roman"/>
                <a:sym typeface="Times New Roman"/>
              </a:rPr>
              <a:t>1.</a:t>
            </a:r>
            <a:r>
              <a:rPr lang="en-US" sz="1800" dirty="0" smtClean="0">
                <a:latin typeface="Times New Roman"/>
                <a:ea typeface="Times New Roman"/>
                <a:cs typeface="Times New Roman"/>
                <a:sym typeface="Times New Roman"/>
              </a:rPr>
              <a:t> </a:t>
            </a:r>
            <a:r>
              <a:rPr lang="en-US" sz="1800" b="1" dirty="0" err="1" smtClean="0">
                <a:latin typeface="Times New Roman"/>
                <a:ea typeface="Times New Roman"/>
                <a:cs typeface="Times New Roman"/>
                <a:sym typeface="Times New Roman"/>
              </a:rPr>
              <a:t>Khối</a:t>
            </a:r>
            <a:r>
              <a:rPr lang="en-US" sz="1800" b="1" dirty="0" smtClean="0">
                <a:latin typeface="Times New Roman"/>
                <a:ea typeface="Times New Roman"/>
                <a:cs typeface="Times New Roman"/>
                <a:sym typeface="Times New Roman"/>
              </a:rPr>
              <a:t> PC </a:t>
            </a:r>
          </a:p>
          <a:p>
            <a:pPr marL="133350" indent="0">
              <a:spcBef>
                <a:spcPts val="1100"/>
              </a:spcBef>
              <a:buSzPts val="2100"/>
              <a:buNone/>
            </a:pPr>
            <a:r>
              <a:rPr lang="en-US" sz="1800" dirty="0" err="1" smtClean="0">
                <a:latin typeface="Times New Roman"/>
                <a:ea typeface="Times New Roman"/>
                <a:cs typeface="Times New Roman"/>
                <a:sym typeface="Times New Roman"/>
              </a:rPr>
              <a:t>Chức</a:t>
            </a:r>
            <a:r>
              <a:rPr lang="en-US" sz="1800" dirty="0" smtClean="0">
                <a:latin typeface="Times New Roman"/>
                <a:ea typeface="Times New Roman"/>
                <a:cs typeface="Times New Roman"/>
                <a:sym typeface="Times New Roman"/>
              </a:rPr>
              <a:t> </a:t>
            </a:r>
            <a:r>
              <a:rPr lang="en-US" sz="1800" dirty="0" err="1" smtClean="0">
                <a:latin typeface="Times New Roman"/>
                <a:ea typeface="Times New Roman"/>
                <a:cs typeface="Times New Roman"/>
                <a:sym typeface="Times New Roman"/>
              </a:rPr>
              <a:t>năng</a:t>
            </a:r>
            <a:r>
              <a:rPr lang="en-US" sz="1800" dirty="0" smtClean="0">
                <a:latin typeface="Times New Roman"/>
                <a:ea typeface="Times New Roman"/>
                <a:cs typeface="Times New Roman"/>
                <a:sym typeface="Times New Roman"/>
              </a:rPr>
              <a:t> </a:t>
            </a:r>
            <a:r>
              <a:rPr lang="en-US" sz="1800" dirty="0" err="1" smtClean="0">
                <a:latin typeface="Times New Roman"/>
                <a:ea typeface="Times New Roman"/>
                <a:cs typeface="Times New Roman"/>
                <a:sym typeface="Times New Roman"/>
              </a:rPr>
              <a:t>chính</a:t>
            </a:r>
            <a:r>
              <a:rPr lang="en-US" sz="1800" dirty="0" smtClean="0">
                <a:latin typeface="Times New Roman"/>
                <a:ea typeface="Times New Roman"/>
                <a:cs typeface="Times New Roman"/>
                <a:sym typeface="Times New Roman"/>
              </a:rPr>
              <a:t>: </a:t>
            </a:r>
          </a:p>
          <a:p>
            <a:pPr marL="419100" indent="-285750">
              <a:spcBef>
                <a:spcPts val="1100"/>
              </a:spcBef>
              <a:buSzPts val="2100"/>
              <a:buFontTx/>
              <a:buChar char="-"/>
            </a:pPr>
            <a:r>
              <a:rPr lang="en-US" sz="1800" dirty="0" err="1" smtClean="0">
                <a:latin typeface="Times New Roman"/>
                <a:ea typeface="Times New Roman"/>
                <a:cs typeface="Times New Roman"/>
                <a:sym typeface="Times New Roman"/>
              </a:rPr>
              <a:t>Lưu</a:t>
            </a:r>
            <a:r>
              <a:rPr lang="en-US" sz="1800" dirty="0" smtClean="0">
                <a:latin typeface="Times New Roman"/>
                <a:ea typeface="Times New Roman"/>
                <a:cs typeface="Times New Roman"/>
                <a:sym typeface="Times New Roman"/>
              </a:rPr>
              <a:t> </a:t>
            </a:r>
            <a:r>
              <a:rPr lang="en-US" sz="1800" dirty="0" err="1" smtClean="0">
                <a:latin typeface="Times New Roman"/>
                <a:ea typeface="Times New Roman"/>
                <a:cs typeface="Times New Roman"/>
                <a:sym typeface="Times New Roman"/>
              </a:rPr>
              <a:t>trữ</a:t>
            </a:r>
            <a:r>
              <a:rPr lang="en-US" sz="1800" dirty="0" smtClean="0">
                <a:latin typeface="Times New Roman"/>
                <a:ea typeface="Times New Roman"/>
                <a:cs typeface="Times New Roman"/>
                <a:sym typeface="Times New Roman"/>
              </a:rPr>
              <a:t> </a:t>
            </a:r>
            <a:r>
              <a:rPr lang="en-US" sz="1800" dirty="0" err="1" smtClean="0">
                <a:latin typeface="Times New Roman"/>
                <a:ea typeface="Times New Roman"/>
                <a:cs typeface="Times New Roman"/>
                <a:sym typeface="Times New Roman"/>
              </a:rPr>
              <a:t>địa</a:t>
            </a:r>
            <a:r>
              <a:rPr lang="en-US" sz="1800" dirty="0" smtClean="0">
                <a:latin typeface="Times New Roman"/>
                <a:ea typeface="Times New Roman"/>
                <a:cs typeface="Times New Roman"/>
                <a:sym typeface="Times New Roman"/>
              </a:rPr>
              <a:t> </a:t>
            </a:r>
            <a:r>
              <a:rPr lang="en-US" sz="1800" dirty="0" err="1" smtClean="0">
                <a:latin typeface="Times New Roman"/>
                <a:ea typeface="Times New Roman"/>
                <a:cs typeface="Times New Roman"/>
                <a:sym typeface="Times New Roman"/>
              </a:rPr>
              <a:t>chỉ</a:t>
            </a:r>
            <a:r>
              <a:rPr lang="en-US" sz="1800" dirty="0" smtClean="0">
                <a:latin typeface="Times New Roman"/>
                <a:ea typeface="Times New Roman"/>
                <a:cs typeface="Times New Roman"/>
                <a:sym typeface="Times New Roman"/>
              </a:rPr>
              <a:t> </a:t>
            </a:r>
            <a:r>
              <a:rPr lang="en-US" sz="1800" dirty="0" err="1" smtClean="0">
                <a:latin typeface="Times New Roman"/>
                <a:ea typeface="Times New Roman"/>
                <a:cs typeface="Times New Roman"/>
                <a:sym typeface="Times New Roman"/>
              </a:rPr>
              <a:t>lệnh</a:t>
            </a:r>
            <a:r>
              <a:rPr lang="en-US" sz="1800" dirty="0" smtClean="0">
                <a:latin typeface="Times New Roman"/>
                <a:ea typeface="Times New Roman"/>
                <a:cs typeface="Times New Roman"/>
                <a:sym typeface="Times New Roman"/>
              </a:rPr>
              <a:t> </a:t>
            </a:r>
            <a:r>
              <a:rPr lang="en-US" sz="1800" dirty="0" err="1" smtClean="0">
                <a:latin typeface="Times New Roman"/>
                <a:ea typeface="Times New Roman"/>
                <a:cs typeface="Times New Roman"/>
                <a:sym typeface="Times New Roman"/>
              </a:rPr>
              <a:t>hiện</a:t>
            </a:r>
            <a:r>
              <a:rPr lang="en-US" sz="1800" dirty="0" smtClean="0">
                <a:latin typeface="Times New Roman"/>
                <a:ea typeface="Times New Roman"/>
                <a:cs typeface="Times New Roman"/>
                <a:sym typeface="Times New Roman"/>
              </a:rPr>
              <a:t> </a:t>
            </a:r>
            <a:r>
              <a:rPr lang="en-US" sz="1800" dirty="0" err="1" smtClean="0">
                <a:latin typeface="Times New Roman"/>
                <a:ea typeface="Times New Roman"/>
                <a:cs typeface="Times New Roman"/>
                <a:sym typeface="Times New Roman"/>
              </a:rPr>
              <a:t>tại</a:t>
            </a:r>
            <a:r>
              <a:rPr lang="en-US" sz="1800" dirty="0" smtClean="0">
                <a:latin typeface="Times New Roman"/>
                <a:ea typeface="Times New Roman"/>
                <a:cs typeface="Times New Roman"/>
                <a:sym typeface="Times New Roman"/>
              </a:rPr>
              <a:t> </a:t>
            </a:r>
            <a:r>
              <a:rPr lang="en-US" sz="1800" dirty="0" err="1" smtClean="0">
                <a:latin typeface="Times New Roman"/>
                <a:ea typeface="Times New Roman"/>
                <a:cs typeface="Times New Roman"/>
                <a:sym typeface="Times New Roman"/>
              </a:rPr>
              <a:t>được</a:t>
            </a:r>
            <a:r>
              <a:rPr lang="en-US" sz="1800" dirty="0" smtClean="0">
                <a:latin typeface="Times New Roman"/>
                <a:ea typeface="Times New Roman"/>
                <a:cs typeface="Times New Roman"/>
                <a:sym typeface="Times New Roman"/>
              </a:rPr>
              <a:t> CPU </a:t>
            </a:r>
            <a:r>
              <a:rPr lang="en-US" sz="1800" dirty="0" err="1" smtClean="0">
                <a:latin typeface="Times New Roman"/>
                <a:ea typeface="Times New Roman"/>
                <a:cs typeface="Times New Roman"/>
                <a:sym typeface="Times New Roman"/>
              </a:rPr>
              <a:t>đang</a:t>
            </a:r>
            <a:r>
              <a:rPr lang="en-US" sz="1800" dirty="0" smtClean="0">
                <a:latin typeface="Times New Roman"/>
                <a:ea typeface="Times New Roman"/>
                <a:cs typeface="Times New Roman"/>
                <a:sym typeface="Times New Roman"/>
              </a:rPr>
              <a:t> </a:t>
            </a:r>
            <a:r>
              <a:rPr lang="en-US" sz="1800" dirty="0" err="1" smtClean="0">
                <a:latin typeface="Times New Roman"/>
                <a:ea typeface="Times New Roman"/>
                <a:cs typeface="Times New Roman"/>
                <a:sym typeface="Times New Roman"/>
              </a:rPr>
              <a:t>thực</a:t>
            </a:r>
            <a:r>
              <a:rPr lang="en-US" sz="1800" dirty="0" smtClean="0">
                <a:latin typeface="Times New Roman"/>
                <a:ea typeface="Times New Roman"/>
                <a:cs typeface="Times New Roman"/>
                <a:sym typeface="Times New Roman"/>
              </a:rPr>
              <a:t> </a:t>
            </a:r>
            <a:r>
              <a:rPr lang="en-US" sz="1800" dirty="0" err="1" smtClean="0">
                <a:latin typeface="Times New Roman"/>
                <a:ea typeface="Times New Roman"/>
                <a:cs typeface="Times New Roman"/>
                <a:sym typeface="Times New Roman"/>
              </a:rPr>
              <a:t>thi</a:t>
            </a:r>
            <a:r>
              <a:rPr lang="en-US" sz="1800" dirty="0">
                <a:latin typeface="Times New Roman"/>
                <a:ea typeface="Times New Roman"/>
                <a:cs typeface="Times New Roman"/>
                <a:sym typeface="Times New Roman"/>
              </a:rPr>
              <a:t>.</a:t>
            </a:r>
            <a:endParaRPr lang="en-US" sz="1800" dirty="0" smtClean="0">
              <a:latin typeface="Times New Roman"/>
              <a:ea typeface="Times New Roman"/>
              <a:cs typeface="Times New Roman"/>
              <a:sym typeface="Times New Roman"/>
            </a:endParaRPr>
          </a:p>
          <a:p>
            <a:pPr marL="419100" indent="-285750">
              <a:spcBef>
                <a:spcPts val="1100"/>
              </a:spcBef>
              <a:buSzPts val="2100"/>
              <a:buFontTx/>
              <a:buChar char="-"/>
            </a:pPr>
            <a:r>
              <a:rPr lang="en-US" sz="1800" dirty="0" err="1" smtClean="0">
                <a:latin typeface="Times New Roman"/>
                <a:ea typeface="Times New Roman"/>
                <a:cs typeface="Times New Roman"/>
                <a:sym typeface="Times New Roman"/>
              </a:rPr>
              <a:t>Tăng</a:t>
            </a:r>
            <a:r>
              <a:rPr lang="en-US" sz="1800" dirty="0" smtClean="0">
                <a:latin typeface="Times New Roman"/>
                <a:ea typeface="Times New Roman"/>
                <a:cs typeface="Times New Roman"/>
                <a:sym typeface="Times New Roman"/>
              </a:rPr>
              <a:t> </a:t>
            </a:r>
            <a:r>
              <a:rPr lang="en-US" sz="1800" dirty="0" err="1" smtClean="0">
                <a:latin typeface="Times New Roman"/>
                <a:ea typeface="Times New Roman"/>
                <a:cs typeface="Times New Roman"/>
                <a:sym typeface="Times New Roman"/>
              </a:rPr>
              <a:t>địa</a:t>
            </a:r>
            <a:r>
              <a:rPr lang="en-US" sz="1800" dirty="0" smtClean="0">
                <a:latin typeface="Times New Roman"/>
                <a:ea typeface="Times New Roman"/>
                <a:cs typeface="Times New Roman"/>
                <a:sym typeface="Times New Roman"/>
              </a:rPr>
              <a:t> </a:t>
            </a:r>
            <a:r>
              <a:rPr lang="en-US" sz="1800" dirty="0" err="1" smtClean="0">
                <a:latin typeface="Times New Roman"/>
                <a:ea typeface="Times New Roman"/>
                <a:cs typeface="Times New Roman"/>
                <a:sym typeface="Times New Roman"/>
              </a:rPr>
              <a:t>chỉ</a:t>
            </a:r>
            <a:r>
              <a:rPr lang="en-US" sz="1800" dirty="0" smtClean="0">
                <a:latin typeface="Times New Roman"/>
                <a:ea typeface="Times New Roman"/>
                <a:cs typeface="Times New Roman"/>
                <a:sym typeface="Times New Roman"/>
              </a:rPr>
              <a:t> </a:t>
            </a:r>
            <a:r>
              <a:rPr lang="en-US" sz="1800" dirty="0" err="1" smtClean="0">
                <a:latin typeface="Times New Roman"/>
                <a:ea typeface="Times New Roman"/>
                <a:cs typeface="Times New Roman"/>
                <a:sym typeface="Times New Roman"/>
              </a:rPr>
              <a:t>để</a:t>
            </a:r>
            <a:r>
              <a:rPr lang="en-US" sz="1800" dirty="0" smtClean="0">
                <a:latin typeface="Times New Roman"/>
                <a:ea typeface="Times New Roman"/>
                <a:cs typeface="Times New Roman"/>
                <a:sym typeface="Times New Roman"/>
              </a:rPr>
              <a:t> </a:t>
            </a:r>
            <a:r>
              <a:rPr lang="en-US" sz="1800" dirty="0" err="1" smtClean="0">
                <a:latin typeface="Times New Roman"/>
                <a:ea typeface="Times New Roman"/>
                <a:cs typeface="Times New Roman"/>
                <a:sym typeface="Times New Roman"/>
              </a:rPr>
              <a:t>trỏ</a:t>
            </a:r>
            <a:r>
              <a:rPr lang="en-US" sz="1800" dirty="0" smtClean="0">
                <a:latin typeface="Times New Roman"/>
                <a:ea typeface="Times New Roman"/>
                <a:cs typeface="Times New Roman"/>
                <a:sym typeface="Times New Roman"/>
              </a:rPr>
              <a:t> </a:t>
            </a:r>
            <a:r>
              <a:rPr lang="en-US" sz="1800" dirty="0" err="1" smtClean="0">
                <a:latin typeface="Times New Roman"/>
                <a:ea typeface="Times New Roman"/>
                <a:cs typeface="Times New Roman"/>
                <a:sym typeface="Times New Roman"/>
              </a:rPr>
              <a:t>đến</a:t>
            </a:r>
            <a:r>
              <a:rPr lang="en-US" sz="1800" dirty="0" smtClean="0">
                <a:latin typeface="Times New Roman"/>
                <a:ea typeface="Times New Roman"/>
                <a:cs typeface="Times New Roman"/>
                <a:sym typeface="Times New Roman"/>
              </a:rPr>
              <a:t> </a:t>
            </a:r>
            <a:r>
              <a:rPr lang="en-US" sz="1800" dirty="0" err="1" smtClean="0">
                <a:latin typeface="Times New Roman"/>
                <a:ea typeface="Times New Roman"/>
                <a:cs typeface="Times New Roman"/>
                <a:sym typeface="Times New Roman"/>
              </a:rPr>
              <a:t>lệnh</a:t>
            </a:r>
            <a:r>
              <a:rPr lang="en-US" sz="1800" dirty="0" smtClean="0">
                <a:latin typeface="Times New Roman"/>
                <a:ea typeface="Times New Roman"/>
                <a:cs typeface="Times New Roman"/>
                <a:sym typeface="Times New Roman"/>
              </a:rPr>
              <a:t> </a:t>
            </a:r>
            <a:r>
              <a:rPr lang="en-US" sz="1800" dirty="0" err="1" smtClean="0">
                <a:latin typeface="Times New Roman"/>
                <a:ea typeface="Times New Roman"/>
                <a:cs typeface="Times New Roman"/>
                <a:sym typeface="Times New Roman"/>
              </a:rPr>
              <a:t>tiếp</a:t>
            </a:r>
            <a:r>
              <a:rPr lang="en-US" sz="1800" dirty="0" smtClean="0">
                <a:latin typeface="Times New Roman"/>
                <a:ea typeface="Times New Roman"/>
                <a:cs typeface="Times New Roman"/>
                <a:sym typeface="Times New Roman"/>
              </a:rPr>
              <a:t> </a:t>
            </a:r>
            <a:r>
              <a:rPr lang="en-US" sz="1800" dirty="0" err="1" smtClean="0">
                <a:latin typeface="Times New Roman"/>
                <a:ea typeface="Times New Roman"/>
                <a:cs typeface="Times New Roman"/>
                <a:sym typeface="Times New Roman"/>
              </a:rPr>
              <a:t>theo</a:t>
            </a:r>
            <a:r>
              <a:rPr lang="en-US" sz="1800" dirty="0" smtClean="0">
                <a:latin typeface="Times New Roman"/>
                <a:ea typeface="Times New Roman"/>
                <a:cs typeface="Times New Roman"/>
                <a:sym typeface="Times New Roman"/>
              </a:rPr>
              <a:t> </a:t>
            </a:r>
          </a:p>
          <a:p>
            <a:pPr marL="419100" indent="-285750">
              <a:spcBef>
                <a:spcPts val="1100"/>
              </a:spcBef>
              <a:buSzPts val="2100"/>
              <a:buFontTx/>
              <a:buChar char="-"/>
            </a:pPr>
            <a:r>
              <a:rPr lang="en-US" sz="1800" dirty="0" err="1" smtClean="0">
                <a:latin typeface="Times New Roman"/>
                <a:ea typeface="Times New Roman"/>
                <a:cs typeface="Times New Roman"/>
                <a:sym typeface="Times New Roman"/>
              </a:rPr>
              <a:t>Chuyển</a:t>
            </a:r>
            <a:r>
              <a:rPr lang="en-US" sz="1800" dirty="0" smtClean="0">
                <a:latin typeface="Times New Roman"/>
                <a:ea typeface="Times New Roman"/>
                <a:cs typeface="Times New Roman"/>
                <a:sym typeface="Times New Roman"/>
              </a:rPr>
              <a:t> </a:t>
            </a:r>
            <a:r>
              <a:rPr lang="en-US" sz="1800" dirty="0" err="1" smtClean="0">
                <a:latin typeface="Times New Roman"/>
                <a:ea typeface="Times New Roman"/>
                <a:cs typeface="Times New Roman"/>
                <a:sym typeface="Times New Roman"/>
              </a:rPr>
              <a:t>điều</a:t>
            </a:r>
            <a:r>
              <a:rPr lang="en-US" sz="1800" dirty="0" smtClean="0">
                <a:latin typeface="Times New Roman"/>
                <a:ea typeface="Times New Roman"/>
                <a:cs typeface="Times New Roman"/>
                <a:sym typeface="Times New Roman"/>
              </a:rPr>
              <a:t> </a:t>
            </a:r>
            <a:r>
              <a:rPr lang="en-US" sz="1800" dirty="0" err="1" smtClean="0">
                <a:latin typeface="Times New Roman"/>
                <a:ea typeface="Times New Roman"/>
                <a:cs typeface="Times New Roman"/>
                <a:sym typeface="Times New Roman"/>
              </a:rPr>
              <a:t>khiển</a:t>
            </a:r>
            <a:r>
              <a:rPr lang="en-US" sz="1800" dirty="0" smtClean="0">
                <a:latin typeface="Times New Roman"/>
                <a:ea typeface="Times New Roman"/>
                <a:cs typeface="Times New Roman"/>
                <a:sym typeface="Times New Roman"/>
              </a:rPr>
              <a:t> (Branch, Jump) </a:t>
            </a:r>
          </a:p>
          <a:p>
            <a:pPr marL="133350" indent="0">
              <a:spcBef>
                <a:spcPts val="1100"/>
              </a:spcBef>
              <a:buSzPts val="2100"/>
              <a:buNone/>
            </a:pPr>
            <a:r>
              <a:rPr lang="en-US" sz="1800" dirty="0">
                <a:latin typeface="Times New Roman"/>
                <a:ea typeface="Times New Roman"/>
                <a:cs typeface="Times New Roman"/>
                <a:sym typeface="Times New Roman"/>
              </a:rPr>
              <a:t>	</a:t>
            </a:r>
            <a:r>
              <a:rPr lang="en-US" sz="1800" dirty="0" smtClean="0">
                <a:latin typeface="Times New Roman"/>
                <a:ea typeface="Times New Roman"/>
                <a:cs typeface="Times New Roman"/>
                <a:sym typeface="Times New Roman"/>
              </a:rPr>
              <a:t>+ </a:t>
            </a:r>
            <a:r>
              <a:rPr lang="en-US" sz="1800" dirty="0" err="1" smtClean="0">
                <a:latin typeface="Times New Roman"/>
                <a:ea typeface="Times New Roman"/>
                <a:cs typeface="Times New Roman"/>
                <a:sym typeface="Times New Roman"/>
              </a:rPr>
              <a:t>Với</a:t>
            </a:r>
            <a:r>
              <a:rPr lang="en-US" sz="1800" dirty="0" smtClean="0">
                <a:latin typeface="Times New Roman"/>
                <a:ea typeface="Times New Roman"/>
                <a:cs typeface="Times New Roman"/>
                <a:sym typeface="Times New Roman"/>
              </a:rPr>
              <a:t> </a:t>
            </a:r>
            <a:r>
              <a:rPr lang="en-US" sz="1800" dirty="0" err="1" smtClean="0">
                <a:latin typeface="Times New Roman"/>
                <a:ea typeface="Times New Roman"/>
                <a:cs typeface="Times New Roman"/>
                <a:sym typeface="Times New Roman"/>
              </a:rPr>
              <a:t>lệnh</a:t>
            </a:r>
            <a:r>
              <a:rPr lang="en-US" sz="1800" dirty="0" smtClean="0">
                <a:latin typeface="Times New Roman"/>
                <a:ea typeface="Times New Roman"/>
                <a:cs typeface="Times New Roman"/>
                <a:sym typeface="Times New Roman"/>
              </a:rPr>
              <a:t> Branch: PC </a:t>
            </a:r>
            <a:r>
              <a:rPr lang="en-US" sz="1800" dirty="0" err="1" smtClean="0">
                <a:latin typeface="Times New Roman"/>
                <a:ea typeface="Times New Roman"/>
                <a:cs typeface="Times New Roman"/>
                <a:sym typeface="Times New Roman"/>
              </a:rPr>
              <a:t>sẽ</a:t>
            </a:r>
            <a:r>
              <a:rPr lang="en-US" sz="1800" dirty="0" smtClean="0">
                <a:latin typeface="Times New Roman"/>
                <a:ea typeface="Times New Roman"/>
                <a:cs typeface="Times New Roman"/>
                <a:sym typeface="Times New Roman"/>
              </a:rPr>
              <a:t> </a:t>
            </a:r>
            <a:r>
              <a:rPr lang="en-US" sz="1800" dirty="0" err="1" smtClean="0">
                <a:latin typeface="Times New Roman"/>
                <a:ea typeface="Times New Roman"/>
                <a:cs typeface="Times New Roman"/>
                <a:sym typeface="Times New Roman"/>
              </a:rPr>
              <a:t>nhảy</a:t>
            </a:r>
            <a:r>
              <a:rPr lang="en-US" sz="1800" dirty="0" smtClean="0">
                <a:latin typeface="Times New Roman"/>
                <a:ea typeface="Times New Roman"/>
                <a:cs typeface="Times New Roman"/>
                <a:sym typeface="Times New Roman"/>
              </a:rPr>
              <a:t> </a:t>
            </a:r>
            <a:r>
              <a:rPr lang="en-US" sz="1800" dirty="0" err="1" smtClean="0">
                <a:latin typeface="Times New Roman"/>
                <a:ea typeface="Times New Roman"/>
                <a:cs typeface="Times New Roman"/>
                <a:sym typeface="Times New Roman"/>
              </a:rPr>
              <a:t>đến</a:t>
            </a:r>
            <a:r>
              <a:rPr lang="en-US" sz="1800" dirty="0" smtClean="0">
                <a:latin typeface="Times New Roman"/>
                <a:ea typeface="Times New Roman"/>
                <a:cs typeface="Times New Roman"/>
                <a:sym typeface="Times New Roman"/>
              </a:rPr>
              <a:t> </a:t>
            </a:r>
            <a:r>
              <a:rPr lang="en-US" sz="1800" dirty="0" err="1" smtClean="0">
                <a:latin typeface="Times New Roman"/>
                <a:ea typeface="Times New Roman"/>
                <a:cs typeface="Times New Roman"/>
                <a:sym typeface="Times New Roman"/>
              </a:rPr>
              <a:t>địa</a:t>
            </a:r>
            <a:r>
              <a:rPr lang="en-US" sz="1800" dirty="0" smtClean="0">
                <a:latin typeface="Times New Roman"/>
                <a:ea typeface="Times New Roman"/>
                <a:cs typeface="Times New Roman"/>
                <a:sym typeface="Times New Roman"/>
              </a:rPr>
              <a:t> </a:t>
            </a:r>
            <a:r>
              <a:rPr lang="en-US" sz="1800" dirty="0" err="1" smtClean="0">
                <a:latin typeface="Times New Roman"/>
                <a:ea typeface="Times New Roman"/>
                <a:cs typeface="Times New Roman"/>
                <a:sym typeface="Times New Roman"/>
              </a:rPr>
              <a:t>chỉ</a:t>
            </a:r>
            <a:r>
              <a:rPr lang="en-US" sz="1800" dirty="0" smtClean="0">
                <a:latin typeface="Times New Roman"/>
                <a:ea typeface="Times New Roman"/>
                <a:cs typeface="Times New Roman"/>
                <a:sym typeface="Times New Roman"/>
              </a:rPr>
              <a:t> </a:t>
            </a:r>
            <a:r>
              <a:rPr lang="en-US" sz="1800" dirty="0" err="1" smtClean="0">
                <a:latin typeface="Times New Roman"/>
                <a:ea typeface="Times New Roman"/>
                <a:cs typeface="Times New Roman"/>
                <a:sym typeface="Times New Roman"/>
              </a:rPr>
              <a:t>mới</a:t>
            </a:r>
            <a:r>
              <a:rPr lang="en-US" sz="1800" dirty="0" smtClean="0">
                <a:latin typeface="Times New Roman"/>
                <a:ea typeface="Times New Roman"/>
                <a:cs typeface="Times New Roman"/>
                <a:sym typeface="Times New Roman"/>
              </a:rPr>
              <a:t> </a:t>
            </a:r>
            <a:r>
              <a:rPr lang="en-US" sz="1800" dirty="0" err="1" smtClean="0">
                <a:latin typeface="Times New Roman"/>
                <a:ea typeface="Times New Roman"/>
                <a:cs typeface="Times New Roman"/>
                <a:sym typeface="Times New Roman"/>
              </a:rPr>
              <a:t>nếu</a:t>
            </a:r>
            <a:r>
              <a:rPr lang="en-US" sz="1800" dirty="0" smtClean="0">
                <a:latin typeface="Times New Roman"/>
                <a:ea typeface="Times New Roman"/>
                <a:cs typeface="Times New Roman"/>
                <a:sym typeface="Times New Roman"/>
              </a:rPr>
              <a:t> </a:t>
            </a:r>
            <a:r>
              <a:rPr lang="en-US" sz="1800" dirty="0" err="1" smtClean="0">
                <a:latin typeface="Times New Roman"/>
                <a:ea typeface="Times New Roman"/>
                <a:cs typeface="Times New Roman"/>
                <a:sym typeface="Times New Roman"/>
              </a:rPr>
              <a:t>điều</a:t>
            </a:r>
            <a:r>
              <a:rPr lang="en-US" sz="1800" dirty="0" smtClean="0">
                <a:latin typeface="Times New Roman"/>
                <a:ea typeface="Times New Roman"/>
                <a:cs typeface="Times New Roman"/>
                <a:sym typeface="Times New Roman"/>
              </a:rPr>
              <a:t> </a:t>
            </a:r>
            <a:r>
              <a:rPr lang="en-US" sz="1800" dirty="0" err="1" smtClean="0">
                <a:latin typeface="Times New Roman"/>
                <a:ea typeface="Times New Roman"/>
                <a:cs typeface="Times New Roman"/>
                <a:sym typeface="Times New Roman"/>
              </a:rPr>
              <a:t>kiện</a:t>
            </a:r>
            <a:r>
              <a:rPr lang="en-US" sz="1800" dirty="0" smtClean="0">
                <a:latin typeface="Times New Roman"/>
                <a:ea typeface="Times New Roman"/>
                <a:cs typeface="Times New Roman"/>
                <a:sym typeface="Times New Roman"/>
              </a:rPr>
              <a:t> Branch </a:t>
            </a:r>
            <a:r>
              <a:rPr lang="en-US" sz="1800" dirty="0" err="1" smtClean="0">
                <a:latin typeface="Times New Roman"/>
                <a:ea typeface="Times New Roman"/>
                <a:cs typeface="Times New Roman"/>
                <a:sym typeface="Times New Roman"/>
              </a:rPr>
              <a:t>thỏa</a:t>
            </a:r>
            <a:r>
              <a:rPr lang="en-US" sz="1800" dirty="0" smtClean="0">
                <a:latin typeface="Times New Roman"/>
                <a:ea typeface="Times New Roman"/>
                <a:cs typeface="Times New Roman"/>
                <a:sym typeface="Times New Roman"/>
              </a:rPr>
              <a:t> </a:t>
            </a:r>
            <a:r>
              <a:rPr lang="en-US" sz="1800" dirty="0" err="1" smtClean="0">
                <a:latin typeface="Times New Roman"/>
                <a:ea typeface="Times New Roman"/>
                <a:cs typeface="Times New Roman"/>
                <a:sym typeface="Times New Roman"/>
              </a:rPr>
              <a:t>mãn</a:t>
            </a:r>
            <a:endParaRPr lang="en-US" sz="1800" dirty="0" smtClean="0">
              <a:latin typeface="Times New Roman"/>
              <a:ea typeface="Times New Roman"/>
              <a:cs typeface="Times New Roman"/>
              <a:sym typeface="Times New Roman"/>
            </a:endParaRPr>
          </a:p>
          <a:p>
            <a:pPr marL="133350" indent="0">
              <a:spcBef>
                <a:spcPts val="1100"/>
              </a:spcBef>
              <a:buSzPts val="2100"/>
              <a:buNone/>
            </a:pPr>
            <a:r>
              <a:rPr lang="en-US" sz="1800" dirty="0">
                <a:latin typeface="Times New Roman"/>
                <a:ea typeface="Times New Roman"/>
                <a:cs typeface="Times New Roman"/>
                <a:sym typeface="Times New Roman"/>
              </a:rPr>
              <a:t>	</a:t>
            </a:r>
            <a:r>
              <a:rPr lang="en-US" sz="1800" dirty="0" smtClean="0">
                <a:latin typeface="Times New Roman"/>
                <a:ea typeface="Times New Roman"/>
                <a:cs typeface="Times New Roman"/>
                <a:sym typeface="Times New Roman"/>
              </a:rPr>
              <a:t>+ </a:t>
            </a:r>
            <a:r>
              <a:rPr lang="en-US" sz="1800" dirty="0" err="1" smtClean="0">
                <a:latin typeface="Times New Roman"/>
                <a:ea typeface="Times New Roman"/>
                <a:cs typeface="Times New Roman"/>
                <a:sym typeface="Times New Roman"/>
              </a:rPr>
              <a:t>Với</a:t>
            </a:r>
            <a:r>
              <a:rPr lang="en-US" sz="1800" dirty="0" smtClean="0">
                <a:latin typeface="Times New Roman"/>
                <a:ea typeface="Times New Roman"/>
                <a:cs typeface="Times New Roman"/>
                <a:sym typeface="Times New Roman"/>
              </a:rPr>
              <a:t> </a:t>
            </a:r>
            <a:r>
              <a:rPr lang="en-US" sz="1800" dirty="0" err="1" smtClean="0">
                <a:latin typeface="Times New Roman"/>
                <a:ea typeface="Times New Roman"/>
                <a:cs typeface="Times New Roman"/>
                <a:sym typeface="Times New Roman"/>
              </a:rPr>
              <a:t>lênh</a:t>
            </a:r>
            <a:r>
              <a:rPr lang="en-US" sz="1800" dirty="0" smtClean="0">
                <a:latin typeface="Times New Roman"/>
                <a:ea typeface="Times New Roman"/>
                <a:cs typeface="Times New Roman"/>
                <a:sym typeface="Times New Roman"/>
              </a:rPr>
              <a:t> Jump: PC </a:t>
            </a:r>
            <a:r>
              <a:rPr lang="en-US" sz="1800" dirty="0" err="1" smtClean="0">
                <a:latin typeface="Times New Roman"/>
                <a:ea typeface="Times New Roman"/>
                <a:cs typeface="Times New Roman"/>
                <a:sym typeface="Times New Roman"/>
              </a:rPr>
              <a:t>sẽ</a:t>
            </a:r>
            <a:r>
              <a:rPr lang="en-US" sz="1800" dirty="0" smtClean="0">
                <a:latin typeface="Times New Roman"/>
                <a:ea typeface="Times New Roman"/>
                <a:cs typeface="Times New Roman"/>
                <a:sym typeface="Times New Roman"/>
              </a:rPr>
              <a:t> </a:t>
            </a:r>
            <a:r>
              <a:rPr lang="en-US" sz="1800" dirty="0" err="1" smtClean="0">
                <a:latin typeface="Times New Roman"/>
                <a:ea typeface="Times New Roman"/>
                <a:cs typeface="Times New Roman"/>
                <a:sym typeface="Times New Roman"/>
              </a:rPr>
              <a:t>được</a:t>
            </a:r>
            <a:r>
              <a:rPr lang="en-US" sz="1800" dirty="0" smtClean="0">
                <a:latin typeface="Times New Roman"/>
                <a:ea typeface="Times New Roman"/>
                <a:cs typeface="Times New Roman"/>
                <a:sym typeface="Times New Roman"/>
              </a:rPr>
              <a:t> </a:t>
            </a:r>
            <a:r>
              <a:rPr lang="en-US" sz="1800" dirty="0" err="1" smtClean="0">
                <a:latin typeface="Times New Roman"/>
                <a:ea typeface="Times New Roman"/>
                <a:cs typeface="Times New Roman"/>
                <a:sym typeface="Times New Roman"/>
              </a:rPr>
              <a:t>gán</a:t>
            </a:r>
            <a:r>
              <a:rPr lang="en-US" sz="1800" dirty="0" smtClean="0">
                <a:latin typeface="Times New Roman"/>
                <a:ea typeface="Times New Roman"/>
                <a:cs typeface="Times New Roman"/>
                <a:sym typeface="Times New Roman"/>
              </a:rPr>
              <a:t> </a:t>
            </a:r>
            <a:r>
              <a:rPr lang="en-US" sz="1800" dirty="0" err="1" smtClean="0">
                <a:latin typeface="Times New Roman"/>
                <a:ea typeface="Times New Roman"/>
                <a:cs typeface="Times New Roman"/>
                <a:sym typeface="Times New Roman"/>
              </a:rPr>
              <a:t>trực</a:t>
            </a:r>
            <a:r>
              <a:rPr lang="en-US" sz="1800" dirty="0" smtClean="0">
                <a:latin typeface="Times New Roman"/>
                <a:ea typeface="Times New Roman"/>
                <a:cs typeface="Times New Roman"/>
                <a:sym typeface="Times New Roman"/>
              </a:rPr>
              <a:t> </a:t>
            </a:r>
            <a:r>
              <a:rPr lang="en-US" sz="1800" dirty="0" err="1" smtClean="0">
                <a:latin typeface="Times New Roman"/>
                <a:ea typeface="Times New Roman"/>
                <a:cs typeface="Times New Roman"/>
                <a:sym typeface="Times New Roman"/>
              </a:rPr>
              <a:t>tiếp</a:t>
            </a:r>
            <a:r>
              <a:rPr lang="en-US" sz="1800" dirty="0" smtClean="0">
                <a:latin typeface="Times New Roman"/>
                <a:ea typeface="Times New Roman"/>
                <a:cs typeface="Times New Roman"/>
                <a:sym typeface="Times New Roman"/>
              </a:rPr>
              <a:t> </a:t>
            </a:r>
            <a:r>
              <a:rPr lang="en-US" sz="1800" dirty="0" err="1" smtClean="0">
                <a:latin typeface="Times New Roman"/>
                <a:ea typeface="Times New Roman"/>
                <a:cs typeface="Times New Roman"/>
                <a:sym typeface="Times New Roman"/>
              </a:rPr>
              <a:t>với</a:t>
            </a:r>
            <a:r>
              <a:rPr lang="en-US" sz="1800" dirty="0" smtClean="0">
                <a:latin typeface="Times New Roman"/>
                <a:ea typeface="Times New Roman"/>
                <a:cs typeface="Times New Roman"/>
                <a:sym typeface="Times New Roman"/>
              </a:rPr>
              <a:t> </a:t>
            </a:r>
            <a:r>
              <a:rPr lang="en-US" sz="1800" dirty="0" err="1" smtClean="0">
                <a:latin typeface="Times New Roman"/>
                <a:ea typeface="Times New Roman"/>
                <a:cs typeface="Times New Roman"/>
                <a:sym typeface="Times New Roman"/>
              </a:rPr>
              <a:t>địa</a:t>
            </a:r>
            <a:r>
              <a:rPr lang="en-US" sz="1800" dirty="0" smtClean="0">
                <a:latin typeface="Times New Roman"/>
                <a:ea typeface="Times New Roman"/>
                <a:cs typeface="Times New Roman"/>
                <a:sym typeface="Times New Roman"/>
              </a:rPr>
              <a:t> </a:t>
            </a:r>
            <a:r>
              <a:rPr lang="en-US" sz="1800" dirty="0" err="1" smtClean="0">
                <a:latin typeface="Times New Roman"/>
                <a:ea typeface="Times New Roman"/>
                <a:cs typeface="Times New Roman"/>
                <a:sym typeface="Times New Roman"/>
              </a:rPr>
              <a:t>chỉ</a:t>
            </a:r>
            <a:r>
              <a:rPr lang="en-US" sz="1800" dirty="0" smtClean="0">
                <a:latin typeface="Times New Roman"/>
                <a:ea typeface="Times New Roman"/>
                <a:cs typeface="Times New Roman"/>
                <a:sym typeface="Times New Roman"/>
              </a:rPr>
              <a:t> </a:t>
            </a:r>
            <a:r>
              <a:rPr lang="en-US" sz="1800" dirty="0" err="1" smtClean="0">
                <a:latin typeface="Times New Roman"/>
                <a:ea typeface="Times New Roman"/>
                <a:cs typeface="Times New Roman"/>
                <a:sym typeface="Times New Roman"/>
              </a:rPr>
              <a:t>trong</a:t>
            </a:r>
            <a:r>
              <a:rPr lang="en-US" sz="1800" dirty="0" smtClean="0">
                <a:latin typeface="Times New Roman"/>
                <a:ea typeface="Times New Roman"/>
                <a:cs typeface="Times New Roman"/>
                <a:sym typeface="Times New Roman"/>
              </a:rPr>
              <a:t> </a:t>
            </a:r>
            <a:r>
              <a:rPr lang="en-US" sz="1800" dirty="0" err="1" smtClean="0">
                <a:latin typeface="Times New Roman"/>
                <a:ea typeface="Times New Roman"/>
                <a:cs typeface="Times New Roman"/>
                <a:sym typeface="Times New Roman"/>
              </a:rPr>
              <a:t>lệnh</a:t>
            </a:r>
            <a:r>
              <a:rPr lang="en-US" sz="1800" dirty="0" smtClean="0">
                <a:latin typeface="Times New Roman"/>
                <a:ea typeface="Times New Roman"/>
                <a:cs typeface="Times New Roman"/>
                <a:sym typeface="Times New Roman"/>
              </a:rPr>
              <a:t>.</a:t>
            </a:r>
          </a:p>
          <a:p>
            <a:pPr marL="133350" indent="0">
              <a:spcBef>
                <a:spcPts val="1100"/>
              </a:spcBef>
              <a:buSzPts val="2100"/>
              <a:buNone/>
            </a:pPr>
            <a:endParaRPr lang="en-US" sz="1800" dirty="0">
              <a:latin typeface="Times New Roman"/>
              <a:ea typeface="Times New Roman"/>
              <a:cs typeface="Times New Roman"/>
              <a:sym typeface="Times New Roman"/>
            </a:endParaRPr>
          </a:p>
          <a:p>
            <a:pPr marL="590550" lvl="1" indent="0">
              <a:spcBef>
                <a:spcPts val="1100"/>
              </a:spcBef>
              <a:buSzPts val="2100"/>
              <a:buNone/>
            </a:pPr>
            <a:endParaRPr lang="en-US" sz="1800" dirty="0">
              <a:latin typeface="Times New Roman"/>
              <a:ea typeface="Times New Roman"/>
              <a:cs typeface="Times New Roman"/>
              <a:sym typeface="Times New Roman"/>
            </a:endParaRPr>
          </a:p>
        </p:txBody>
      </p:sp>
      <p:pic>
        <p:nvPicPr>
          <p:cNvPr id="210" name="Google Shape;210;p3" descr="Khoa Kỹ Thuật Máy Tính - CE.UIT - Logo chính thức của khoa KTMT | Facebook"/>
          <p:cNvPicPr preferRelativeResize="0"/>
          <p:nvPr/>
        </p:nvPicPr>
        <p:blipFill rotWithShape="1">
          <a:blip r:embed="rId3">
            <a:alphaModFix/>
          </a:blip>
          <a:srcRect l="10817" t="14436" r="10066" b="24267"/>
          <a:stretch/>
        </p:blipFill>
        <p:spPr>
          <a:xfrm>
            <a:off x="10917817" y="253379"/>
            <a:ext cx="1036725" cy="806172"/>
          </a:xfrm>
          <a:prstGeom prst="rect">
            <a:avLst/>
          </a:prstGeom>
          <a:noFill/>
          <a:ln w="9525" cap="flat" cmpd="sng">
            <a:solidFill>
              <a:srgbClr val="00F967"/>
            </a:solidFill>
            <a:prstDash val="solid"/>
            <a:round/>
            <a:headEnd type="none" w="sm" len="sm"/>
            <a:tailEnd type="none" w="sm" len="sm"/>
          </a:ln>
          <a:effectLst>
            <a:outerShdw blurRad="50800" dist="38100" dir="2700000" algn="tl" rotWithShape="0">
              <a:srgbClr val="000000">
                <a:alpha val="40000"/>
              </a:srgbClr>
            </a:outerShdw>
          </a:effectLst>
        </p:spPr>
      </p:pic>
      <p:sp>
        <p:nvSpPr>
          <p:cNvPr id="211" name="Google Shape;211;p3"/>
          <p:cNvSpPr txBox="1"/>
          <p:nvPr/>
        </p:nvSpPr>
        <p:spPr>
          <a:xfrm>
            <a:off x="81268" y="6488539"/>
            <a:ext cx="3964951"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dirty="0">
                <a:solidFill>
                  <a:schemeClr val="dk1"/>
                </a:solidFill>
                <a:latin typeface="Century"/>
                <a:ea typeface="Century"/>
                <a:cs typeface="Century"/>
                <a:sym typeface="Century"/>
              </a:rPr>
              <a:t>Tuesday 5/11/2024 – ĐHQG TPHCM – UIT – KTMT</a:t>
            </a:r>
            <a:endParaRPr dirty="0"/>
          </a:p>
        </p:txBody>
      </p:sp>
      <p:pic>
        <p:nvPicPr>
          <p:cNvPr id="2" name="Picture 1"/>
          <p:cNvPicPr>
            <a:picLocks noChangeAspect="1"/>
          </p:cNvPicPr>
          <p:nvPr/>
        </p:nvPicPr>
        <p:blipFill>
          <a:blip r:embed="rId4"/>
          <a:stretch>
            <a:fillRect/>
          </a:stretch>
        </p:blipFill>
        <p:spPr>
          <a:xfrm>
            <a:off x="5614416" y="1315763"/>
            <a:ext cx="6340126" cy="4481533"/>
          </a:xfrm>
          <a:prstGeom prst="rect">
            <a:avLst/>
          </a:prstGeom>
        </p:spPr>
      </p:pic>
    </p:spTree>
  </p:cSld>
  <p:clrMapOvr>
    <a:masterClrMapping/>
  </p:clrMapOvr>
  <p:transition spd="med">
    <p:push/>
  </p:transition>
  <p:timing>
    <p:tnLst>
      <p:par>
        <p:cTn id="1" dur="indefinite" restart="never" nodeType="tmRoot"/>
      </p:par>
    </p:tnLst>
  </p:timing>
</p:sld>
</file>

<file path=ppt/theme/theme1.xml><?xml version="1.0" encoding="utf-8"?>
<a:theme xmlns:a="http://schemas.openxmlformats.org/drawingml/2006/main" name="FunkyShapesVTI">
  <a:themeElements>
    <a:clrScheme name="Custom 15">
      <a:dk1>
        <a:srgbClr val="000000"/>
      </a:dk1>
      <a:lt1>
        <a:srgbClr val="FFFFFF"/>
      </a:lt1>
      <a:dk2>
        <a:srgbClr val="2D2D2D"/>
      </a:dk2>
      <a:lt2>
        <a:srgbClr val="F3FFF8"/>
      </a:lt2>
      <a:accent1>
        <a:srgbClr val="FF80BD"/>
      </a:accent1>
      <a:accent2>
        <a:srgbClr val="1EB9D3"/>
      </a:accent2>
      <a:accent3>
        <a:srgbClr val="21C46B"/>
      </a:accent3>
      <a:accent4>
        <a:srgbClr val="EA9600"/>
      </a:accent4>
      <a:accent5>
        <a:srgbClr val="F43B56"/>
      </a:accent5>
      <a:accent6>
        <a:srgbClr val="4B56E8"/>
      </a:accent6>
      <a:hlink>
        <a:srgbClr val="8F61FF"/>
      </a:hlink>
      <a:folHlink>
        <a:srgbClr val="F900A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1235</TotalTime>
  <Words>2072</Words>
  <Application>Microsoft Office PowerPoint</Application>
  <PresentationFormat>Widescreen</PresentationFormat>
  <Paragraphs>293</Paragraphs>
  <Slides>36</Slides>
  <Notes>36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36</vt:i4>
      </vt:variant>
    </vt:vector>
  </HeadingPairs>
  <TitlesOfParts>
    <vt:vector size="41" baseType="lpstr">
      <vt:lpstr>Arial</vt:lpstr>
      <vt:lpstr>Century</vt:lpstr>
      <vt:lpstr>Times New Roman</vt:lpstr>
      <vt:lpstr>Wingdings</vt:lpstr>
      <vt:lpstr>FunkyShapesVTI</vt:lpstr>
      <vt:lpstr>BÁO CÁO ĐỒ ÁN CUỐI KỲ MÔN HỌC  THIẾT KẾ LUẬN LÝ SỐ CE118.P14</vt:lpstr>
      <vt:lpstr>NỘI DUNG ĐỀ TÀI</vt:lpstr>
      <vt:lpstr>NỘI DUNG ĐỀ TÀI</vt:lpstr>
      <vt:lpstr>Tổng Quan Về Kiến Trúc MIPS </vt:lpstr>
      <vt:lpstr>NỘI DUNG ĐỀ TÀI</vt:lpstr>
      <vt:lpstr>Tổng Quan Về Thiết Kế</vt:lpstr>
      <vt:lpstr>NỘI DUNG ĐỀ TÀI</vt:lpstr>
      <vt:lpstr>Các Khối Thiết Kế Trong Datapath MIPS</vt:lpstr>
      <vt:lpstr>Các Khối Thiết Kế Trong Datapath MIPS</vt:lpstr>
      <vt:lpstr>Các Khối Thiết Kế Trong Datapath MIPS</vt:lpstr>
      <vt:lpstr>Các Khối Thiết Kế Trong Datapath MIPS</vt:lpstr>
      <vt:lpstr>Các Khối Thiết Kế Trong Datapath MIPS</vt:lpstr>
      <vt:lpstr>Các Khối Thiết Kế Trong Datapath MIPS</vt:lpstr>
      <vt:lpstr>Các Khối Thiết Kế Trong Datapath MIPS</vt:lpstr>
      <vt:lpstr>Các Khối Thiết Kế Trong Datapath MIPS</vt:lpstr>
      <vt:lpstr>Các Khối Thiết Kế Trong Datapath MIPS</vt:lpstr>
      <vt:lpstr>Các Khối Thiết Kế Trong Datapath MIPS</vt:lpstr>
      <vt:lpstr>Các Khối Thiết Kế Trong Datapath MIPS</vt:lpstr>
      <vt:lpstr>NỘI DUNG ĐỀ TÀI</vt:lpstr>
      <vt:lpstr>Kết Quả Thực Thi</vt:lpstr>
      <vt:lpstr>Kết Quả Thực Thi</vt:lpstr>
      <vt:lpstr>Kết Quả Thực Thi</vt:lpstr>
      <vt:lpstr>Kết Quả Thực Thi</vt:lpstr>
      <vt:lpstr>Kết Quả Thực Thi</vt:lpstr>
      <vt:lpstr>Kết Quả Thực Thi</vt:lpstr>
      <vt:lpstr>Kết Quả Thực Thi</vt:lpstr>
      <vt:lpstr>PowerPoint Presentation</vt:lpstr>
      <vt:lpstr>Phương Pháp Tối Ưu Hóa </vt:lpstr>
      <vt:lpstr>Phương Pháp Tối Ưu Hóa </vt:lpstr>
      <vt:lpstr>Phương Pháp Tối Ưu Hóa </vt:lpstr>
      <vt:lpstr>Phương Pháp Tối Ưu Hóa </vt:lpstr>
      <vt:lpstr>Ý Tưởng Thiết Kế Pipeling</vt:lpstr>
      <vt:lpstr>Kết Quả Thực Thi</vt:lpstr>
      <vt:lpstr>Kết Quả Thực Thi</vt:lpstr>
      <vt:lpstr>NỘI DUNG ĐỀ TÀI</vt:lpstr>
      <vt:lpstr>Cảm Ơn Cô Và Các Bạn Đã  Lắng Nghe!</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Báo cáo XÂY DỰNG LỚP CONVOLUTION (DATAPATH)</dc:title>
  <dc:creator>Trần Lượng</dc:creator>
  <cp:lastModifiedBy>ADMIN</cp:lastModifiedBy>
  <cp:revision>65</cp:revision>
  <dcterms:created xsi:type="dcterms:W3CDTF">2023-12-24T07:45:25Z</dcterms:created>
  <dcterms:modified xsi:type="dcterms:W3CDTF">2024-12-03T08:16:59Z</dcterms:modified>
</cp:coreProperties>
</file>